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4"/>
  </p:notesMasterIdLst>
  <p:sldIdLst>
    <p:sldId id="256" r:id="rId4"/>
    <p:sldId id="266" r:id="rId5"/>
    <p:sldId id="271" r:id="rId6"/>
    <p:sldId id="258" r:id="rId7"/>
    <p:sldId id="269" r:id="rId8"/>
    <p:sldId id="272" r:id="rId9"/>
    <p:sldId id="268" r:id="rId10"/>
    <p:sldId id="259" r:id="rId11"/>
    <p:sldId id="260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78C4C1-2DC6-436F-9E9B-A28CC5C99824}" v="1" dt="2023-11-03T16:02:00.9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5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24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ardon, Brendon - MRP-APHIS" userId="27610065-c23e-4e6d-a918-2195dd67ea27" providerId="ADAL" clId="{9778C4C1-2DC6-436F-9E9B-A28CC5C99824}"/>
    <pc:docChg chg="undo custSel delSld modSld sldOrd">
      <pc:chgData name="Reardon, Brendon - MRP-APHIS" userId="27610065-c23e-4e6d-a918-2195dd67ea27" providerId="ADAL" clId="{9778C4C1-2DC6-436F-9E9B-A28CC5C99824}" dt="2023-11-03T16:19:32.835" v="222" actId="20577"/>
      <pc:docMkLst>
        <pc:docMk/>
      </pc:docMkLst>
      <pc:sldChg chg="modSp mod">
        <pc:chgData name="Reardon, Brendon - MRP-APHIS" userId="27610065-c23e-4e6d-a918-2195dd67ea27" providerId="ADAL" clId="{9778C4C1-2DC6-436F-9E9B-A28CC5C99824}" dt="2023-11-03T15:49:01.214" v="26" actId="20577"/>
        <pc:sldMkLst>
          <pc:docMk/>
          <pc:sldMk cId="2095747476" sldId="256"/>
        </pc:sldMkLst>
        <pc:spChg chg="mod">
          <ac:chgData name="Reardon, Brendon - MRP-APHIS" userId="27610065-c23e-4e6d-a918-2195dd67ea27" providerId="ADAL" clId="{9778C4C1-2DC6-436F-9E9B-A28CC5C99824}" dt="2023-11-03T15:49:01.214" v="26" actId="20577"/>
          <ac:spMkLst>
            <pc:docMk/>
            <pc:sldMk cId="2095747476" sldId="256"/>
            <ac:spMk id="3" creationId="{84938899-F746-480D-A0E4-C4E023C1FAF4}"/>
          </ac:spMkLst>
        </pc:spChg>
      </pc:sldChg>
      <pc:sldChg chg="modSp mod">
        <pc:chgData name="Reardon, Brendon - MRP-APHIS" userId="27610065-c23e-4e6d-a918-2195dd67ea27" providerId="ADAL" clId="{9778C4C1-2DC6-436F-9E9B-A28CC5C99824}" dt="2023-11-03T16:09:40.987" v="95" actId="6549"/>
        <pc:sldMkLst>
          <pc:docMk/>
          <pc:sldMk cId="2763729300" sldId="259"/>
        </pc:sldMkLst>
        <pc:spChg chg="mod">
          <ac:chgData name="Reardon, Brendon - MRP-APHIS" userId="27610065-c23e-4e6d-a918-2195dd67ea27" providerId="ADAL" clId="{9778C4C1-2DC6-436F-9E9B-A28CC5C99824}" dt="2023-11-03T16:09:40.987" v="95" actId="6549"/>
          <ac:spMkLst>
            <pc:docMk/>
            <pc:sldMk cId="2763729300" sldId="259"/>
            <ac:spMk id="3" creationId="{84938899-F746-480D-A0E4-C4E023C1FAF4}"/>
          </ac:spMkLst>
        </pc:spChg>
      </pc:sldChg>
      <pc:sldChg chg="modSp mod">
        <pc:chgData name="Reardon, Brendon - MRP-APHIS" userId="27610065-c23e-4e6d-a918-2195dd67ea27" providerId="ADAL" clId="{9778C4C1-2DC6-436F-9E9B-A28CC5C99824}" dt="2023-11-03T16:13:21.189" v="216" actId="14100"/>
        <pc:sldMkLst>
          <pc:docMk/>
          <pc:sldMk cId="3310502636" sldId="260"/>
        </pc:sldMkLst>
        <pc:spChg chg="mod">
          <ac:chgData name="Reardon, Brendon - MRP-APHIS" userId="27610065-c23e-4e6d-a918-2195dd67ea27" providerId="ADAL" clId="{9778C4C1-2DC6-436F-9E9B-A28CC5C99824}" dt="2023-11-03T16:13:10.719" v="215" actId="20577"/>
          <ac:spMkLst>
            <pc:docMk/>
            <pc:sldMk cId="3310502636" sldId="260"/>
            <ac:spMk id="3" creationId="{84938899-F746-480D-A0E4-C4E023C1FAF4}"/>
          </ac:spMkLst>
        </pc:spChg>
        <pc:picChg chg="mod">
          <ac:chgData name="Reardon, Brendon - MRP-APHIS" userId="27610065-c23e-4e6d-a918-2195dd67ea27" providerId="ADAL" clId="{9778C4C1-2DC6-436F-9E9B-A28CC5C99824}" dt="2023-11-03T16:13:21.189" v="216" actId="14100"/>
          <ac:picMkLst>
            <pc:docMk/>
            <pc:sldMk cId="3310502636" sldId="260"/>
            <ac:picMk id="8" creationId="{5BFFBE2E-7229-48A5-B885-38EF8F2AE387}"/>
          </ac:picMkLst>
        </pc:picChg>
      </pc:sldChg>
      <pc:sldChg chg="addSp delSp modSp mod">
        <pc:chgData name="Reardon, Brendon - MRP-APHIS" userId="27610065-c23e-4e6d-a918-2195dd67ea27" providerId="ADAL" clId="{9778C4C1-2DC6-436F-9E9B-A28CC5C99824}" dt="2023-11-03T16:19:32.835" v="222" actId="20577"/>
        <pc:sldMkLst>
          <pc:docMk/>
          <pc:sldMk cId="1853678842" sldId="265"/>
        </pc:sldMkLst>
        <pc:spChg chg="mod">
          <ac:chgData name="Reardon, Brendon - MRP-APHIS" userId="27610065-c23e-4e6d-a918-2195dd67ea27" providerId="ADAL" clId="{9778C4C1-2DC6-436F-9E9B-A28CC5C99824}" dt="2023-11-03T16:19:32.835" v="222" actId="20577"/>
          <ac:spMkLst>
            <pc:docMk/>
            <pc:sldMk cId="1853678842" sldId="265"/>
            <ac:spMk id="2" creationId="{30784688-1FB6-4FEE-B1D3-342CFF844815}"/>
          </ac:spMkLst>
        </pc:spChg>
        <pc:picChg chg="del">
          <ac:chgData name="Reardon, Brendon - MRP-APHIS" userId="27610065-c23e-4e6d-a918-2195dd67ea27" providerId="ADAL" clId="{9778C4C1-2DC6-436F-9E9B-A28CC5C99824}" dt="2023-11-03T16:00:57.351" v="30" actId="478"/>
          <ac:picMkLst>
            <pc:docMk/>
            <pc:sldMk cId="1853678842" sldId="265"/>
            <ac:picMk id="4" creationId="{5F205679-16E6-4F91-933C-1A6D2CF1508D}"/>
          </ac:picMkLst>
        </pc:picChg>
        <pc:picChg chg="add mod">
          <ac:chgData name="Reardon, Brendon - MRP-APHIS" userId="27610065-c23e-4e6d-a918-2195dd67ea27" providerId="ADAL" clId="{9778C4C1-2DC6-436F-9E9B-A28CC5C99824}" dt="2023-11-03T16:02:19.752" v="35" actId="14100"/>
          <ac:picMkLst>
            <pc:docMk/>
            <pc:sldMk cId="1853678842" sldId="265"/>
            <ac:picMk id="5" creationId="{2CC512D0-B92F-025A-6ADC-D7BF95461CF7}"/>
          </ac:picMkLst>
        </pc:picChg>
      </pc:sldChg>
      <pc:sldChg chg="del">
        <pc:chgData name="Reardon, Brendon - MRP-APHIS" userId="27610065-c23e-4e6d-a918-2195dd67ea27" providerId="ADAL" clId="{9778C4C1-2DC6-436F-9E9B-A28CC5C99824}" dt="2023-11-03T16:10:10.584" v="96" actId="47"/>
        <pc:sldMkLst>
          <pc:docMk/>
          <pc:sldMk cId="2244268140" sldId="267"/>
        </pc:sldMkLst>
      </pc:sldChg>
      <pc:sldChg chg="modSp mod">
        <pc:chgData name="Reardon, Brendon - MRP-APHIS" userId="27610065-c23e-4e6d-a918-2195dd67ea27" providerId="ADAL" clId="{9778C4C1-2DC6-436F-9E9B-A28CC5C99824}" dt="2023-11-03T16:17:12.105" v="219" actId="20577"/>
        <pc:sldMkLst>
          <pc:docMk/>
          <pc:sldMk cId="96828805" sldId="269"/>
        </pc:sldMkLst>
        <pc:spChg chg="mod">
          <ac:chgData name="Reardon, Brendon - MRP-APHIS" userId="27610065-c23e-4e6d-a918-2195dd67ea27" providerId="ADAL" clId="{9778C4C1-2DC6-436F-9E9B-A28CC5C99824}" dt="2023-11-03T16:17:12.105" v="219" actId="20577"/>
          <ac:spMkLst>
            <pc:docMk/>
            <pc:sldMk cId="96828805" sldId="269"/>
            <ac:spMk id="3" creationId="{84938899-F746-480D-A0E4-C4E023C1FAF4}"/>
          </ac:spMkLst>
        </pc:spChg>
      </pc:sldChg>
      <pc:sldChg chg="modSp mod">
        <pc:chgData name="Reardon, Brendon - MRP-APHIS" userId="27610065-c23e-4e6d-a918-2195dd67ea27" providerId="ADAL" clId="{9778C4C1-2DC6-436F-9E9B-A28CC5C99824}" dt="2023-11-03T15:57:11.035" v="29" actId="6549"/>
        <pc:sldMkLst>
          <pc:docMk/>
          <pc:sldMk cId="1616159433" sldId="271"/>
        </pc:sldMkLst>
        <pc:spChg chg="mod">
          <ac:chgData name="Reardon, Brendon - MRP-APHIS" userId="27610065-c23e-4e6d-a918-2195dd67ea27" providerId="ADAL" clId="{9778C4C1-2DC6-436F-9E9B-A28CC5C99824}" dt="2023-11-03T15:52:56.579" v="27" actId="6549"/>
          <ac:spMkLst>
            <pc:docMk/>
            <pc:sldMk cId="1616159433" sldId="271"/>
            <ac:spMk id="11" creationId="{00000000-0000-0000-0000-000000000000}"/>
          </ac:spMkLst>
        </pc:spChg>
        <pc:spChg chg="mod">
          <ac:chgData name="Reardon, Brendon - MRP-APHIS" userId="27610065-c23e-4e6d-a918-2195dd67ea27" providerId="ADAL" clId="{9778C4C1-2DC6-436F-9E9B-A28CC5C99824}" dt="2023-11-03T15:57:11.035" v="29" actId="6549"/>
          <ac:spMkLst>
            <pc:docMk/>
            <pc:sldMk cId="1616159433" sldId="271"/>
            <ac:spMk id="15" creationId="{00000000-0000-0000-0000-000000000000}"/>
          </ac:spMkLst>
        </pc:spChg>
      </pc:sldChg>
      <pc:sldChg chg="ord">
        <pc:chgData name="Reardon, Brendon - MRP-APHIS" userId="27610065-c23e-4e6d-a918-2195dd67ea27" providerId="ADAL" clId="{9778C4C1-2DC6-436F-9E9B-A28CC5C99824}" dt="2023-11-03T16:17:39.031" v="221"/>
        <pc:sldMkLst>
          <pc:docMk/>
          <pc:sldMk cId="3059645197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F3E205-9643-490F-A268-337ECA8A90DD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0F5288-ED73-463B-B91E-E72B30EF0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044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0F5288-ED73-463B-B91E-E72B30EF0F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94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0F5288-ED73-463B-B91E-E72B30EF0FD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186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0F5288-ED73-463B-B91E-E72B30EF0FD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679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CA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AA10C2-F2B5-4C74-A860-4A90429E9EB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4763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0F5288-ED73-463B-B91E-E72B30EF0FD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0F5288-ED73-463B-B91E-E72B30EF0FD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18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0F5288-ED73-463B-B91E-E72B30EF0FD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199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0F5288-ED73-463B-B91E-E72B30EF0FD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624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0F5288-ED73-463B-B91E-E72B30EF0FD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5065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0F5288-ED73-463B-B91E-E72B30EF0FD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227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C3D99-3211-4266-8B41-75AADE7356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EE004C-3903-4C2D-AB0B-CAB5E92B12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9CFB0E-8DA1-49FB-9B9B-4E10AFE09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54B0-7D8F-4FE8-8A25-532563485F7F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D3F0F-BBED-4E0F-BAE0-6959FFA52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D0381-CDF8-43FB-81C7-F0A9E30D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324D7-0781-468B-A3A6-43DA75DE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14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8A91A-65C5-49BA-B403-4F39AF122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1D1734-BD85-46ED-89B9-7BEE1F81F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7D375-FC5A-4FC6-AE87-593777BBB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54B0-7D8F-4FE8-8A25-532563485F7F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23E989-645E-49F7-B634-07FECD368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6B84D-D16D-4CED-8799-70FE58D3F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324D7-0781-468B-A3A6-43DA75DE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00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D5E959-D8FF-4714-9064-3383A9939F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94DB7C-04F6-4C21-9C58-9DAB2232E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C462B-8F99-40EE-A5B4-D5B59A0C5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54B0-7D8F-4FE8-8A25-532563485F7F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7973D-07F3-4758-B9BA-98058DD65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E69D9-B459-40E2-A137-6AD8A3356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324D7-0781-468B-A3A6-43DA75DE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833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012DE-283E-4F27-A99E-463DF42F5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96313-ED0C-429C-9244-5A13FAF5C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67025-2A8B-4E5E-A208-223E75C14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54B0-7D8F-4FE8-8A25-532563485F7F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44515-77FB-4D80-A924-AE2B32D3E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D754F-ED66-446F-96A5-9D7C39832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324D7-0781-468B-A3A6-43DA75DE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223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067EE-8A9C-4DD3-A298-2F1A1232A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11C54D-7ACF-4C89-AB73-C7E12698B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99CF2-9460-4D6E-A3AE-EE63AA552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54B0-7D8F-4FE8-8A25-532563485F7F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E0C752-9E1E-4500-BA78-903F4957A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90AE1-137E-4197-98C9-2089CE4F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324D7-0781-468B-A3A6-43DA75DE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508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6AB7C-E3CC-4746-98D0-96B548D47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8DF14D-9C89-4423-9B52-F433425E7B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163AFE-31E9-47F7-8F9B-3372DA40D8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EE9E80-2683-4465-9A22-953164140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54B0-7D8F-4FE8-8A25-532563485F7F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93329-1D3A-41BD-B61A-B01D5474C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21FB19-BEEE-40B8-AB23-BCE9C1A73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324D7-0781-468B-A3A6-43DA75DE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095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80AD2-D9EE-4060-913A-68ABB0FF9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F9D33B-A79C-4E4B-A909-039B8656C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0548C0-3BDF-40D3-B82A-14462EFE1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1A0550-51FA-43E1-8C4B-BD9A67C45E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E5BCF1-8136-4EA0-9F2C-335B78777C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CDAA57-EDA0-41F2-90FA-18D5257DE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54B0-7D8F-4FE8-8A25-532563485F7F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CAAE90-2BF6-4D53-94CF-42CF452A4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1FD49D-A7D6-40D7-8C39-D368A1869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324D7-0781-468B-A3A6-43DA75DE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870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D45DC-47C1-45A4-B6C2-4AD70EF54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E69646-67FC-492F-9373-6F21CC45A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54B0-7D8F-4FE8-8A25-532563485F7F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D651A6-DAC7-41C6-A539-501AE30E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ADE21C-9B3E-48C5-BF53-C331E2EE4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324D7-0781-468B-A3A6-43DA75DE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25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DB3A32-E61A-4E13-98DC-100DA35E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54B0-7D8F-4FE8-8A25-532563485F7F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29137D-211F-4D51-90E4-A2CE2534F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135990-725B-4FE8-B664-074259B93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324D7-0781-468B-A3A6-43DA75DE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81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16BE7-46BF-4E72-B0FC-04AE11DD0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FC654-3176-43EC-9DF1-438AB7497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84EE20-FCAE-46D1-BC07-577DBFCBD6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61FC9-9D65-4EC8-A232-040130103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54B0-7D8F-4FE8-8A25-532563485F7F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972EA9-89DD-45FB-9C47-8AAF46CEF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2029F-1887-4231-AA0E-C85675CB8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324D7-0781-468B-A3A6-43DA75DE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A736C-F039-4E37-A8BF-E04A3FD3B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7147EA-38FD-4601-936F-29056338A2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D438B8-0E2D-44F3-8FB5-F577B731B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2A9FF9-9A6E-43CB-9325-A1E14F2A5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54B0-7D8F-4FE8-8A25-532563485F7F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DD874-4225-4FD9-AA70-0D72A21C8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9C1D62-C656-448C-8657-A0BD48073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324D7-0781-468B-A3A6-43DA75DE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820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2730F2-5662-48F7-B649-0D26370CB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BFCAC0-A753-4D68-873B-3641E939B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C36B6-C98A-451C-BF9E-0C614512C3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354B0-7D8F-4FE8-8A25-532563485F7F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E8B60-0FE5-4252-8443-2AF616BA93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6BD39-F8E4-4F20-90E3-4A3C25F6F3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324D7-0781-468B-A3A6-43DA75DE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9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84688-1FB6-4FEE-B1D3-342CFF8448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098" y="494579"/>
            <a:ext cx="10984302" cy="2750838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+mn-lt"/>
              </a:rPr>
              <a:t>North American Plant Protection Organization (NAPPO) Expert Group (EG) on Transit </a:t>
            </a:r>
            <a:endParaRPr lang="en-US" sz="4800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938899-F746-480D-A0E4-C4E023C1F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6290" y="3602037"/>
            <a:ext cx="9144000" cy="1799455"/>
          </a:xfrm>
        </p:spPr>
        <p:txBody>
          <a:bodyPr>
            <a:noAutofit/>
          </a:bodyPr>
          <a:lstStyle/>
          <a:p>
            <a:r>
              <a:rPr lang="en-CA" altLang="en-US" dirty="0"/>
              <a:t>Progress Report</a:t>
            </a:r>
          </a:p>
          <a:p>
            <a:r>
              <a:rPr lang="en-US" dirty="0"/>
              <a:t>Brendon Reardon, USDA-APHIS-PPQ, EG Chair</a:t>
            </a:r>
          </a:p>
          <a:p>
            <a:r>
              <a:rPr lang="en-US" dirty="0"/>
              <a:t>46</a:t>
            </a:r>
            <a:r>
              <a:rPr lang="en-US" baseline="30000" dirty="0"/>
              <a:t>th</a:t>
            </a:r>
            <a:r>
              <a:rPr lang="en-US" dirty="0"/>
              <a:t> NAPPO Annual Meeting </a:t>
            </a:r>
          </a:p>
          <a:p>
            <a:r>
              <a:rPr lang="en-US" dirty="0"/>
              <a:t>December 2023</a:t>
            </a:r>
          </a:p>
        </p:txBody>
      </p:sp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7DA3A38A-4305-4FB1-94E9-D5A62885F6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7" y="5401493"/>
            <a:ext cx="7103253" cy="120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74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84688-1FB6-4FEE-B1D3-342CFF8448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24485" y="500332"/>
            <a:ext cx="4510548" cy="5653177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latin typeface="+mn-lt"/>
              </a:rPr>
              <a:t>Acknowledgements:</a:t>
            </a:r>
            <a:br>
              <a:rPr lang="en-US" sz="3200" b="1" dirty="0">
                <a:latin typeface="+mn-lt"/>
              </a:rPr>
            </a:br>
            <a:br>
              <a:rPr lang="en-US" sz="3200" b="1" dirty="0">
                <a:latin typeface="+mn-lt"/>
              </a:rPr>
            </a:br>
            <a:r>
              <a:rPr lang="en-US" sz="3200" b="1" dirty="0"/>
              <a:t>Stephanie Bloem, </a:t>
            </a:r>
            <a:br>
              <a:rPr lang="en-US" sz="3200" b="1" dirty="0"/>
            </a:br>
            <a:r>
              <a:rPr lang="en-US" sz="3200" b="1" dirty="0"/>
              <a:t>Executive Director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 err="1"/>
              <a:t>Nedelka</a:t>
            </a:r>
            <a:r>
              <a:rPr lang="en-US" sz="3200" b="1" dirty="0"/>
              <a:t> Marín-Martínez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/>
              <a:t>Alonso </a:t>
            </a:r>
            <a:r>
              <a:rPr lang="en-US" sz="3200" b="1" dirty="0" err="1"/>
              <a:t>Suazo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/>
              <a:t>Eva Sofía </a:t>
            </a:r>
            <a:r>
              <a:rPr lang="en-US" sz="3200" b="1" dirty="0" err="1"/>
              <a:t>Báez</a:t>
            </a:r>
            <a:br>
              <a:rPr lang="en-US" sz="3200" b="1" dirty="0"/>
            </a:br>
            <a:br>
              <a:rPr lang="en-US" sz="3200" b="1" dirty="0"/>
            </a:br>
            <a:br>
              <a:rPr lang="en-US" sz="3200" b="1" dirty="0"/>
            </a:br>
            <a:r>
              <a:rPr lang="en-US" b="1" dirty="0">
                <a:latin typeface="+mn-lt"/>
              </a:rPr>
              <a:t>THANK YOU!</a:t>
            </a:r>
          </a:p>
        </p:txBody>
      </p:sp>
      <p:pic>
        <p:nvPicPr>
          <p:cNvPr id="5" name="Picture 4" descr="A white and black image of a dragon head&#10;&#10;Description automatically generated">
            <a:extLst>
              <a:ext uri="{FF2B5EF4-FFF2-40B4-BE49-F238E27FC236}">
                <a16:creationId xmlns:a16="http://schemas.microsoft.com/office/drawing/2014/main" id="{2CC512D0-B92F-025A-6ADC-D7BF95461C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77" y="362299"/>
            <a:ext cx="6301408" cy="6087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678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304AC-ECF2-418B-933C-B7702F553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a consignment in transit?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8453E-1177-49B4-BFE2-4B74D5F81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31975"/>
          </a:xfrm>
        </p:spPr>
        <p:txBody>
          <a:bodyPr/>
          <a:lstStyle/>
          <a:p>
            <a:r>
              <a:rPr lang="en-US" dirty="0"/>
              <a:t>A consignment which passes through a country without being imported, and that may be subject to phytosanitary measures (International Standard for Phytosanitary Measures 5 (ISPM 5) - Glossary of phytosanitary terms)	</a:t>
            </a:r>
          </a:p>
          <a:p>
            <a:endParaRPr lang="en-US" dirty="0"/>
          </a:p>
        </p:txBody>
      </p:sp>
      <p:pic>
        <p:nvPicPr>
          <p:cNvPr id="4" name="Picture 3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4A3ED244-4C87-480B-A2A2-375FE8E29E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7" y="5401493"/>
            <a:ext cx="7103253" cy="120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807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00323" y="1193290"/>
            <a:ext cx="8839200" cy="5029200"/>
          </a:xfrm>
          <a:prstGeom prst="rect">
            <a:avLst/>
          </a:prstGeom>
          <a:ln>
            <a:noFill/>
          </a:ln>
        </p:spPr>
      </p:sp>
      <p:sp>
        <p:nvSpPr>
          <p:cNvPr id="11" name="Freeform 10"/>
          <p:cNvSpPr/>
          <p:nvPr/>
        </p:nvSpPr>
        <p:spPr>
          <a:xfrm>
            <a:off x="72367" y="579943"/>
            <a:ext cx="3684203" cy="5579317"/>
          </a:xfrm>
          <a:custGeom>
            <a:avLst/>
            <a:gdLst>
              <a:gd name="connsiteX0" fmla="*/ 0 w 3497942"/>
              <a:gd name="connsiteY0" fmla="*/ 349794 h 5029199"/>
              <a:gd name="connsiteX1" fmla="*/ 349794 w 3497942"/>
              <a:gd name="connsiteY1" fmla="*/ 0 h 5029199"/>
              <a:gd name="connsiteX2" fmla="*/ 3148148 w 3497942"/>
              <a:gd name="connsiteY2" fmla="*/ 0 h 5029199"/>
              <a:gd name="connsiteX3" fmla="*/ 3497942 w 3497942"/>
              <a:gd name="connsiteY3" fmla="*/ 349794 h 5029199"/>
              <a:gd name="connsiteX4" fmla="*/ 3497942 w 3497942"/>
              <a:gd name="connsiteY4" fmla="*/ 4679405 h 5029199"/>
              <a:gd name="connsiteX5" fmla="*/ 3148148 w 3497942"/>
              <a:gd name="connsiteY5" fmla="*/ 5029199 h 5029199"/>
              <a:gd name="connsiteX6" fmla="*/ 349794 w 3497942"/>
              <a:gd name="connsiteY6" fmla="*/ 5029199 h 5029199"/>
              <a:gd name="connsiteX7" fmla="*/ 0 w 3497942"/>
              <a:gd name="connsiteY7" fmla="*/ 4679405 h 5029199"/>
              <a:gd name="connsiteX8" fmla="*/ 0 w 3497942"/>
              <a:gd name="connsiteY8" fmla="*/ 349794 h 5029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97942" h="5029199">
                <a:moveTo>
                  <a:pt x="0" y="349794"/>
                </a:moveTo>
                <a:cubicBezTo>
                  <a:pt x="0" y="156608"/>
                  <a:pt x="156608" y="0"/>
                  <a:pt x="349794" y="0"/>
                </a:cubicBezTo>
                <a:lnTo>
                  <a:pt x="3148148" y="0"/>
                </a:lnTo>
                <a:cubicBezTo>
                  <a:pt x="3341334" y="0"/>
                  <a:pt x="3497942" y="156608"/>
                  <a:pt x="3497942" y="349794"/>
                </a:cubicBezTo>
                <a:lnTo>
                  <a:pt x="3497942" y="4679405"/>
                </a:lnTo>
                <a:cubicBezTo>
                  <a:pt x="3497942" y="4872591"/>
                  <a:pt x="3341334" y="5029199"/>
                  <a:pt x="3148148" y="5029199"/>
                </a:cubicBezTo>
                <a:lnTo>
                  <a:pt x="349794" y="5029199"/>
                </a:lnTo>
                <a:cubicBezTo>
                  <a:pt x="156608" y="5029199"/>
                  <a:pt x="0" y="4872591"/>
                  <a:pt x="0" y="4679405"/>
                </a:cubicBezTo>
                <a:lnTo>
                  <a:pt x="0" y="349794"/>
                </a:lnTo>
                <a:close/>
              </a:path>
            </a:pathLst>
          </a:custGeom>
          <a:ln w="28575">
            <a:solidFill>
              <a:srgbClr val="0070C0"/>
            </a:solidFill>
          </a:ln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568" tIns="2111248" rIns="99568" bIns="1105407" numCol="1" spcCol="1270" anchor="ctr" anchorCtr="0">
            <a:noAutofit/>
          </a:bodyPr>
          <a:lstStyle/>
          <a:p>
            <a:pPr marL="0" marR="0" lvl="0" indent="0" algn="ctr" defTabSz="6223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Servicio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Nacional de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Sanidad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Inocuidad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y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Calidad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Agroalimentaria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(SENASICA)</a:t>
            </a:r>
          </a:p>
          <a:p>
            <a:pPr marL="233363" marR="0" lvl="0" indent="-65088" algn="l" defTabSz="6223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33363" marR="0" lvl="0" indent="-65088" algn="l" defTabSz="6223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Neftalí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Reyes Carranza (Vice-Chair)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223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32205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>
                <a:latin typeface="+mn-lt"/>
              </a:rPr>
              <a:t>Transit Expert Group Members</a:t>
            </a:r>
          </a:p>
        </p:txBody>
      </p:sp>
      <p:pic>
        <p:nvPicPr>
          <p:cNvPr id="14" name="Picture 13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4A3ED244-4C87-480B-A2A2-375FE8E29E0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83" y="6222490"/>
            <a:ext cx="3295017" cy="560153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1229514" y="579943"/>
            <a:ext cx="10856094" cy="5579317"/>
            <a:chOff x="1229514" y="579943"/>
            <a:chExt cx="10856094" cy="5579317"/>
          </a:xfrm>
        </p:grpSpPr>
        <p:sp>
          <p:nvSpPr>
            <p:cNvPr id="5" name="Freeform 4"/>
            <p:cNvSpPr/>
            <p:nvPr/>
          </p:nvSpPr>
          <p:spPr>
            <a:xfrm>
              <a:off x="8082951" y="579944"/>
              <a:ext cx="4002657" cy="5579316"/>
            </a:xfrm>
            <a:custGeom>
              <a:avLst/>
              <a:gdLst>
                <a:gd name="connsiteX0" fmla="*/ 0 w 2641006"/>
                <a:gd name="connsiteY0" fmla="*/ 264101 h 5029199"/>
                <a:gd name="connsiteX1" fmla="*/ 264101 w 2641006"/>
                <a:gd name="connsiteY1" fmla="*/ 0 h 5029199"/>
                <a:gd name="connsiteX2" fmla="*/ 2376905 w 2641006"/>
                <a:gd name="connsiteY2" fmla="*/ 0 h 5029199"/>
                <a:gd name="connsiteX3" fmla="*/ 2641006 w 2641006"/>
                <a:gd name="connsiteY3" fmla="*/ 264101 h 5029199"/>
                <a:gd name="connsiteX4" fmla="*/ 2641006 w 2641006"/>
                <a:gd name="connsiteY4" fmla="*/ 4765098 h 5029199"/>
                <a:gd name="connsiteX5" fmla="*/ 2376905 w 2641006"/>
                <a:gd name="connsiteY5" fmla="*/ 5029199 h 5029199"/>
                <a:gd name="connsiteX6" fmla="*/ 264101 w 2641006"/>
                <a:gd name="connsiteY6" fmla="*/ 5029199 h 5029199"/>
                <a:gd name="connsiteX7" fmla="*/ 0 w 2641006"/>
                <a:gd name="connsiteY7" fmla="*/ 4765098 h 5029199"/>
                <a:gd name="connsiteX8" fmla="*/ 0 w 2641006"/>
                <a:gd name="connsiteY8" fmla="*/ 264101 h 5029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1006" h="5029199">
                  <a:moveTo>
                    <a:pt x="0" y="264101"/>
                  </a:moveTo>
                  <a:cubicBezTo>
                    <a:pt x="0" y="118242"/>
                    <a:pt x="118242" y="0"/>
                    <a:pt x="264101" y="0"/>
                  </a:cubicBezTo>
                  <a:lnTo>
                    <a:pt x="2376905" y="0"/>
                  </a:lnTo>
                  <a:cubicBezTo>
                    <a:pt x="2522764" y="0"/>
                    <a:pt x="2641006" y="118242"/>
                    <a:pt x="2641006" y="264101"/>
                  </a:cubicBezTo>
                  <a:lnTo>
                    <a:pt x="2641006" y="4765098"/>
                  </a:lnTo>
                  <a:cubicBezTo>
                    <a:pt x="2641006" y="4910957"/>
                    <a:pt x="2522764" y="5029199"/>
                    <a:pt x="2376905" y="5029199"/>
                  </a:cubicBezTo>
                  <a:lnTo>
                    <a:pt x="264101" y="5029199"/>
                  </a:lnTo>
                  <a:cubicBezTo>
                    <a:pt x="118242" y="5029199"/>
                    <a:pt x="0" y="4910957"/>
                    <a:pt x="0" y="4765098"/>
                  </a:cubicBezTo>
                  <a:lnTo>
                    <a:pt x="0" y="264101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2153920" rIns="142240" bIns="1148079" numCol="1" spcCol="127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9396607" y="704905"/>
              <a:ext cx="1441203" cy="1236657"/>
            </a:xfrm>
            <a:prstGeom prst="ellipse">
              <a:avLst/>
            </a:prstGeom>
            <a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solidFill>
                <a:srgbClr val="0070C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3854030" y="579943"/>
              <a:ext cx="4163407" cy="5568434"/>
            </a:xfrm>
            <a:custGeom>
              <a:avLst/>
              <a:gdLst>
                <a:gd name="connsiteX0" fmla="*/ 0 w 2519749"/>
                <a:gd name="connsiteY0" fmla="*/ 251975 h 5029199"/>
                <a:gd name="connsiteX1" fmla="*/ 251975 w 2519749"/>
                <a:gd name="connsiteY1" fmla="*/ 0 h 5029199"/>
                <a:gd name="connsiteX2" fmla="*/ 2267774 w 2519749"/>
                <a:gd name="connsiteY2" fmla="*/ 0 h 5029199"/>
                <a:gd name="connsiteX3" fmla="*/ 2519749 w 2519749"/>
                <a:gd name="connsiteY3" fmla="*/ 251975 h 5029199"/>
                <a:gd name="connsiteX4" fmla="*/ 2519749 w 2519749"/>
                <a:gd name="connsiteY4" fmla="*/ 4777224 h 5029199"/>
                <a:gd name="connsiteX5" fmla="*/ 2267774 w 2519749"/>
                <a:gd name="connsiteY5" fmla="*/ 5029199 h 5029199"/>
                <a:gd name="connsiteX6" fmla="*/ 251975 w 2519749"/>
                <a:gd name="connsiteY6" fmla="*/ 5029199 h 5029199"/>
                <a:gd name="connsiteX7" fmla="*/ 0 w 2519749"/>
                <a:gd name="connsiteY7" fmla="*/ 4777224 h 5029199"/>
                <a:gd name="connsiteX8" fmla="*/ 0 w 2519749"/>
                <a:gd name="connsiteY8" fmla="*/ 251975 h 5029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19749" h="5029199">
                  <a:moveTo>
                    <a:pt x="0" y="251975"/>
                  </a:moveTo>
                  <a:cubicBezTo>
                    <a:pt x="0" y="112813"/>
                    <a:pt x="112813" y="0"/>
                    <a:pt x="251975" y="0"/>
                  </a:cubicBezTo>
                  <a:lnTo>
                    <a:pt x="2267774" y="0"/>
                  </a:lnTo>
                  <a:cubicBezTo>
                    <a:pt x="2406936" y="0"/>
                    <a:pt x="2519749" y="112813"/>
                    <a:pt x="2519749" y="251975"/>
                  </a:cubicBezTo>
                  <a:lnTo>
                    <a:pt x="2519749" y="4777224"/>
                  </a:lnTo>
                  <a:cubicBezTo>
                    <a:pt x="2519749" y="4916386"/>
                    <a:pt x="2406936" y="5029199"/>
                    <a:pt x="2267774" y="5029199"/>
                  </a:cubicBezTo>
                  <a:lnTo>
                    <a:pt x="251975" y="5029199"/>
                  </a:lnTo>
                  <a:cubicBezTo>
                    <a:pt x="112813" y="5029199"/>
                    <a:pt x="0" y="4916386"/>
                    <a:pt x="0" y="4777224"/>
                  </a:cubicBezTo>
                  <a:lnTo>
                    <a:pt x="0" y="251975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2125472" rIns="113792" bIns="1119631" numCol="1" spcCol="1270" anchor="ctr" anchorCtr="0">
              <a:noAutofit/>
            </a:bodyPr>
            <a:lstStyle/>
            <a:p>
              <a:pPr marL="0" marR="0" lvl="0" indent="0" algn="l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USDA-APHIS Plant Protection and Quarantine</a:t>
              </a:r>
            </a:p>
            <a:p>
              <a:pPr marL="0" marR="0" lvl="0" indent="0" algn="l" defTabSz="711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Brendon Reardon (Chair)</a:t>
              </a:r>
            </a:p>
            <a:p>
              <a:pPr marL="0" marR="0" lvl="0" indent="0" algn="l" defTabSz="711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Erin Stiers </a:t>
              </a:r>
            </a:p>
            <a:p>
              <a:pPr marL="0" marR="0" lvl="0" indent="0" algn="l" defTabSz="711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Fan Wang-Cahill</a:t>
              </a:r>
            </a:p>
            <a:p>
              <a:pPr marL="0" marR="0" lvl="0" indent="0" algn="l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U.S. Customs and Border Protection </a:t>
              </a:r>
            </a:p>
            <a:p>
              <a:pPr marL="0" marR="0" lvl="0" indent="0" algn="l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Annaliese 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Blecha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Industry</a:t>
              </a:r>
            </a:p>
            <a:p>
              <a:pPr marL="0" marR="0" lvl="0" indent="0" algn="l" defTabSz="711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Greg Yielding (National Onion Association)</a:t>
              </a:r>
            </a:p>
            <a:p>
              <a:pPr marL="0" marR="0" lvl="0" indent="0" algn="l" defTabSz="711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John 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Ercolani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(J&amp;K Fresh) </a:t>
              </a:r>
            </a:p>
            <a:p>
              <a:pPr marL="0" marR="0" lvl="0" indent="0" algn="l" defTabSz="711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Evan Moss (J&amp;K Fresh) </a:t>
              </a:r>
            </a:p>
            <a:p>
              <a:pPr marL="0" marR="0" lvl="0" indent="0" algn="l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5215427" y="664736"/>
              <a:ext cx="1440612" cy="1316997"/>
            </a:xfrm>
            <a:prstGeom prst="ellipse">
              <a:avLst/>
            </a:prstGeom>
            <a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solidFill>
                <a:srgbClr val="0070C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229514" y="736139"/>
              <a:ext cx="1369907" cy="1217524"/>
            </a:xfrm>
            <a:prstGeom prst="ellipse">
              <a:avLst/>
            </a:prstGeom>
            <a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solidFill>
                <a:srgbClr val="0070C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TextBox 14"/>
            <p:cNvSpPr txBox="1"/>
            <p:nvPr/>
          </p:nvSpPr>
          <p:spPr>
            <a:xfrm>
              <a:off x="8252451" y="1953663"/>
              <a:ext cx="3729516" cy="41242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Canadian Food Inspection Agency (CFIA) 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Christine Villegas (Vice-Chair)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Wendy Asbil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Canada Border Services Agency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Everett Harper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Helen Gerson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Industry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Allan 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Schepens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(Canadian Pacific Railway)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Jeffrey Parsons (Canadian National Railway)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6159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84688-1FB6-4FEE-B1D3-342CFF8448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6290" y="794559"/>
            <a:ext cx="9144000" cy="1207553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+mn-lt"/>
              </a:rPr>
              <a:t>Objective</a:t>
            </a:r>
            <a:br>
              <a:rPr lang="en-US" sz="1200" dirty="0"/>
            </a:br>
            <a:endParaRPr lang="en-US" sz="1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938899-F746-480D-A0E4-C4E023C1F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1102" y="2417342"/>
            <a:ext cx="10972800" cy="1655762"/>
          </a:xfrm>
        </p:spPr>
        <p:txBody>
          <a:bodyPr>
            <a:normAutofit/>
          </a:bodyPr>
          <a:lstStyle/>
          <a:p>
            <a:pPr lvl="0" algn="l"/>
            <a:r>
              <a:rPr lang="en-US" sz="2800" dirty="0"/>
              <a:t>To standardize responsibilities and actions for safeguarding consignments in transit among NAPPO countries</a:t>
            </a:r>
            <a:br>
              <a:rPr lang="en-US" sz="2800" dirty="0"/>
            </a:br>
            <a:endParaRPr lang="en-US" sz="2800" dirty="0"/>
          </a:p>
        </p:txBody>
      </p:sp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7DA3A38A-4305-4FB1-94E9-D5A62885F6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7" y="5401493"/>
            <a:ext cx="7103253" cy="120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541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84688-1FB6-4FEE-B1D3-342CFF8448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4736"/>
            <a:ext cx="9144000" cy="1166512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+mn-lt"/>
              </a:rPr>
              <a:t>Benefits</a:t>
            </a:r>
            <a:br>
              <a:rPr lang="en-US" sz="1200" dirty="0"/>
            </a:br>
            <a:endParaRPr lang="en-US" sz="1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938899-F746-480D-A0E4-C4E023C1F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608" y="1610264"/>
            <a:ext cx="10938294" cy="3647536"/>
          </a:xfrm>
        </p:spPr>
        <p:txBody>
          <a:bodyPr>
            <a:norm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600" dirty="0"/>
              <a:t>Streamline and harmonize regional approach and communication for responding to non-compliant shipments, re-exporting shipments, and reducing NAPPO region’s exposure to pests and diseases </a:t>
            </a:r>
          </a:p>
          <a:p>
            <a:pPr algn="l"/>
            <a:endParaRPr lang="en-US" dirty="0"/>
          </a:p>
        </p:txBody>
      </p:sp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7DA3A38A-4305-4FB1-94E9-D5A62885F6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7" y="5401493"/>
            <a:ext cx="7103253" cy="120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28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7DA3A38A-4305-4FB1-94E9-D5A62885F6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7" y="5401493"/>
            <a:ext cx="7103253" cy="12075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E04FFF6-784D-4EFA-9105-77BD0995D0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1174" y="248954"/>
            <a:ext cx="8305103" cy="521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645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84688-1FB6-4FEE-B1D3-342CFF8448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33528"/>
            <a:ext cx="9144000" cy="1062995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+mn-lt"/>
              </a:rPr>
              <a:t>Supporting Guidance</a:t>
            </a:r>
            <a:br>
              <a:rPr lang="en-US" sz="1200" dirty="0"/>
            </a:br>
            <a:endParaRPr lang="en-US" sz="1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938899-F746-480D-A0E4-C4E023C1F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6290" y="1846053"/>
            <a:ext cx="9144000" cy="3411747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International Plant Protection Convention (IPPC) International Standard for Phytosanitary Measures 25 (ISPM 25) - Consignments in transit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IPPC transit manual “Transit:  Phytosanitary issues of consignments in transit:  a guide for national plant protection organizations”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NAPPO Regional Standard for Phytosanitary Measures 23 (RSPM 23) - Guidelines for Consignments in Transit (archived) </a:t>
            </a:r>
          </a:p>
        </p:txBody>
      </p:sp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7DA3A38A-4305-4FB1-94E9-D5A62885F6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7" y="5401493"/>
            <a:ext cx="7103253" cy="120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283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84688-1FB6-4FEE-B1D3-342CFF8448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54299"/>
            <a:ext cx="9144000" cy="930724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+mn-lt"/>
              </a:rPr>
              <a:t>Accomplishments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938899-F746-480D-A0E4-C4E023C1F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6290" y="2099094"/>
            <a:ext cx="9144000" cy="3158706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Identified and prioritized possible transit scenarios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Identified stakeholders in transit process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Identified stakeholder general roles and responsibilities in transit scenarios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Drafted regional guidance document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Published regional guidance document for country consultation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7DA3A38A-4305-4FB1-94E9-D5A62885F6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7" y="5401493"/>
            <a:ext cx="7103253" cy="120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729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84688-1FB6-4FEE-B1D3-342CFF8448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14042"/>
            <a:ext cx="9144000" cy="953728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+mn-lt"/>
              </a:rPr>
              <a:t>Moving Forward:  Deliverables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938899-F746-480D-A0E4-C4E023C1F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6290" y="2164296"/>
            <a:ext cx="9144000" cy="165576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Finalize regional guidance document on NAPPO website with approval of NAPPO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Explore opportunities for following-up with recommendations</a:t>
            </a:r>
          </a:p>
        </p:txBody>
      </p:sp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7DA3A38A-4305-4FB1-94E9-D5A62885F6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7" y="5401493"/>
            <a:ext cx="7103253" cy="1207553"/>
          </a:xfrm>
          <a:prstGeom prst="rect">
            <a:avLst/>
          </a:prstGeom>
        </p:spPr>
      </p:pic>
      <p:pic>
        <p:nvPicPr>
          <p:cNvPr id="8" name="Picture 7" descr="Sea of hands in the middle">
            <a:extLst>
              <a:ext uri="{FF2B5EF4-FFF2-40B4-BE49-F238E27FC236}">
                <a16:creationId xmlns:a16="http://schemas.microsoft.com/office/drawing/2014/main" id="{5BFFBE2E-7229-48A5-B885-38EF8F2AE3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409" y="3448915"/>
            <a:ext cx="4636505" cy="309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502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7" ma:contentTypeDescription="Create a new document." ma:contentTypeScope="" ma:versionID="2cf014eec87e321491f6db0268c355a0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9f62aef419bee5a4ccecbcaa16c224e0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B3EEEDC-EDD9-4347-B282-5B9187DC42A8}"/>
</file>

<file path=customXml/itemProps2.xml><?xml version="1.0" encoding="utf-8"?>
<ds:datastoreItem xmlns:ds="http://schemas.openxmlformats.org/officeDocument/2006/customXml" ds:itemID="{1DEBF595-A644-44CE-8E03-1D7412BC64A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13013</TotalTime>
  <Words>383</Words>
  <Application>Microsoft Office PowerPoint</Application>
  <PresentationFormat>Widescreen</PresentationFormat>
  <Paragraphs>74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North American Plant Protection Organization (NAPPO) Expert Group (EG) on Transit </vt:lpstr>
      <vt:lpstr>What is a consignment in transit?</vt:lpstr>
      <vt:lpstr>Transit Expert Group Members</vt:lpstr>
      <vt:lpstr>Objective </vt:lpstr>
      <vt:lpstr>Benefits </vt:lpstr>
      <vt:lpstr>PowerPoint Presentation</vt:lpstr>
      <vt:lpstr>Supporting Guidance </vt:lpstr>
      <vt:lpstr>Accomplishments</vt:lpstr>
      <vt:lpstr>Moving Forward:  Deliverables</vt:lpstr>
      <vt:lpstr>Acknowledgements:  Stephanie Bloem,  Executive Director  Nedelka Marín-Martínez  Alonso Suazo  Eva Sofía Báez   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 American Plant Protection Organization (NAPPO) Expert Group (EG) on transit</dc:title>
  <dc:creator>Reardon, Brendon J - APHIS</dc:creator>
  <cp:lastModifiedBy>Reardon, Brendon - MRP-APHIS</cp:lastModifiedBy>
  <cp:revision>67</cp:revision>
  <dcterms:created xsi:type="dcterms:W3CDTF">2021-07-12T19:55:45Z</dcterms:created>
  <dcterms:modified xsi:type="dcterms:W3CDTF">2023-11-03T16:19:48Z</dcterms:modified>
</cp:coreProperties>
</file>