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8"/>
  </p:notesMasterIdLst>
  <p:handoutMasterIdLst>
    <p:handoutMasterId r:id="rId19"/>
  </p:handoutMasterIdLst>
  <p:sldIdLst>
    <p:sldId id="257" r:id="rId5"/>
    <p:sldId id="302" r:id="rId6"/>
    <p:sldId id="317" r:id="rId7"/>
    <p:sldId id="274" r:id="rId8"/>
    <p:sldId id="316" r:id="rId9"/>
    <p:sldId id="312" r:id="rId10"/>
    <p:sldId id="306" r:id="rId11"/>
    <p:sldId id="313" r:id="rId12"/>
    <p:sldId id="309" r:id="rId13"/>
    <p:sldId id="276" r:id="rId14"/>
    <p:sldId id="277" r:id="rId15"/>
    <p:sldId id="320" r:id="rId16"/>
    <p:sldId id="31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Cumming" initials="HC" lastIdx="9" clrIdx="0"/>
  <p:cmAuthor id="1" name="Baez, Ignacio - APHIS" initials="BI-A" lastIdx="1" clrIdx="1">
    <p:extLst>
      <p:ext uri="{19B8F6BF-5375-455C-9EA6-DF929625EA0E}">
        <p15:presenceInfo xmlns:p15="http://schemas.microsoft.com/office/powerpoint/2012/main" userId="S::ignacio.baez@usda.gov::d710a650-d6ed-40db-aa01-89fbcf2dff48" providerId="AD"/>
      </p:ext>
    </p:extLst>
  </p:cmAuthor>
  <p:cmAuthor id="2" name="Rajesh Ramarathnam" initials="RR" lastIdx="4" clrIdx="2">
    <p:extLst>
      <p:ext uri="{19B8F6BF-5375-455C-9EA6-DF929625EA0E}">
        <p15:presenceInfo xmlns:p15="http://schemas.microsoft.com/office/powerpoint/2012/main" userId="S-1-5-21-409781135-2326927470-69082124-107109" providerId="AD"/>
      </p:ext>
    </p:extLst>
  </p:cmAuthor>
  <p:cmAuthor id="3" name="Kaye, Amanda C - APHIS" initials="ACK" lastIdx="4" clrIdx="3">
    <p:extLst>
      <p:ext uri="{19B8F6BF-5375-455C-9EA6-DF929625EA0E}">
        <p15:presenceInfo xmlns:p15="http://schemas.microsoft.com/office/powerpoint/2012/main" userId="Kaye, Amanda C - APHIS" providerId="None"/>
      </p:ext>
    </p:extLst>
  </p:cmAuthor>
  <p:cmAuthor id="4" name="Ana Lilia Montealegre Lara" initials="ALML" lastIdx="3" clrIdx="4">
    <p:extLst>
      <p:ext uri="{19B8F6BF-5375-455C-9EA6-DF929625EA0E}">
        <p15:presenceInfo xmlns:p15="http://schemas.microsoft.com/office/powerpoint/2012/main" userId="S-1-5-21-117519750-1767273756-3293838163-4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FFCC66"/>
    <a:srgbClr val="FF0066"/>
    <a:srgbClr val="99CC00"/>
    <a:srgbClr val="2A69A2"/>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68550" autoAdjust="0"/>
  </p:normalViewPr>
  <p:slideViewPr>
    <p:cSldViewPr>
      <p:cViewPr varScale="1">
        <p:scale>
          <a:sx n="74" d="100"/>
          <a:sy n="74" d="100"/>
        </p:scale>
        <p:origin x="186"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z, Ignacio - MRP-APHIS" userId="d710a650-d6ed-40db-aa01-89fbcf2dff48" providerId="ADAL" clId="{063244D7-B9B9-441B-9940-61B08DFC029B}"/>
    <pc:docChg chg="modSld">
      <pc:chgData name="Baez, Ignacio - MRP-APHIS" userId="d710a650-d6ed-40db-aa01-89fbcf2dff48" providerId="ADAL" clId="{063244D7-B9B9-441B-9940-61B08DFC029B}" dt="2023-11-01T17:37:05.373" v="0" actId="14100"/>
      <pc:docMkLst>
        <pc:docMk/>
      </pc:docMkLst>
      <pc:sldChg chg="modSp mod">
        <pc:chgData name="Baez, Ignacio - MRP-APHIS" userId="d710a650-d6ed-40db-aa01-89fbcf2dff48" providerId="ADAL" clId="{063244D7-B9B9-441B-9940-61B08DFC029B}" dt="2023-11-01T17:37:05.373" v="0" actId="14100"/>
        <pc:sldMkLst>
          <pc:docMk/>
          <pc:sldMk cId="3308040772" sldId="257"/>
        </pc:sldMkLst>
        <pc:picChg chg="mod">
          <ac:chgData name="Baez, Ignacio - MRP-APHIS" userId="d710a650-d6ed-40db-aa01-89fbcf2dff48" providerId="ADAL" clId="{063244D7-B9B9-441B-9940-61B08DFC029B}" dt="2023-11-01T17:37:05.373" v="0" actId="14100"/>
          <ac:picMkLst>
            <pc:docMk/>
            <pc:sldMk cId="3308040772" sldId="257"/>
            <ac:picMk id="11"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Totals</c:v>
                </c:pt>
              </c:strCache>
            </c:strRef>
          </c:tx>
          <c:dPt>
            <c:idx val="0"/>
            <c:bubble3D val="0"/>
            <c:spPr>
              <a:solidFill>
                <a:schemeClr val="accent6">
                  <a:shade val="53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789-4628-980E-AD7F6B4BC105}"/>
              </c:ext>
            </c:extLst>
          </c:dPt>
          <c:dPt>
            <c:idx val="1"/>
            <c:bubble3D val="0"/>
            <c:spPr>
              <a:solidFill>
                <a:schemeClr val="accent6">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7203-4BEE-B985-B77313654F62}"/>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789-4628-980E-AD7F6B4BC105}"/>
              </c:ext>
            </c:extLst>
          </c:dPt>
          <c:dPt>
            <c:idx val="3"/>
            <c:bubble3D val="0"/>
            <c:spPr>
              <a:solidFill>
                <a:schemeClr val="accent6">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789-4628-980E-AD7F6B4BC105}"/>
              </c:ext>
            </c:extLst>
          </c:dPt>
          <c:dPt>
            <c:idx val="4"/>
            <c:bubble3D val="0"/>
            <c:spPr>
              <a:solidFill>
                <a:schemeClr val="accent6">
                  <a:tint val="54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203-4BEE-B985-B77313654F62}"/>
              </c:ext>
            </c:extLst>
          </c:dPt>
          <c:dLbls>
            <c:dLbl>
              <c:idx val="0"/>
              <c:tx>
                <c:rich>
                  <a:bodyPr/>
                  <a:lstStyle/>
                  <a:p>
                    <a:fld id="{216BB922-6189-407D-985D-C53D5EE31B9B}" type="CATEGORYNAME">
                      <a:rPr lang="en-US"/>
                      <a:pPr/>
                      <a:t>[CATEGORY NAME]</a:t>
                    </a:fld>
                    <a:r>
                      <a:rPr lang="en-US" baseline="0" dirty="0"/>
                      <a:t>
8%</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89-4628-980E-AD7F6B4BC105}"/>
                </c:ext>
              </c:extLst>
            </c:dLbl>
            <c:dLbl>
              <c:idx val="1"/>
              <c:layout>
                <c:manualLayout>
                  <c:x val="-0.34896943118679447"/>
                  <c:y val="-6.56407515074085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03-4BEE-B985-B77313654F62}"/>
                </c:ext>
              </c:extLst>
            </c:dLbl>
            <c:dLbl>
              <c:idx val="2"/>
              <c:tx>
                <c:rich>
                  <a:bodyPr/>
                  <a:lstStyle/>
                  <a:p>
                    <a:fld id="{9C17C2D7-1463-403E-9E3B-5F2F7A1EEC80}" type="CATEGORYNAME">
                      <a:rPr lang="en-US"/>
                      <a:pPr/>
                      <a:t>[CATEGORY NAME]</a:t>
                    </a:fld>
                    <a:r>
                      <a:rPr lang="en-US" baseline="0" dirty="0"/>
                      <a:t>
7%</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789-4628-980E-AD7F6B4BC105}"/>
                </c:ext>
              </c:extLst>
            </c:dLbl>
            <c:dLbl>
              <c:idx val="3"/>
              <c:tx>
                <c:rich>
                  <a:bodyPr/>
                  <a:lstStyle/>
                  <a:p>
                    <a:fld id="{59363612-F052-4FA4-8E83-4F6A49ADAFD5}" type="CATEGORYNAME">
                      <a:rPr lang="en-US"/>
                      <a:pPr/>
                      <a:t>[CATEGORY NAME]</a:t>
                    </a:fld>
                    <a:r>
                      <a:rPr lang="en-US" baseline="0" dirty="0"/>
                      <a:t>
6%</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789-4628-980E-AD7F6B4BC105}"/>
                </c:ext>
              </c:extLst>
            </c:dLbl>
            <c:dLbl>
              <c:idx val="4"/>
              <c:tx>
                <c:rich>
                  <a:bodyPr/>
                  <a:lstStyle/>
                  <a:p>
                    <a:fld id="{62BA9335-938C-4AD5-905C-20F425CD6E01}" type="CATEGORYNAME">
                      <a:rPr lang="en-US" dirty="0"/>
                      <a:pPr/>
                      <a:t>[CATEGORY NAME]</a:t>
                    </a:fld>
                    <a:r>
                      <a:rPr lang="en-US" baseline="0" dirty="0"/>
                      <a:t>
24%</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03-4BEE-B985-B77313654F6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CAN</c:v>
                </c:pt>
                <c:pt idx="1">
                  <c:v>USA</c:v>
                </c:pt>
                <c:pt idx="2">
                  <c:v>MEX</c:v>
                </c:pt>
                <c:pt idx="3">
                  <c:v>Other</c:v>
                </c:pt>
                <c:pt idx="4">
                  <c:v>Unknown</c:v>
                </c:pt>
              </c:strCache>
            </c:strRef>
          </c:cat>
          <c:val>
            <c:numRef>
              <c:f>Sheet1!$B$2:$B$6</c:f>
              <c:numCache>
                <c:formatCode>General</c:formatCode>
                <c:ptCount val="5"/>
                <c:pt idx="0">
                  <c:v>8</c:v>
                </c:pt>
                <c:pt idx="1">
                  <c:v>54</c:v>
                </c:pt>
                <c:pt idx="2">
                  <c:v>7</c:v>
                </c:pt>
                <c:pt idx="3">
                  <c:v>7</c:v>
                </c:pt>
                <c:pt idx="4">
                  <c:v>23</c:v>
                </c:pt>
              </c:numCache>
            </c:numRef>
          </c:val>
          <c:extLst>
            <c:ext xmlns:c16="http://schemas.microsoft.com/office/drawing/2014/chart" uri="{C3380CC4-5D6E-409C-BE32-E72D297353CC}">
              <c16:uniqueId val="{00000000-7203-4BEE-B985-B77313654F6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E689A1-270B-4306-A768-AFE66C230438}" type="datetimeFigureOut">
              <a:rPr lang="en-US" smtClean="0"/>
              <a:t>11/1/2023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5B4A48A-FA02-47BD-A43E-4F0D4825FA02}" type="slidenum">
              <a:rPr lang="en-US" smtClean="0"/>
              <a:t>‹#›</a:t>
            </a:fld>
            <a:endParaRPr lang="en-US"/>
          </a:p>
        </p:txBody>
      </p:sp>
    </p:spTree>
    <p:extLst>
      <p:ext uri="{BB962C8B-B14F-4D97-AF65-F5344CB8AC3E}">
        <p14:creationId xmlns:p14="http://schemas.microsoft.com/office/powerpoint/2010/main" val="2361899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17DFC3-E440-43FC-B188-688EF37C8E4E}" type="datetimeFigureOut">
              <a:rPr lang="en-US" smtClean="0"/>
              <a:t>11/1/2023</a:t>
            </a:fld>
            <a:endParaRPr lang="en-US"/>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AA10C2-F2B5-4C74-A860-4A90429E9EB9}" type="slidenum">
              <a:rPr lang="en-US" smtClean="0"/>
              <a:t>‹#›</a:t>
            </a:fld>
            <a:endParaRPr lang="en-US"/>
          </a:p>
        </p:txBody>
      </p:sp>
    </p:spTree>
    <p:extLst>
      <p:ext uri="{BB962C8B-B14F-4D97-AF65-F5344CB8AC3E}">
        <p14:creationId xmlns:p14="http://schemas.microsoft.com/office/powerpoint/2010/main" val="331102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ppc.int/static/media/files/publications/en/2013/06/03/13742.new_revised_text_of_the_international_plant_protectio_201304232117e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418171-8C20-4D0A-BEA5-4B62716DFA92}" type="slidenum">
              <a:rPr lang="en-CA" altLang="en-US">
                <a:solidFill>
                  <a:prstClr val="black"/>
                </a:solidFill>
              </a:rPr>
              <a:pPr eaLnBrk="1" hangingPunct="1">
                <a:spcBef>
                  <a:spcPct val="0"/>
                </a:spcBef>
              </a:pPr>
              <a:t>1</a:t>
            </a:fld>
            <a:endParaRPr lang="en-CA" altLang="en-US">
              <a:solidFill>
                <a:prstClr val="black"/>
              </a:solidFill>
            </a:endParaRPr>
          </a:p>
        </p:txBody>
      </p:sp>
      <p:sp>
        <p:nvSpPr>
          <p:cNvPr id="20483" name="Rectangle 2"/>
          <p:cNvSpPr>
            <a:spLocks noGrp="1" noRot="1" noChangeAspect="1" noChangeArrowheads="1" noTextEdit="1"/>
          </p:cNvSpPr>
          <p:nvPr>
            <p:ph type="sldImg"/>
          </p:nvPr>
        </p:nvSpPr>
        <p:spPr>
          <a:xfrm>
            <a:off x="406400" y="696913"/>
            <a:ext cx="6197600" cy="3486150"/>
          </a:xfrm>
          <a:ln/>
        </p:spPr>
      </p:sp>
      <p:sp>
        <p:nvSpPr>
          <p:cNvPr id="20484" name="Rectangle 3"/>
          <p:cNvSpPr>
            <a:spLocks noGrp="1" noChangeArrowheads="1"/>
          </p:cNvSpPr>
          <p:nvPr>
            <p:ph type="body" idx="1"/>
          </p:nvPr>
        </p:nvSpPr>
        <p:spPr>
          <a:noFill/>
        </p:spPr>
        <p:txBody>
          <a:bodyPr/>
          <a:lstStyle/>
          <a:p>
            <a:pPr marL="342900" marR="0" lvl="0" indent="-342900">
              <a:spcBef>
                <a:spcPts val="0"/>
              </a:spcBef>
              <a:spcAft>
                <a:spcPts val="0"/>
              </a:spcAft>
              <a:buFont typeface="Symbol" panose="05050102010706020507" pitchFamily="18" charset="2"/>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Good day</a:t>
            </a:r>
            <a:r>
              <a:rPr lang="en-US" sz="1800" dirty="0">
                <a:effectLst/>
                <a:latin typeface="Calibri" panose="020F0502020204030204" pitchFamily="34" charset="0"/>
                <a:ea typeface="Calibri" panose="020F0502020204030204" pitchFamily="34" charset="0"/>
                <a:cs typeface="Times New Roman" panose="02020603050405020304" pitchFamily="18" charset="0"/>
              </a:rPr>
              <a:t>, my name is Ignacio Baez and I am the chair for the expert group that works on the NAPPO Phytosanitary Alert System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will be presenting to you and update on the activities that the expert group conducted throughout this past year.</a:t>
            </a:r>
          </a:p>
          <a:p>
            <a:pPr eaLnBrk="1" hangingPunct="1"/>
            <a:endParaRPr lang="en-US" altLang="en-US" dirty="0"/>
          </a:p>
        </p:txBody>
      </p:sp>
    </p:spTree>
    <p:extLst>
      <p:ext uri="{BB962C8B-B14F-4D97-AF65-F5344CB8AC3E}">
        <p14:creationId xmlns:p14="http://schemas.microsoft.com/office/powerpoint/2010/main" val="353074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the latest updates:</a:t>
            </a:r>
          </a:p>
          <a:p>
            <a:pPr marL="0" marR="0" lvl="0" indent="0">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the past year (that is from July 2022 to September 2023), the Phytosanitary Alert System (PAS) expert group: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Posted 38 official pest reports to the PAS website. [CA: 3, US: 33, MX: 2]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Worked with NAPPO Secretariat’s contractor, to upgrade the software and code of the platform to have a stable and secure system.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 June 6</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2023, the PAS EG was invited to present at a webinar on Pest Reporting organized by the European and Mediterranean Plant Protection Organization (EPPO). Myself and NAPPO’s Executive Director Stephanie Bloem, presented details on how pest reporting is managed in our region and how the NAPPO PAS platform operates.</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10</a:t>
            </a:fld>
            <a:endParaRPr lang="en-US"/>
          </a:p>
        </p:txBody>
      </p:sp>
    </p:spTree>
    <p:extLst>
      <p:ext uri="{BB962C8B-B14F-4D97-AF65-F5344CB8AC3E}">
        <p14:creationId xmlns:p14="http://schemas.microsoft.com/office/powerpoint/2010/main" val="275256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Additionally, we provided a monthly notification to all NAPPO PAS subscribers with the latest pest reports posted.</a:t>
            </a:r>
          </a:p>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Linked pertinent pest reports on the </a:t>
            </a:r>
            <a:r>
              <a:rPr lang="en-US" sz="1800" strike="noStrike" dirty="0">
                <a:effectLst/>
                <a:latin typeface="Calibri" panose="020F0502020204030204" pitchFamily="34" charset="0"/>
                <a:ea typeface="Calibri" panose="020F0502020204030204" pitchFamily="34" charset="0"/>
              </a:rPr>
              <a:t>IPPC.</a:t>
            </a:r>
          </a:p>
          <a:p>
            <a:pPr marL="285750" marR="0" lvl="0" indent="-285750">
              <a:lnSpc>
                <a:spcPct val="105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To date, we have almost 3000 thousand [</a:t>
            </a:r>
            <a:r>
              <a:rPr lang="en-US" sz="1800" b="1" dirty="0">
                <a:effectLst/>
                <a:latin typeface="Calibri" panose="020F0502020204030204" pitchFamily="34" charset="0"/>
                <a:ea typeface="Calibri" panose="020F0502020204030204" pitchFamily="34" charset="0"/>
              </a:rPr>
              <a:t>2934</a:t>
            </a:r>
            <a:r>
              <a:rPr lang="en-US" sz="1800" dirty="0">
                <a:effectLst/>
                <a:latin typeface="Calibri" panose="020F0502020204030204" pitchFamily="34" charset="0"/>
                <a:ea typeface="Calibri" panose="020F0502020204030204" pitchFamily="34" charset="0"/>
              </a:rPr>
              <a:t>] people that are subscribed to the NAPPO PAS notification system from around the world, of which </a:t>
            </a:r>
            <a:r>
              <a:rPr lang="en-US" sz="1800" b="1" dirty="0">
                <a:effectLst/>
                <a:latin typeface="Calibri" panose="020F0502020204030204" pitchFamily="34" charset="0"/>
                <a:ea typeface="Calibri" panose="020F0502020204030204" pitchFamily="34" charset="0"/>
              </a:rPr>
              <a:t>15</a:t>
            </a:r>
            <a:r>
              <a:rPr lang="en-US" sz="1800" dirty="0">
                <a:effectLst/>
                <a:latin typeface="Calibri" panose="020F0502020204030204" pitchFamily="34" charset="0"/>
                <a:ea typeface="Calibri" panose="020F0502020204030204" pitchFamily="34" charset="0"/>
              </a:rPr>
              <a:t> subscribed from </a:t>
            </a:r>
            <a:r>
              <a:rPr lang="en-US" sz="1800" u="none" dirty="0">
                <a:effectLst/>
                <a:latin typeface="Calibri" panose="020F0502020204030204" pitchFamily="34" charset="0"/>
                <a:ea typeface="Calibri" panose="020F0502020204030204" pitchFamily="34" charset="0"/>
              </a:rPr>
              <a:t>July 2022 </a:t>
            </a:r>
            <a:r>
              <a:rPr lang="en-US" sz="1800" dirty="0">
                <a:effectLst/>
                <a:latin typeface="Calibri" panose="020F0502020204030204" pitchFamily="34" charset="0"/>
                <a:ea typeface="Calibri" panose="020F0502020204030204" pitchFamily="34" charset="0"/>
              </a:rPr>
              <a:t>to September 2023.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a general sense of what countries and organizations are visiting and subscribing to the PAS. As seen on the right side of the slide, the pie chart shows a snap shot of the percent of subscribers by country, and on the table the total number of subscribers by type of organization </a:t>
            </a: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11</a:t>
            </a:fld>
            <a:endParaRPr lang="en-US"/>
          </a:p>
        </p:txBody>
      </p:sp>
    </p:spTree>
    <p:extLst>
      <p:ext uri="{BB962C8B-B14F-4D97-AF65-F5344CB8AC3E}">
        <p14:creationId xmlns:p14="http://schemas.microsoft.com/office/powerpoint/2010/main" val="193639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closing, The PAS expert group will continue with its responsibility of overseeing and updating information on the Phytosanitary Alert System on an ongoing basis by continuing posting reports to meet with reporting obligations under the IPPC and</a:t>
            </a:r>
          </a:p>
          <a:p>
            <a:pPr marL="342900" marR="0" lvl="0" indent="-342900">
              <a:lnSpc>
                <a:spcPct val="105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facilitate awareness of non-indigenous plant pest species of interest to North America.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12</a:t>
            </a:fld>
            <a:endParaRPr lang="en-US"/>
          </a:p>
        </p:txBody>
      </p:sp>
    </p:spTree>
    <p:extLst>
      <p:ext uri="{BB962C8B-B14F-4D97-AF65-F5344CB8AC3E}">
        <p14:creationId xmlns:p14="http://schemas.microsoft.com/office/powerpoint/2010/main" val="54868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For the latest Official Pest Reports and emerging pest alerts please visit the NAPPO site and click on the ‘pest alerts’ or ‘</a:t>
            </a:r>
            <a:r>
              <a:rPr lang="en-US" sz="1800" dirty="0" err="1">
                <a:effectLst/>
                <a:latin typeface="Calibri" panose="020F0502020204030204" pitchFamily="34" charset="0"/>
                <a:ea typeface="Calibri" panose="020F0502020204030204" pitchFamily="34" charset="0"/>
              </a:rPr>
              <a:t>alertas</a:t>
            </a:r>
            <a:r>
              <a:rPr lang="en-US" sz="1800" dirty="0">
                <a:effectLst/>
                <a:latin typeface="Calibri" panose="020F0502020204030204" pitchFamily="34" charset="0"/>
                <a:ea typeface="Calibri" panose="020F0502020204030204" pitchFamily="34" charset="0"/>
              </a:rPr>
              <a:t> de </a:t>
            </a:r>
            <a:r>
              <a:rPr lang="en-US" sz="1800" dirty="0" err="1">
                <a:effectLst/>
                <a:latin typeface="Calibri" panose="020F0502020204030204" pitchFamily="34" charset="0"/>
                <a:ea typeface="Calibri" panose="020F0502020204030204" pitchFamily="34" charset="0"/>
              </a:rPr>
              <a:t>plagas</a:t>
            </a:r>
            <a:r>
              <a:rPr lang="en-US" sz="1800" dirty="0">
                <a:effectLst/>
                <a:latin typeface="Calibri" panose="020F0502020204030204" pitchFamily="34" charset="0"/>
                <a:ea typeface="Calibri" panose="020F0502020204030204" pitchFamily="34" charset="0"/>
              </a:rPr>
              <a:t>’ for the Spanish version. </a:t>
            </a:r>
          </a:p>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If you would like to receive the alerts and monthly notification on all postings, please subscribe by visiting the NAPPO site, clicking on ‘pest alerts’ and then on ‘Subscribe’ and fill in the required information.</a:t>
            </a:r>
          </a:p>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If you have any question please feel free to contact me.</a:t>
            </a:r>
          </a:p>
          <a:p>
            <a:pPr marL="285750" marR="0" lvl="0" indent="-285750">
              <a:lnSpc>
                <a:spcPct val="105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Thank you!</a:t>
            </a:r>
          </a:p>
          <a:p>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13</a:t>
            </a:fld>
            <a:endParaRPr lang="en-US"/>
          </a:p>
        </p:txBody>
      </p:sp>
    </p:spTree>
    <p:extLst>
      <p:ext uri="{BB962C8B-B14F-4D97-AF65-F5344CB8AC3E}">
        <p14:creationId xmlns:p14="http://schemas.microsoft.com/office/powerpoint/2010/main" val="298474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The PAS expert group is </a:t>
            </a:r>
            <a:r>
              <a:rPr lang="en-US" sz="1800" strike="sngStrike" dirty="0">
                <a:effectLst/>
                <a:latin typeface="Calibri" panose="020F0502020204030204" pitchFamily="34" charset="0"/>
                <a:ea typeface="Calibri" panose="020F0502020204030204" pitchFamily="34" charset="0"/>
              </a:rPr>
              <a:t>made up </a:t>
            </a:r>
            <a:r>
              <a:rPr lang="en-US" sz="1800" u="sng" strike="noStrike" dirty="0">
                <a:solidFill>
                  <a:srgbClr val="FFFF00"/>
                </a:solidFill>
                <a:effectLst/>
                <a:latin typeface="Calibri" panose="020F0502020204030204" pitchFamily="34" charset="0"/>
                <a:ea typeface="Calibri" panose="020F0502020204030204" pitchFamily="34" charset="0"/>
              </a:rPr>
              <a:t>comprised</a:t>
            </a:r>
            <a:r>
              <a:rPr lang="en-US" sz="1800" strike="noStrike" dirty="0">
                <a:solidFill>
                  <a:srgbClr val="FFFF00"/>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of members of the National Plant Protection Organizations of </a:t>
            </a:r>
            <a:r>
              <a:rPr lang="en-US" sz="1800" dirty="0">
                <a:solidFill>
                  <a:srgbClr val="000000"/>
                </a:solidFill>
                <a:effectLst/>
                <a:latin typeface="Calibri" panose="020F0502020204030204" pitchFamily="34" charset="0"/>
                <a:ea typeface="Calibri" panose="020F0502020204030204" pitchFamily="34" charset="0"/>
              </a:rPr>
              <a:t>the three NAPPO countries.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These members are: Alexandre Blain, </a:t>
            </a:r>
            <a:r>
              <a:rPr lang="en-US" sz="1800" b="0" dirty="0">
                <a:solidFill>
                  <a:srgbClr val="000000"/>
                </a:solidFill>
                <a:effectLst/>
                <a:latin typeface="Calibri" panose="020F0502020204030204" pitchFamily="34" charset="0"/>
                <a:ea typeface="Calibri" panose="020F0502020204030204" pitchFamily="34" charset="0"/>
              </a:rPr>
              <a:t>and Rajesh Ramarathnam fo</a:t>
            </a:r>
            <a:r>
              <a:rPr lang="en-US" sz="1800" dirty="0">
                <a:solidFill>
                  <a:srgbClr val="000000"/>
                </a:solidFill>
                <a:effectLst/>
                <a:latin typeface="Calibri" panose="020F0502020204030204" pitchFamily="34" charset="0"/>
                <a:ea typeface="Calibri" panose="020F0502020204030204" pitchFamily="34" charset="0"/>
              </a:rPr>
              <a:t>r Canada; Myself and Amanda Kaye for the United States, and Ana Lilia Montealegre for Mexico.</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As a group, we are responsible for overseeing and updating information on the Phytosanitary Alert System on an ongoing basis </a:t>
            </a:r>
            <a:endParaRPr lang="en-US" sz="1800" dirty="0">
              <a:solidFill>
                <a:schemeClr val="tx1"/>
              </a:solidFill>
              <a:effectLst/>
              <a:latin typeface="Calibri" panose="020F0502020204030204" pitchFamily="34" charset="0"/>
              <a:ea typeface="Calibri" panose="020F0502020204030204" pitchFamily="34" charset="0"/>
              <a:cs typeface="+mn-cs"/>
            </a:endParaRPr>
          </a:p>
          <a:p>
            <a:pPr marL="342900" marR="0" lvl="0" indent="-342900">
              <a:lnSpc>
                <a:spcPct val="105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of the system platform, oversight, support and translations are provided by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NAPPO Secretariat.</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08AA10C2-F2B5-4C74-A860-4A90429E9EB9}" type="slidenum">
              <a:rPr lang="en-US" smtClean="0"/>
              <a:t>2</a:t>
            </a:fld>
            <a:endParaRPr lang="en-US"/>
          </a:p>
        </p:txBody>
      </p:sp>
    </p:spTree>
    <p:extLst>
      <p:ext uri="{BB962C8B-B14F-4D97-AF65-F5344CB8AC3E}">
        <p14:creationId xmlns:p14="http://schemas.microsoft.com/office/powerpoint/2010/main" val="189650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418171-8C20-4D0A-BEA5-4B62716DFA92}" type="slidenum">
              <a:rPr lang="en-CA" altLang="en-US">
                <a:solidFill>
                  <a:prstClr val="black"/>
                </a:solidFill>
              </a:rPr>
              <a:pPr eaLnBrk="1" hangingPunct="1">
                <a:spcBef>
                  <a:spcPct val="0"/>
                </a:spcBef>
              </a:pPr>
              <a:t>3</a:t>
            </a:fld>
            <a:endParaRPr lang="en-CA" alt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So, what is the Phytosanitary Alert System or PAS? </a:t>
            </a:r>
          </a:p>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NAPPO Phytosanitary Alert System is a bilingual (English and Spanish), publicly accessible, web-based notification system that was launched in April 2000.</a:t>
            </a:r>
          </a:p>
          <a:p>
            <a:pPr marL="285750" marR="0" lvl="0" indent="-285750">
              <a:lnSpc>
                <a:spcPct val="105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system provides a mechanism that allows Canada, the United States, and Mexico to share pest information, both official and scientific about emerging plant pests</a:t>
            </a:r>
            <a:r>
              <a:rPr lang="en-US" sz="1800" u="sng" dirty="0">
                <a:effectLst/>
                <a:latin typeface="Calibri" panose="020F0502020204030204" pitchFamily="34" charset="0"/>
                <a:ea typeface="Calibri" panose="020F0502020204030204" pitchFamily="34" charset="0"/>
              </a:rPr>
              <a:t>, to better facilitate their detection, prevention and management through the exchange of information on these pests</a:t>
            </a:r>
            <a:r>
              <a:rPr lang="en-US" sz="1800" dirty="0">
                <a:effectLst/>
                <a:latin typeface="Calibri" panose="020F0502020204030204" pitchFamily="34" charset="0"/>
                <a:ea typeface="Calibri" panose="020F0502020204030204" pitchFamily="34" charset="0"/>
              </a:rPr>
              <a:t>.</a:t>
            </a:r>
          </a:p>
          <a:p>
            <a:pPr marL="285750" marR="0" lvl="0" indent="-285750">
              <a:lnSpc>
                <a:spcPct val="105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information shared on the system is focused on plant pest of quarantine significance that might pose a significant threat to North American agriculture, forests or natural habitats.</a:t>
            </a:r>
            <a:endParaRPr lang="en-US" altLang="en-US" dirty="0"/>
          </a:p>
        </p:txBody>
      </p:sp>
    </p:spTree>
    <p:extLst>
      <p:ext uri="{BB962C8B-B14F-4D97-AF65-F5344CB8AC3E}">
        <p14:creationId xmlns:p14="http://schemas.microsoft.com/office/powerpoint/2010/main" val="25040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800" dirty="0">
                <a:effectLst/>
                <a:highlight>
                  <a:srgbClr val="FFFF00"/>
                </a:highlight>
                <a:latin typeface="Calibri" panose="020F0502020204030204" pitchFamily="34" charset="0"/>
                <a:ea typeface="Calibri" panose="020F0502020204030204" pitchFamily="34" charset="0"/>
              </a:rPr>
              <a:t>According to the NAPPO </a:t>
            </a:r>
            <a:r>
              <a:rPr lang="es-MX" sz="1200" b="0" i="0" u="none" strike="noStrike" kern="1200" baseline="0" dirty="0" err="1">
                <a:solidFill>
                  <a:schemeClr val="tx1"/>
                </a:solidFill>
                <a:highlight>
                  <a:srgbClr val="FFFF00"/>
                </a:highlight>
                <a:latin typeface="+mn-lt"/>
                <a:ea typeface="+mn-ea"/>
                <a:cs typeface="+mn-cs"/>
              </a:rPr>
              <a:t>Work</a:t>
            </a:r>
            <a:r>
              <a:rPr lang="es-MX" sz="1200" b="0" i="0" u="none" strike="noStrike" kern="1200" baseline="0" dirty="0">
                <a:solidFill>
                  <a:schemeClr val="tx1"/>
                </a:solidFill>
                <a:highlight>
                  <a:srgbClr val="FFFF00"/>
                </a:highlight>
                <a:latin typeface="+mn-lt"/>
                <a:ea typeface="+mn-ea"/>
                <a:cs typeface="+mn-cs"/>
              </a:rPr>
              <a:t> </a:t>
            </a:r>
            <a:r>
              <a:rPr lang="es-MX" sz="1200" b="0" i="0" u="none" strike="noStrike" kern="1200" baseline="0" dirty="0" err="1">
                <a:solidFill>
                  <a:schemeClr val="tx1"/>
                </a:solidFill>
                <a:highlight>
                  <a:srgbClr val="FFFF00"/>
                </a:highlight>
                <a:latin typeface="+mn-lt"/>
                <a:ea typeface="+mn-ea"/>
                <a:cs typeface="+mn-cs"/>
              </a:rPr>
              <a:t>Program</a:t>
            </a:r>
            <a:r>
              <a:rPr lang="es-MX" sz="1200" b="0" i="0" u="none" strike="noStrike" kern="1200" baseline="0" dirty="0">
                <a:solidFill>
                  <a:schemeClr val="tx1"/>
                </a:solidFill>
                <a:latin typeface="+mn-lt"/>
                <a:ea typeface="+mn-ea"/>
                <a:cs typeface="+mn-cs"/>
              </a:rPr>
              <a:t>, t</a:t>
            </a:r>
            <a:r>
              <a:rPr lang="en-US" sz="1800" dirty="0">
                <a:effectLst/>
                <a:latin typeface="Calibri" panose="020F0502020204030204" pitchFamily="34" charset="0"/>
                <a:ea typeface="Calibri" panose="020F0502020204030204" pitchFamily="34" charset="0"/>
              </a:rPr>
              <a:t>his is an ongoing project and the </a:t>
            </a:r>
            <a:r>
              <a:rPr lang="en-US" sz="1800" b="1" dirty="0">
                <a:effectLst/>
                <a:latin typeface="Calibri" panose="020F0502020204030204" pitchFamily="34" charset="0"/>
                <a:ea typeface="Calibri" panose="020F0502020204030204" pitchFamily="34" charset="0"/>
              </a:rPr>
              <a:t>objective</a:t>
            </a:r>
            <a:r>
              <a:rPr lang="en-US" sz="1800" dirty="0">
                <a:effectLst/>
                <a:latin typeface="Calibri" panose="020F0502020204030204" pitchFamily="34" charset="0"/>
                <a:ea typeface="Calibri" panose="020F0502020204030204" pitchFamily="34" charset="0"/>
              </a:rPr>
              <a:t> for this system is to meet the pest reporting obligations under the IPPC and </a:t>
            </a:r>
          </a:p>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Facilitates getting information to the NAPPO countries for awareness on detection, prevention, and management of non-indigenous plant pest species within North America.</a:t>
            </a:r>
          </a:p>
          <a:p>
            <a:pPr marL="285750" marR="0" lvl="0" indent="-285750">
              <a:lnSpc>
                <a:spcPct val="10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Two products can be provided through this system: "</a:t>
            </a:r>
            <a:r>
              <a:rPr lang="en-US" sz="1800" b="1" dirty="0">
                <a:effectLst/>
                <a:latin typeface="Calibri" panose="020F0502020204030204" pitchFamily="34" charset="0"/>
                <a:ea typeface="Calibri" panose="020F0502020204030204" pitchFamily="34" charset="0"/>
              </a:rPr>
              <a:t>Official Pest Reports</a:t>
            </a:r>
            <a:r>
              <a:rPr lang="en-US" sz="1800" dirty="0">
                <a:effectLst/>
                <a:latin typeface="Calibri" panose="020F0502020204030204" pitchFamily="34" charset="0"/>
                <a:ea typeface="Calibri" panose="020F0502020204030204" pitchFamily="34" charset="0"/>
              </a:rPr>
              <a:t>" and "</a:t>
            </a:r>
            <a:r>
              <a:rPr lang="en-US" sz="1800" b="1" dirty="0">
                <a:effectLst/>
                <a:latin typeface="Calibri" panose="020F0502020204030204" pitchFamily="34" charset="0"/>
                <a:ea typeface="Calibri" panose="020F0502020204030204" pitchFamily="34" charset="0"/>
              </a:rPr>
              <a:t>Emerging Pest Alerts</a:t>
            </a:r>
            <a:r>
              <a:rPr lang="en-US" sz="1800" dirty="0">
                <a:effectLst/>
                <a:latin typeface="Calibri" panose="020F0502020204030204" pitchFamily="34" charset="0"/>
                <a:ea typeface="Calibri" panose="020F0502020204030204" pitchFamily="34" charset="0"/>
              </a:rPr>
              <a:t>". </a:t>
            </a:r>
          </a:p>
          <a:p>
            <a:pPr marL="285750" marR="0" lvl="0" indent="-285750">
              <a:lnSpc>
                <a:spcPct val="105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 will go into further detail in the next slides. </a:t>
            </a:r>
          </a:p>
          <a:p>
            <a:pPr defTabSz="931774">
              <a:defRPr/>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4</a:t>
            </a:fld>
            <a:endParaRPr lang="en-US"/>
          </a:p>
        </p:txBody>
      </p:sp>
    </p:spTree>
    <p:extLst>
      <p:ext uri="{BB962C8B-B14F-4D97-AF65-F5344CB8AC3E}">
        <p14:creationId xmlns:p14="http://schemas.microsoft.com/office/powerpoint/2010/main" val="172466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But before I do so, what are the benefits of this project for the National Plant Protection Organizations (or NPPOs) of the region, industry, and globally? </a:t>
            </a: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This project </a:t>
            </a:r>
            <a:r>
              <a:rPr lang="en-US" sz="1800" b="1" dirty="0">
                <a:effectLst/>
                <a:latin typeface="Calibri" panose="020F0502020204030204" pitchFamily="34" charset="0"/>
                <a:ea typeface="Calibri" panose="020F0502020204030204" pitchFamily="34" charset="0"/>
              </a:rPr>
              <a:t>benefits the NPPOs</a:t>
            </a:r>
            <a:r>
              <a:rPr lang="en-US" sz="1800" dirty="0">
                <a:effectLst/>
                <a:latin typeface="Calibri" panose="020F0502020204030204" pitchFamily="34" charset="0"/>
                <a:ea typeface="Calibri" panose="020F0502020204030204" pitchFamily="34" charset="0"/>
              </a:rPr>
              <a:t> of the region and </a:t>
            </a:r>
            <a:r>
              <a:rPr lang="en-US" sz="1800" b="1" dirty="0">
                <a:effectLst/>
                <a:latin typeface="Calibri" panose="020F0502020204030204" pitchFamily="34" charset="0"/>
                <a:ea typeface="Calibri" panose="020F0502020204030204" pitchFamily="34" charset="0"/>
              </a:rPr>
              <a:t>Globally</a:t>
            </a:r>
            <a:r>
              <a:rPr lang="en-US" sz="1800" dirty="0">
                <a:effectLst/>
                <a:latin typeface="Calibri" panose="020F0502020204030204" pitchFamily="34" charset="0"/>
                <a:ea typeface="Calibri" panose="020F0502020204030204" pitchFamily="34" charset="0"/>
              </a:rPr>
              <a:t> by having a platform, which they can provide official communications on pest of regulatory concern, and meet the </a:t>
            </a:r>
            <a:r>
              <a:rPr lang="en-US" sz="1800" b="1" u="sng" dirty="0">
                <a:effectLst/>
                <a:latin typeface="Calibri" panose="020F0502020204030204" pitchFamily="34" charset="0"/>
                <a:ea typeface="Calibri" panose="020F0502020204030204" pitchFamily="34" charset="0"/>
              </a:rPr>
              <a:t>IPPC National Reporting “pest” Obligations </a:t>
            </a:r>
            <a:r>
              <a:rPr lang="en-US" sz="1800" dirty="0">
                <a:effectLst/>
                <a:latin typeface="Calibri" panose="020F0502020204030204" pitchFamily="34" charset="0"/>
                <a:ea typeface="Calibri" panose="020F0502020204030204" pitchFamily="34" charset="0"/>
              </a:rPr>
              <a:t>as required in the convention.  </a:t>
            </a: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The </a:t>
            </a:r>
            <a:r>
              <a:rPr lang="en-US" sz="1800" b="1" dirty="0">
                <a:effectLst/>
                <a:latin typeface="Calibri" panose="020F0502020204030204" pitchFamily="34" charset="0"/>
                <a:ea typeface="Calibri" panose="020F0502020204030204" pitchFamily="34" charset="0"/>
              </a:rPr>
              <a:t>industry benefits</a:t>
            </a:r>
            <a:r>
              <a:rPr lang="en-US" sz="1800" dirty="0">
                <a:effectLst/>
                <a:latin typeface="Calibri" panose="020F0502020204030204" pitchFamily="34" charset="0"/>
                <a:ea typeface="Calibri" panose="020F0502020204030204" pitchFamily="34" charset="0"/>
              </a:rPr>
              <a:t> from this project by having a platform where official information is communicated about immediate or potential danger of a quarantine pest. </a:t>
            </a: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But also, for NPPOs and Industry, the platform provides pest information intended as an early warning of emerging plant pests that may be of interest to the region or agricultural sectors. </a:t>
            </a:r>
          </a:p>
          <a:p>
            <a:pPr defTabSz="931774">
              <a:defRPr/>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5</a:t>
            </a:fld>
            <a:endParaRPr lang="en-US"/>
          </a:p>
        </p:txBody>
      </p:sp>
    </p:spTree>
    <p:extLst>
      <p:ext uri="{BB962C8B-B14F-4D97-AF65-F5344CB8AC3E}">
        <p14:creationId xmlns:p14="http://schemas.microsoft.com/office/powerpoint/2010/main" val="396715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mentioned before, the system provides two products and one of them is the Official Pest Report.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what is an official pest report?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Official Pest Report (OPR) is a communication performed by a National Plant Protection Organization (NPPO)</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 purpose is to communicate immediate or potential danger from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occurrence, outbreak or spread of a pest that is a quarantine pest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the country in which it is detected, or a quarantine pest for neighboring countries and trading partners.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may include reports of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phytosanitary measures implemented to manage pest risk - such as  </a:t>
            </a:r>
            <a:r>
              <a:rPr lang="en-US" sz="1800" dirty="0">
                <a:effectLst/>
                <a:latin typeface="Calibri" panose="020F0502020204030204" pitchFamily="34" charset="0"/>
                <a:ea typeface="Calibri" panose="020F0502020204030204" pitchFamily="34" charset="0"/>
                <a:cs typeface="Times New Roman" panose="02020603050405020304" pitchFamily="18" charset="0"/>
              </a:rPr>
              <a:t>a successful eradication, the establishment of pest free areas, and other pest information.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Titles on the right of my slide are some examples of these official pest reports..</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32943" indent="-232943" defTabSz="931774">
              <a:buFontTx/>
              <a:buAutoNum type="arabicPeriod"/>
              <a:defRPr/>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6</a:t>
            </a:fld>
            <a:endParaRPr lang="en-US"/>
          </a:p>
        </p:txBody>
      </p:sp>
    </p:spTree>
    <p:extLst>
      <p:ext uri="{BB962C8B-B14F-4D97-AF65-F5344CB8AC3E}">
        <p14:creationId xmlns:p14="http://schemas.microsoft.com/office/powerpoint/2010/main" val="215937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 OPR get generated?</a:t>
            </a:r>
          </a:p>
          <a:p>
            <a:pPr marL="342900" marR="0" lvl="0" indent="-342900">
              <a:spcBef>
                <a:spcPts val="0"/>
              </a:spcBef>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Official Pest Reports posted on the NAPPO PAS </a:t>
            </a:r>
            <a:r>
              <a:rPr lang="en-ZA" sz="1800" u="sng" dirty="0">
                <a:effectLst/>
                <a:latin typeface="Calibri" panose="020F0502020204030204" pitchFamily="34" charset="0"/>
                <a:ea typeface="Calibri" panose="020F0502020204030204" pitchFamily="34" charset="0"/>
                <a:cs typeface="Times New Roman" panose="02020603050405020304" pitchFamily="18" charset="0"/>
              </a:rPr>
              <a:t>are provided</a:t>
            </a:r>
            <a:r>
              <a:rPr lang="en-ZA" sz="1800" dirty="0">
                <a:effectLst/>
                <a:latin typeface="Calibri" panose="020F0502020204030204" pitchFamily="34" charset="0"/>
                <a:ea typeface="Calibri" panose="020F0502020204030204" pitchFamily="34" charset="0"/>
                <a:cs typeface="Times New Roman" panose="02020603050405020304" pitchFamily="18" charset="0"/>
              </a:rPr>
              <a:t> by the NPPOs of Canada, the United States, and Mexico.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They serve as official communication by the NAPPO country, reporting the pest status and are intended to comply with the IPPC’s International Standard on Phytosanitary Measures (ISPM) number 17: on Pest Reporting.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same official pest reports posted on the PAS are manually linked on the IPPC ‘s International Phytosanitary Portal (IPP).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information posted on the IPP includes the title of the report and a link to the specific OPR that is posted on the PAS. This method helps retain the value of posts on PAS, as well as distributing the information to the international audience of the International Phytosanitary Portal.  </a:t>
            </a:r>
          </a:p>
          <a:p>
            <a:pPr marL="0" indent="0" defTabSz="931774">
              <a:buFontTx/>
              <a:buNone/>
              <a:defRPr/>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7</a:t>
            </a:fld>
            <a:endParaRPr lang="en-US"/>
          </a:p>
        </p:txBody>
      </p:sp>
    </p:spTree>
    <p:extLst>
      <p:ext uri="{BB962C8B-B14F-4D97-AF65-F5344CB8AC3E}">
        <p14:creationId xmlns:p14="http://schemas.microsoft.com/office/powerpoint/2010/main" val="1724669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Why should the NAPPO countries provide OPRs?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 three NAPPO countries are signatories to the International Plant Protection Convention (IPPC) and as a contracting party to the IPPC, Canada, U.S., and Mexico accept the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rights and obligations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convention, including article VIII 1a, ... which essentially agrees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 the </a:t>
            </a: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exchange of information on plant pests, particularly the reporting of the occurrence, outbreak or spread of pests that may be of immediate or potential danger.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accurate and timely exchange of information, both official and scientific, is essential for countries to determine,  - establish -  and update -  the phytosanitary measures needed to protect their territories from harmful plant pests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Devorshak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Griffin, 2002).</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Communicating where a quarantine pest is and what official actions are being taken for the pest, allows for safe trade to continue as long as phytosanitary requirements of the importing country are met.</a:t>
            </a:r>
          </a:p>
          <a:p>
            <a:pPr marL="232943" indent="-232943" defTabSz="931774">
              <a:buFontTx/>
              <a:buAutoNum type="arabicPeriod"/>
              <a:defRPr/>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8</a:t>
            </a:fld>
            <a:endParaRPr lang="en-US"/>
          </a:p>
        </p:txBody>
      </p:sp>
    </p:spTree>
    <p:extLst>
      <p:ext uri="{BB962C8B-B14F-4D97-AF65-F5344CB8AC3E}">
        <p14:creationId xmlns:p14="http://schemas.microsoft.com/office/powerpoint/2010/main" val="7328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In addition to posting official notifications, expert group members may gather information on plant pests of importance to the NAPPO countries and disseminate that information through the website in the form of alerts. These products can be found in the PAS system as “Emerging Pest Alerts”. </a:t>
            </a:r>
          </a:p>
          <a:p>
            <a:pPr marL="342900" marR="0" lvl="0" indent="-342900">
              <a:lnSpc>
                <a:spcPct val="105000"/>
              </a:lnSpc>
              <a:spcBef>
                <a:spcPts val="0"/>
              </a:spcBef>
              <a:spcAft>
                <a:spcPts val="0"/>
              </a:spcAft>
              <a:buFont typeface="Symbol" panose="05050102010706020507" pitchFamily="18" charset="2"/>
              <a:buChar char=""/>
            </a:pPr>
            <a:r>
              <a:rPr lang="en-US" sz="1800" strike="noStrike" dirty="0">
                <a:effectLst/>
                <a:latin typeface="Calibri" panose="020F0502020204030204" pitchFamily="34" charset="0"/>
                <a:ea typeface="Calibri" panose="020F0502020204030204" pitchFamily="34" charset="0"/>
              </a:rPr>
              <a:t>Pest information may come from a variety of sources, including records from port of entry interceptions, domestic plant pest surveys, the internet, published literature ( such as journals, newsletters, popular press), and submissions from users or readers.</a:t>
            </a:r>
          </a:p>
          <a:p>
            <a:pPr marL="342900" marR="0" lvl="0" indent="-342900">
              <a:lnSpc>
                <a:spcPct val="105000"/>
              </a:lnSpc>
              <a:spcBef>
                <a:spcPts val="0"/>
              </a:spcBef>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rPr>
              <a:t>They do not serve as official communication from NAPPO.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rPr>
              <a:t>The Emerging Pest Alert is intended as an early warning tool for emerging plant pests that are not present in the North American region. And in most cases, information within alerts is not confirmed with the corresponding National Plant Protection Organization. </a:t>
            </a:r>
            <a:endParaRPr lang="en-US" sz="1800" dirty="0">
              <a:effectLst/>
              <a:latin typeface="Calibri" panose="020F0502020204030204" pitchFamily="34" charset="0"/>
              <a:ea typeface="Calibri" panose="020F0502020204030204" pitchFamily="34" charset="0"/>
            </a:endParaRPr>
          </a:p>
          <a:p>
            <a:pPr marL="232943" indent="-232943" defTabSz="931774">
              <a:buFontTx/>
              <a:buAutoNum type="arabicPeriod"/>
              <a:defRPr/>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9</a:t>
            </a:fld>
            <a:endParaRPr lang="en-US"/>
          </a:p>
        </p:txBody>
      </p:sp>
    </p:spTree>
    <p:extLst>
      <p:ext uri="{BB962C8B-B14F-4D97-AF65-F5344CB8AC3E}">
        <p14:creationId xmlns:p14="http://schemas.microsoft.com/office/powerpoint/2010/main" val="218866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a:defRPr/>
            </a:pPr>
            <a:fld id="{ABC10415-742A-4C7C-91E5-5162348CC4EF}"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37938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a:defRPr/>
            </a:pPr>
            <a:fld id="{DF1D3C33-E3AF-42B9-9498-5B2DCE15706D}"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34566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a:defRPr/>
            </a:pPr>
            <a:fld id="{0FCF9FD4-A1DC-49FF-B032-39A28F540411}"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17379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3173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a:defRPr/>
            </a:pPr>
            <a:fld id="{520124D2-F7C1-44DA-98B2-84B5DEFE9FE0}"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65044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CA">
              <a:solidFill>
                <a:srgbClr val="000000"/>
              </a:solidFill>
            </a:endParaRPr>
          </a:p>
        </p:txBody>
      </p:sp>
      <p:sp>
        <p:nvSpPr>
          <p:cNvPr id="6" name="Footer Placeholder 5"/>
          <p:cNvSpPr>
            <a:spLocks noGrp="1"/>
          </p:cNvSpPr>
          <p:nvPr>
            <p:ph type="ftr" sz="quarter" idx="11"/>
          </p:nvPr>
        </p:nvSpPr>
        <p:spPr/>
        <p:txBody>
          <a:bodyPr/>
          <a:lstStyle/>
          <a:p>
            <a:pPr>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a:defRPr/>
            </a:pPr>
            <a:fld id="{1B28AE9E-E42A-4ED7-87AD-F7970803D53F}"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85708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CA">
              <a:solidFill>
                <a:srgbClr val="000000"/>
              </a:solidFill>
            </a:endParaRPr>
          </a:p>
        </p:txBody>
      </p:sp>
      <p:sp>
        <p:nvSpPr>
          <p:cNvPr id="8" name="Footer Placeholder 7"/>
          <p:cNvSpPr>
            <a:spLocks noGrp="1"/>
          </p:cNvSpPr>
          <p:nvPr>
            <p:ph type="ftr" sz="quarter" idx="11"/>
          </p:nvPr>
        </p:nvSpPr>
        <p:spPr/>
        <p:txBody>
          <a:bodyPr/>
          <a:lstStyle/>
          <a:p>
            <a:pPr>
              <a:defRPr/>
            </a:pPr>
            <a:endParaRPr lang="en-CA">
              <a:solidFill>
                <a:srgbClr val="000000"/>
              </a:solidFill>
            </a:endParaRPr>
          </a:p>
        </p:txBody>
      </p:sp>
      <p:sp>
        <p:nvSpPr>
          <p:cNvPr id="9" name="Slide Number Placeholder 8"/>
          <p:cNvSpPr>
            <a:spLocks noGrp="1"/>
          </p:cNvSpPr>
          <p:nvPr>
            <p:ph type="sldNum" sz="quarter" idx="12"/>
          </p:nvPr>
        </p:nvSpPr>
        <p:spPr/>
        <p:txBody>
          <a:bodyPr/>
          <a:lstStyle/>
          <a:p>
            <a:pPr>
              <a:defRPr/>
            </a:pPr>
            <a:fld id="{F1D8CE0A-EAF2-47C3-A301-42B35020DD90}"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31415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CA">
              <a:solidFill>
                <a:srgbClr val="000000"/>
              </a:solidFill>
            </a:endParaRPr>
          </a:p>
        </p:txBody>
      </p:sp>
      <p:sp>
        <p:nvSpPr>
          <p:cNvPr id="4" name="Footer Placeholder 3"/>
          <p:cNvSpPr>
            <a:spLocks noGrp="1"/>
          </p:cNvSpPr>
          <p:nvPr>
            <p:ph type="ftr" sz="quarter" idx="11"/>
          </p:nvPr>
        </p:nvSpPr>
        <p:spPr/>
        <p:txBody>
          <a:bodyPr/>
          <a:lstStyle/>
          <a:p>
            <a:pPr>
              <a:defRPr/>
            </a:pPr>
            <a:endParaRPr lang="en-CA">
              <a:solidFill>
                <a:srgbClr val="000000"/>
              </a:solidFill>
            </a:endParaRPr>
          </a:p>
        </p:txBody>
      </p:sp>
      <p:sp>
        <p:nvSpPr>
          <p:cNvPr id="5" name="Slide Number Placeholder 4"/>
          <p:cNvSpPr>
            <a:spLocks noGrp="1"/>
          </p:cNvSpPr>
          <p:nvPr>
            <p:ph type="sldNum" sz="quarter" idx="12"/>
          </p:nvPr>
        </p:nvSpPr>
        <p:spPr/>
        <p:txBody>
          <a:bodyPr/>
          <a:lstStyle/>
          <a:p>
            <a:pPr>
              <a:defRPr/>
            </a:pPr>
            <a:fld id="{977989EE-D4FF-48C2-A726-6D05C2CE483C}"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97360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a:solidFill>
                <a:srgbClr val="000000"/>
              </a:solidFill>
            </a:endParaRPr>
          </a:p>
        </p:txBody>
      </p:sp>
      <p:sp>
        <p:nvSpPr>
          <p:cNvPr id="3" name="Footer Placeholder 2"/>
          <p:cNvSpPr>
            <a:spLocks noGrp="1"/>
          </p:cNvSpPr>
          <p:nvPr>
            <p:ph type="ftr" sz="quarter" idx="11"/>
          </p:nvPr>
        </p:nvSpPr>
        <p:spPr/>
        <p:txBody>
          <a:bodyPr/>
          <a:lstStyle/>
          <a:p>
            <a:pPr>
              <a:defRPr/>
            </a:pPr>
            <a:endParaRPr lang="en-CA">
              <a:solidFill>
                <a:srgbClr val="000000"/>
              </a:solidFill>
            </a:endParaRPr>
          </a:p>
        </p:txBody>
      </p:sp>
      <p:sp>
        <p:nvSpPr>
          <p:cNvPr id="4" name="Slide Number Placeholder 3"/>
          <p:cNvSpPr>
            <a:spLocks noGrp="1"/>
          </p:cNvSpPr>
          <p:nvPr>
            <p:ph type="sldNum" sz="quarter" idx="12"/>
          </p:nvPr>
        </p:nvSpPr>
        <p:spPr/>
        <p:txBody>
          <a:bodyPr/>
          <a:lstStyle/>
          <a:p>
            <a:pPr>
              <a:defRPr/>
            </a:pPr>
            <a:fld id="{A2DA89B3-96AA-41FD-AD80-47DE0E6C7788}"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12348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a:solidFill>
                <a:srgbClr val="000000"/>
              </a:solidFill>
            </a:endParaRPr>
          </a:p>
        </p:txBody>
      </p:sp>
      <p:sp>
        <p:nvSpPr>
          <p:cNvPr id="6" name="Footer Placeholder 5"/>
          <p:cNvSpPr>
            <a:spLocks noGrp="1"/>
          </p:cNvSpPr>
          <p:nvPr>
            <p:ph type="ftr" sz="quarter" idx="11"/>
          </p:nvPr>
        </p:nvSpPr>
        <p:spPr/>
        <p:txBody>
          <a:bodyPr/>
          <a:lstStyle/>
          <a:p>
            <a:pPr>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a:defRPr/>
            </a:pPr>
            <a:fld id="{275CC37F-84F6-4DBE-A8CF-9F781AC134C5}"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82191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a:solidFill>
                <a:srgbClr val="000000"/>
              </a:solidFill>
            </a:endParaRPr>
          </a:p>
        </p:txBody>
      </p:sp>
      <p:sp>
        <p:nvSpPr>
          <p:cNvPr id="6" name="Footer Placeholder 5"/>
          <p:cNvSpPr>
            <a:spLocks noGrp="1"/>
          </p:cNvSpPr>
          <p:nvPr>
            <p:ph type="ftr" sz="quarter" idx="11"/>
          </p:nvPr>
        </p:nvSpPr>
        <p:spPr/>
        <p:txBody>
          <a:bodyPr/>
          <a:lstStyle/>
          <a:p>
            <a:pPr>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a:defRPr/>
            </a:pPr>
            <a:fld id="{3A9728F0-02F9-4C29-AAEE-AD6CDF259D5A}" type="slidenum">
              <a:rPr lang="en-CA" smtClean="0">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52985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30160674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A01EC8-6C7D-44F0-BE99-ED5B621BD1DB}"/>
              </a:ext>
            </a:extLst>
          </p:cNvPr>
          <p:cNvSpPr/>
          <p:nvPr/>
        </p:nvSpPr>
        <p:spPr>
          <a:xfrm>
            <a:off x="0" y="2251128"/>
            <a:ext cx="12175854" cy="244721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11"/>
          <p:cNvSpPr>
            <a:spLocks noGrp="1" noChangeArrowheads="1"/>
          </p:cNvSpPr>
          <p:nvPr>
            <p:ph type="title"/>
          </p:nvPr>
        </p:nvSpPr>
        <p:spPr>
          <a:xfrm>
            <a:off x="1981200" y="2512692"/>
            <a:ext cx="8229600" cy="2041093"/>
          </a:xfrm>
        </p:spPr>
        <p:txBody>
          <a:bodyPr>
            <a:normAutofit/>
          </a:bodyPr>
          <a:lstStyle/>
          <a:p>
            <a:pPr algn="ctr"/>
            <a:r>
              <a:rPr lang="en-CA" altLang="en-US" b="1" dirty="0"/>
              <a:t>Progress Report 2022-2023</a:t>
            </a:r>
            <a:br>
              <a:rPr lang="en-CA" altLang="en-US" b="1" dirty="0"/>
            </a:br>
            <a:r>
              <a:rPr lang="en-CA" altLang="en-US" b="1" dirty="0"/>
              <a:t>PAS Expert Group </a:t>
            </a:r>
            <a:br>
              <a:rPr lang="en-CA" altLang="en-US" b="1" dirty="0">
                <a:solidFill>
                  <a:schemeClr val="accent5">
                    <a:lumMod val="75000"/>
                  </a:schemeClr>
                </a:solidFill>
              </a:rPr>
            </a:br>
            <a:r>
              <a:rPr lang="en-CA" altLang="en-US" b="1" dirty="0">
                <a:solidFill>
                  <a:schemeClr val="accent6">
                    <a:lumMod val="50000"/>
                  </a:schemeClr>
                </a:solidFill>
                <a:latin typeface="+mn-lt"/>
              </a:rPr>
              <a:t>Phytosanitary Alert System (PAS)</a:t>
            </a:r>
          </a:p>
        </p:txBody>
      </p:sp>
      <p:sp>
        <p:nvSpPr>
          <p:cNvPr id="2" name="Slide Number Placeholder 1"/>
          <p:cNvSpPr>
            <a:spLocks noGrp="1"/>
          </p:cNvSpPr>
          <p:nvPr>
            <p:ph type="sldNum" sz="quarter" idx="12"/>
          </p:nvPr>
        </p:nvSpPr>
        <p:spPr/>
        <p:txBody>
          <a:bodyPr/>
          <a:lstStyle/>
          <a:p>
            <a:pPr>
              <a:defRPr/>
            </a:pPr>
            <a:fld id="{1B28AE9E-E42A-4ED7-87AD-F7970803D53F}" type="slidenum">
              <a:rPr lang="en-CA" smtClean="0">
                <a:solidFill>
                  <a:srgbClr val="000000"/>
                </a:solidFill>
              </a:rPr>
              <a:pPr>
                <a:defRPr/>
              </a:pPr>
              <a:t>1</a:t>
            </a:fld>
            <a:endParaRPr lang="en-CA">
              <a:solidFill>
                <a:srgbClr val="000000"/>
              </a:solidFill>
            </a:endParaRPr>
          </a:p>
        </p:txBody>
      </p:sp>
      <p:sp>
        <p:nvSpPr>
          <p:cNvPr id="2051" name="Text Box 9"/>
          <p:cNvSpPr txBox="1">
            <a:spLocks noChangeArrowheads="1"/>
          </p:cNvSpPr>
          <p:nvPr/>
        </p:nvSpPr>
        <p:spPr bwMode="auto">
          <a:xfrm>
            <a:off x="2211327" y="4803813"/>
            <a:ext cx="77807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000" b="1" dirty="0"/>
              <a:t>Ignacio Baez</a:t>
            </a:r>
          </a:p>
          <a:p>
            <a:pPr algn="ctr" eaLnBrk="1" fontAlgn="base" hangingPunct="1">
              <a:spcBef>
                <a:spcPct val="0"/>
              </a:spcBef>
              <a:spcAft>
                <a:spcPct val="0"/>
              </a:spcAft>
              <a:buFontTx/>
              <a:buNone/>
            </a:pPr>
            <a:r>
              <a:rPr lang="en-US" altLang="en-US" sz="2000" dirty="0"/>
              <a:t>USDA-APHIS-PPQ</a:t>
            </a:r>
          </a:p>
          <a:p>
            <a:pPr algn="ctr" eaLnBrk="1" fontAlgn="base" hangingPunct="1">
              <a:spcBef>
                <a:spcPct val="0"/>
              </a:spcBef>
              <a:spcAft>
                <a:spcPct val="0"/>
              </a:spcAft>
              <a:buFontTx/>
              <a:buNone/>
            </a:pPr>
            <a:r>
              <a:rPr lang="en-US" altLang="en-US" sz="2000" dirty="0">
                <a:solidFill>
                  <a:schemeClr val="bg1">
                    <a:lumMod val="50000"/>
                  </a:schemeClr>
                </a:solidFill>
              </a:rPr>
              <a:t>Chairperson | </a:t>
            </a:r>
            <a:r>
              <a:rPr lang="en-US" altLang="en-US" sz="2000" dirty="0" err="1">
                <a:solidFill>
                  <a:schemeClr val="bg1">
                    <a:lumMod val="50000"/>
                  </a:schemeClr>
                </a:solidFill>
              </a:rPr>
              <a:t>Presidente</a:t>
            </a:r>
            <a:endParaRPr lang="en-US" altLang="en-US" sz="2000" dirty="0">
              <a:solidFill>
                <a:schemeClr val="bg1">
                  <a:lumMod val="50000"/>
                </a:schemeClr>
              </a:solidFill>
            </a:endParaRPr>
          </a:p>
        </p:txBody>
      </p:sp>
      <p:sp>
        <p:nvSpPr>
          <p:cNvPr id="2052" name="Text Box 15"/>
          <p:cNvSpPr txBox="1">
            <a:spLocks noChangeArrowheads="1"/>
          </p:cNvSpPr>
          <p:nvPr/>
        </p:nvSpPr>
        <p:spPr bwMode="auto">
          <a:xfrm>
            <a:off x="3359150" y="3068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84" y="218382"/>
            <a:ext cx="5566450" cy="115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C25EACDB-F5AA-4B9A-9296-9EE45322AAEF}"/>
              </a:ext>
            </a:extLst>
          </p:cNvPr>
          <p:cNvSpPr txBox="1"/>
          <p:nvPr/>
        </p:nvSpPr>
        <p:spPr>
          <a:xfrm>
            <a:off x="3359150" y="5819476"/>
            <a:ext cx="5822118" cy="646331"/>
          </a:xfrm>
          <a:prstGeom prst="rect">
            <a:avLst/>
          </a:prstGeom>
          <a:noFill/>
        </p:spPr>
        <p:txBody>
          <a:bodyPr wrap="square">
            <a:spAutoFit/>
          </a:bodyPr>
          <a:lstStyle/>
          <a:p>
            <a:pPr algn="ctr" eaLnBrk="1" fontAlgn="base" hangingPunct="1">
              <a:spcBef>
                <a:spcPct val="0"/>
              </a:spcBef>
              <a:spcAft>
                <a:spcPct val="0"/>
              </a:spcAft>
              <a:buFontTx/>
              <a:buNone/>
            </a:pPr>
            <a:r>
              <a:rPr lang="en-US" altLang="en-US" sz="1800" dirty="0">
                <a:solidFill>
                  <a:schemeClr val="tx1">
                    <a:lumMod val="50000"/>
                    <a:lumOff val="50000"/>
                  </a:schemeClr>
                </a:solidFill>
              </a:rPr>
              <a:t>46</a:t>
            </a:r>
            <a:r>
              <a:rPr lang="en-US" altLang="en-US" sz="1800" baseline="30000" dirty="0">
                <a:solidFill>
                  <a:schemeClr val="tx1">
                    <a:lumMod val="50000"/>
                    <a:lumOff val="50000"/>
                  </a:schemeClr>
                </a:solidFill>
              </a:rPr>
              <a:t>th</a:t>
            </a:r>
            <a:r>
              <a:rPr lang="en-US" altLang="en-US" sz="1800" dirty="0">
                <a:solidFill>
                  <a:schemeClr val="tx1">
                    <a:lumMod val="50000"/>
                    <a:lumOff val="50000"/>
                  </a:schemeClr>
                </a:solidFill>
              </a:rPr>
              <a:t>  NAPPO Annual Meeting, December 6, 2023</a:t>
            </a:r>
          </a:p>
          <a:p>
            <a:pPr algn="ctr" eaLnBrk="1" fontAlgn="base" hangingPunct="1">
              <a:spcBef>
                <a:spcPct val="0"/>
              </a:spcBef>
              <a:spcAft>
                <a:spcPct val="0"/>
              </a:spcAft>
              <a:buFontTx/>
              <a:buNone/>
            </a:pPr>
            <a:r>
              <a:rPr lang="en-US" altLang="en-US" sz="1800" dirty="0">
                <a:solidFill>
                  <a:schemeClr val="tx1">
                    <a:lumMod val="50000"/>
                    <a:lumOff val="50000"/>
                  </a:schemeClr>
                </a:solidFill>
              </a:rPr>
              <a:t>46</a:t>
            </a:r>
            <a:r>
              <a:rPr lang="en-US" altLang="en-US" sz="1800" baseline="30000" dirty="0">
                <a:solidFill>
                  <a:schemeClr val="tx1">
                    <a:lumMod val="50000"/>
                    <a:lumOff val="50000"/>
                  </a:schemeClr>
                </a:solidFill>
              </a:rPr>
              <a:t>a</a:t>
            </a:r>
            <a:r>
              <a:rPr lang="en-US" altLang="en-US" sz="1800" dirty="0">
                <a:solidFill>
                  <a:schemeClr val="tx1">
                    <a:lumMod val="50000"/>
                    <a:lumOff val="50000"/>
                  </a:schemeClr>
                </a:solidFill>
              </a:rPr>
              <a:t> </a:t>
            </a:r>
            <a:r>
              <a:rPr lang="en-US" altLang="en-US" sz="1800" dirty="0" err="1">
                <a:solidFill>
                  <a:schemeClr val="tx1">
                    <a:lumMod val="50000"/>
                    <a:lumOff val="50000"/>
                  </a:schemeClr>
                </a:solidFill>
              </a:rPr>
              <a:t>Reunión</a:t>
            </a:r>
            <a:r>
              <a:rPr lang="en-US" altLang="en-US" sz="1800" dirty="0">
                <a:solidFill>
                  <a:schemeClr val="tx1">
                    <a:lumMod val="50000"/>
                    <a:lumOff val="50000"/>
                  </a:schemeClr>
                </a:solidFill>
              </a:rPr>
              <a:t> </a:t>
            </a:r>
            <a:r>
              <a:rPr lang="en-US" altLang="en-US" sz="1800" dirty="0" err="1">
                <a:solidFill>
                  <a:schemeClr val="tx1">
                    <a:lumMod val="50000"/>
                    <a:lumOff val="50000"/>
                  </a:schemeClr>
                </a:solidFill>
              </a:rPr>
              <a:t>Anual</a:t>
            </a:r>
            <a:r>
              <a:rPr lang="en-US" altLang="en-US" sz="1800" dirty="0">
                <a:solidFill>
                  <a:schemeClr val="tx1">
                    <a:lumMod val="50000"/>
                    <a:lumOff val="50000"/>
                  </a:schemeClr>
                </a:solidFill>
              </a:rPr>
              <a:t> de la NAPPO, 6 de </a:t>
            </a:r>
            <a:r>
              <a:rPr lang="en-US" altLang="en-US" sz="1800" dirty="0" err="1">
                <a:solidFill>
                  <a:schemeClr val="tx1">
                    <a:lumMod val="50000"/>
                    <a:lumOff val="50000"/>
                  </a:schemeClr>
                </a:solidFill>
              </a:rPr>
              <a:t>diciembre</a:t>
            </a:r>
            <a:r>
              <a:rPr lang="en-US" altLang="en-US" sz="1800" dirty="0">
                <a:solidFill>
                  <a:schemeClr val="tx1">
                    <a:lumMod val="50000"/>
                    <a:lumOff val="50000"/>
                  </a:schemeClr>
                </a:solidFill>
              </a:rPr>
              <a:t> del 2023</a:t>
            </a:r>
            <a:endParaRPr lang="en-CA" altLang="en-US" sz="1800" dirty="0">
              <a:solidFill>
                <a:schemeClr val="tx1">
                  <a:lumMod val="50000"/>
                  <a:lumOff val="50000"/>
                </a:schemeClr>
              </a:solidFill>
            </a:endParaRPr>
          </a:p>
        </p:txBody>
      </p:sp>
      <p:pic>
        <p:nvPicPr>
          <p:cNvPr id="11" name="Picture 1" descr="Logo, company name&#10;&#10;Description automatically generated"/>
          <p:cNvPicPr/>
          <p:nvPr/>
        </p:nvPicPr>
        <p:blipFill>
          <a:blip r:embed="rId4"/>
          <a:stretch>
            <a:fillRect/>
          </a:stretch>
        </p:blipFill>
        <p:spPr>
          <a:xfrm>
            <a:off x="9829800" y="0"/>
            <a:ext cx="2346054" cy="2106574"/>
          </a:xfrm>
          <a:prstGeom prst="rect">
            <a:avLst/>
          </a:prstGeom>
        </p:spPr>
      </p:pic>
    </p:spTree>
    <p:extLst>
      <p:ext uri="{BB962C8B-B14F-4D97-AF65-F5344CB8AC3E}">
        <p14:creationId xmlns:p14="http://schemas.microsoft.com/office/powerpoint/2010/main" val="33080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0582" y="76200"/>
            <a:ext cx="8229600" cy="1143000"/>
          </a:xfrm>
        </p:spPr>
        <p:txBody>
          <a:bodyPr>
            <a:normAutofit/>
          </a:bodyPr>
          <a:lstStyle/>
          <a:p>
            <a:r>
              <a:rPr lang="en-US" sz="4000" b="1" dirty="0">
                <a:solidFill>
                  <a:schemeClr val="accent6">
                    <a:lumMod val="50000"/>
                  </a:schemeClr>
                </a:solidFill>
                <a:latin typeface="+mn-lt"/>
              </a:rPr>
              <a:t>Progress during 2022-2023</a:t>
            </a:r>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10</a:t>
            </a:fld>
            <a:endParaRPr lang="en-CA" dirty="0">
              <a:solidFill>
                <a:srgbClr val="000000"/>
              </a:solidFill>
            </a:endParaRPr>
          </a:p>
        </p:txBody>
      </p:sp>
      <p:sp>
        <p:nvSpPr>
          <p:cNvPr id="7" name="Content Placeholder 2"/>
          <p:cNvSpPr txBox="1">
            <a:spLocks/>
          </p:cNvSpPr>
          <p:nvPr/>
        </p:nvSpPr>
        <p:spPr bwMode="auto">
          <a:xfrm>
            <a:off x="574586" y="1219200"/>
            <a:ext cx="5169682" cy="452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1500"/>
              </a:spcAft>
            </a:pPr>
            <a:r>
              <a:rPr lang="en-US" altLang="en-US" sz="3600" kern="0" dirty="0"/>
              <a:t>Posted 38 official pest reports </a:t>
            </a:r>
          </a:p>
          <a:p>
            <a:pPr>
              <a:spcBef>
                <a:spcPts val="0"/>
              </a:spcBef>
              <a:spcAft>
                <a:spcPts val="1500"/>
              </a:spcAft>
            </a:pPr>
            <a:r>
              <a:rPr lang="en-US" altLang="en-US" sz="3600" kern="0" dirty="0"/>
              <a:t>Upgraded software and platform </a:t>
            </a:r>
          </a:p>
          <a:p>
            <a:pPr>
              <a:spcBef>
                <a:spcPts val="0"/>
              </a:spcBef>
              <a:spcAft>
                <a:spcPts val="1500"/>
              </a:spcAft>
            </a:pPr>
            <a:r>
              <a:rPr lang="en-US" altLang="en-US" sz="3600" kern="0" dirty="0"/>
              <a:t>Participated at EPPO webinar on pest reporting</a:t>
            </a:r>
          </a:p>
          <a:p>
            <a:pPr marL="0" indent="0">
              <a:spcBef>
                <a:spcPts val="0"/>
              </a:spcBef>
              <a:spcAft>
                <a:spcPts val="1500"/>
              </a:spcAft>
              <a:buNone/>
            </a:pPr>
            <a:endParaRPr lang="en-US" altLang="en-US" sz="3600" kern="0" dirty="0"/>
          </a:p>
        </p:txBody>
      </p:sp>
      <p:sp>
        <p:nvSpPr>
          <p:cNvPr id="14" name="Rectangle 13"/>
          <p:cNvSpPr/>
          <p:nvPr/>
        </p:nvSpPr>
        <p:spPr>
          <a:xfrm>
            <a:off x="7917502" y="3134652"/>
            <a:ext cx="3913632" cy="1335024"/>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70550" y="1411196"/>
            <a:ext cx="3910868" cy="1332004"/>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60650" y="4895088"/>
            <a:ext cx="5020768" cy="1335024"/>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47913" y="4469676"/>
            <a:ext cx="2010487" cy="261610"/>
          </a:xfrm>
          <a:prstGeom prst="rect">
            <a:avLst/>
          </a:prstGeom>
        </p:spPr>
        <p:txBody>
          <a:bodyPr wrap="none">
            <a:spAutoFit/>
          </a:bodyPr>
          <a:lstStyle/>
          <a:p>
            <a:r>
              <a:rPr lang="en-US" sz="1100" dirty="0">
                <a:solidFill>
                  <a:schemeClr val="bg1">
                    <a:lumMod val="75000"/>
                  </a:schemeClr>
                </a:solidFill>
              </a:rPr>
              <a:t>Photo: </a:t>
            </a:r>
            <a:r>
              <a:rPr lang="en-US" sz="1100" dirty="0" err="1">
                <a:solidFill>
                  <a:schemeClr val="bg1">
                    <a:lumMod val="75000"/>
                  </a:schemeClr>
                </a:solidFill>
              </a:rPr>
              <a:t>aerobird</a:t>
            </a:r>
            <a:r>
              <a:rPr lang="en-US" sz="1100" dirty="0">
                <a:solidFill>
                  <a:schemeClr val="bg1">
                    <a:lumMod val="75000"/>
                  </a:schemeClr>
                </a:solidFill>
              </a:rPr>
              <a:t>, naturalista.mx</a:t>
            </a:r>
          </a:p>
        </p:txBody>
      </p:sp>
      <p:cxnSp>
        <p:nvCxnSpPr>
          <p:cNvPr id="18" name="Straight Connector 17">
            <a:extLst>
              <a:ext uri="{FF2B5EF4-FFF2-40B4-BE49-F238E27FC236}">
                <a16:creationId xmlns:a16="http://schemas.microsoft.com/office/drawing/2014/main" id="{89FE0EEE-F9CD-4D08-B63D-BFD66F4259D4}"/>
              </a:ext>
            </a:extLst>
          </p:cNvPr>
          <p:cNvCxnSpPr>
            <a:cxnSpLocks/>
          </p:cNvCxnSpPr>
          <p:nvPr/>
        </p:nvCxnSpPr>
        <p:spPr>
          <a:xfrm>
            <a:off x="381000" y="1006475"/>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714558" y="1614488"/>
            <a:ext cx="3020242" cy="923330"/>
          </a:xfrm>
          <a:prstGeom prst="rect">
            <a:avLst/>
          </a:prstGeom>
        </p:spPr>
        <p:txBody>
          <a:bodyPr wrap="square">
            <a:spAutoFit/>
          </a:bodyPr>
          <a:lstStyle/>
          <a:p>
            <a:pPr algn="ctr"/>
            <a:r>
              <a:rPr lang="en-US" dirty="0">
                <a:solidFill>
                  <a:schemeClr val="tx1">
                    <a:lumMod val="65000"/>
                    <a:lumOff val="35000"/>
                  </a:schemeClr>
                </a:solidFill>
                <a:latin typeface="Calibri" panose="020F0502020204030204" pitchFamily="34" charset="0"/>
                <a:cs typeface="Calibri" panose="020F0502020204030204" pitchFamily="34" charset="0"/>
              </a:rPr>
              <a:t>“Report of oak wilt (</a:t>
            </a:r>
            <a:r>
              <a:rPr lang="en-US" i="1" dirty="0" err="1">
                <a:solidFill>
                  <a:schemeClr val="tx1">
                    <a:lumMod val="65000"/>
                    <a:lumOff val="35000"/>
                  </a:schemeClr>
                </a:solidFill>
                <a:latin typeface="Calibri" panose="020F0502020204030204" pitchFamily="34" charset="0"/>
                <a:cs typeface="Calibri" panose="020F0502020204030204" pitchFamily="34" charset="0"/>
              </a:rPr>
              <a:t>Bretziella</a:t>
            </a:r>
            <a:r>
              <a:rPr lang="en-US" i="1" dirty="0">
                <a:solidFill>
                  <a:schemeClr val="tx1">
                    <a:lumMod val="65000"/>
                    <a:lumOff val="35000"/>
                  </a:schemeClr>
                </a:solidFill>
                <a:latin typeface="Calibri" panose="020F0502020204030204" pitchFamily="34" charset="0"/>
                <a:cs typeface="Calibri" panose="020F0502020204030204" pitchFamily="34" charset="0"/>
              </a:rPr>
              <a:t> </a:t>
            </a:r>
            <a:r>
              <a:rPr lang="en-US" i="1" dirty="0" err="1">
                <a:solidFill>
                  <a:schemeClr val="tx1">
                    <a:lumMod val="65000"/>
                    <a:lumOff val="35000"/>
                  </a:schemeClr>
                </a:solidFill>
                <a:latin typeface="Calibri" panose="020F0502020204030204" pitchFamily="34" charset="0"/>
                <a:cs typeface="Calibri" panose="020F0502020204030204" pitchFamily="34" charset="0"/>
              </a:rPr>
              <a:t>fagacearum</a:t>
            </a:r>
            <a:r>
              <a:rPr lang="en-US" dirty="0">
                <a:solidFill>
                  <a:schemeClr val="tx1">
                    <a:lumMod val="65000"/>
                    <a:lumOff val="35000"/>
                  </a:schemeClr>
                </a:solidFill>
                <a:latin typeface="Calibri" panose="020F0502020204030204" pitchFamily="34" charset="0"/>
                <a:cs typeface="Calibri" panose="020F0502020204030204" pitchFamily="34" charset="0"/>
              </a:rPr>
              <a:t>) in Niagara Falls, Ontario, Canada”</a:t>
            </a:r>
          </a:p>
        </p:txBody>
      </p:sp>
      <p:sp>
        <p:nvSpPr>
          <p:cNvPr id="8" name="Rectangle 7"/>
          <p:cNvSpPr/>
          <p:nvPr/>
        </p:nvSpPr>
        <p:spPr>
          <a:xfrm>
            <a:off x="7250032" y="5029200"/>
            <a:ext cx="4531386" cy="1200329"/>
          </a:xfrm>
          <a:prstGeom prst="rect">
            <a:avLst/>
          </a:prstGeom>
        </p:spPr>
        <p:txBody>
          <a:bodyPr wrap="square">
            <a:spAutoFit/>
          </a:bodyPr>
          <a:lstStyle/>
          <a:p>
            <a:pPr algn="ctr"/>
            <a:r>
              <a:rPr lang="en-US" dirty="0">
                <a:solidFill>
                  <a:schemeClr val="tx1">
                    <a:lumMod val="65000"/>
                    <a:lumOff val="35000"/>
                  </a:schemeClr>
                </a:solidFill>
                <a:latin typeface="Calibri" panose="020F0502020204030204" pitchFamily="34" charset="0"/>
                <a:cs typeface="Calibri" panose="020F0502020204030204" pitchFamily="34" charset="0"/>
              </a:rPr>
              <a:t>“Detection of a male specimen of Mediterranean fruit fly </a:t>
            </a:r>
            <a:r>
              <a:rPr lang="en-US" i="1" dirty="0">
                <a:solidFill>
                  <a:schemeClr val="tx1">
                    <a:lumMod val="65000"/>
                    <a:lumOff val="35000"/>
                  </a:schemeClr>
                </a:solidFill>
                <a:latin typeface="Calibri" panose="020F0502020204030204" pitchFamily="34" charset="0"/>
                <a:cs typeface="Calibri" panose="020F0502020204030204" pitchFamily="34" charset="0"/>
              </a:rPr>
              <a:t>Ceratitis capitata </a:t>
            </a:r>
            <a:r>
              <a:rPr lang="en-US" dirty="0">
                <a:solidFill>
                  <a:schemeClr val="tx1">
                    <a:lumMod val="65000"/>
                    <a:lumOff val="35000"/>
                  </a:schemeClr>
                </a:solidFill>
                <a:latin typeface="Calibri" panose="020F0502020204030204" pitchFamily="34" charset="0"/>
                <a:cs typeface="Calibri" panose="020F0502020204030204" pitchFamily="34" charset="0"/>
              </a:rPr>
              <a:t>(Wiedemann) in urban areas in Cancun,  municipality of Benito Juárez in Quintana Roo”</a:t>
            </a:r>
          </a:p>
        </p:txBody>
      </p:sp>
      <p:sp>
        <p:nvSpPr>
          <p:cNvPr id="22" name="Rectangle 21">
            <a:extLst>
              <a:ext uri="{FF2B5EF4-FFF2-40B4-BE49-F238E27FC236}">
                <a16:creationId xmlns:a16="http://schemas.microsoft.com/office/drawing/2014/main" id="{EDBCDAF6-5F2E-4AC9-BEF0-A889E9086E84}"/>
              </a:ext>
            </a:extLst>
          </p:cNvPr>
          <p:cNvSpPr/>
          <p:nvPr/>
        </p:nvSpPr>
        <p:spPr>
          <a:xfrm>
            <a:off x="8303977" y="3200400"/>
            <a:ext cx="3356446" cy="1200329"/>
          </a:xfrm>
          <a:prstGeom prst="rect">
            <a:avLst/>
          </a:prstGeom>
        </p:spPr>
        <p:txBody>
          <a:bodyPr wrap="square">
            <a:spAutoFit/>
          </a:bodyPr>
          <a:lstStyle/>
          <a:p>
            <a:pPr algn="ctr"/>
            <a:r>
              <a:rPr lang="en-US" dirty="0">
                <a:solidFill>
                  <a:schemeClr val="tx1">
                    <a:lumMod val="65000"/>
                    <a:lumOff val="35000"/>
                  </a:schemeClr>
                </a:solidFill>
                <a:latin typeface="Calibri" panose="020F0502020204030204" pitchFamily="34" charset="0"/>
                <a:cs typeface="Calibri" panose="020F0502020204030204" pitchFamily="34" charset="0"/>
              </a:rPr>
              <a:t>“APHIS Establishes a </a:t>
            </a:r>
            <a:r>
              <a:rPr lang="en-US" i="1" dirty="0" err="1">
                <a:solidFill>
                  <a:schemeClr val="tx1">
                    <a:lumMod val="65000"/>
                    <a:lumOff val="35000"/>
                  </a:schemeClr>
                </a:solidFill>
                <a:latin typeface="Calibri" panose="020F0502020204030204" pitchFamily="34" charset="0"/>
                <a:cs typeface="Calibri" panose="020F0502020204030204" pitchFamily="34" charset="0"/>
              </a:rPr>
              <a:t>Zeugodacus</a:t>
            </a:r>
            <a:r>
              <a:rPr lang="en-US" i="1" dirty="0">
                <a:solidFill>
                  <a:schemeClr val="tx1">
                    <a:lumMod val="65000"/>
                    <a:lumOff val="35000"/>
                  </a:schemeClr>
                </a:solidFill>
                <a:latin typeface="Calibri" panose="020F0502020204030204" pitchFamily="34" charset="0"/>
                <a:cs typeface="Calibri" panose="020F0502020204030204" pitchFamily="34" charset="0"/>
              </a:rPr>
              <a:t> tau </a:t>
            </a:r>
            <a:r>
              <a:rPr lang="en-US" dirty="0">
                <a:solidFill>
                  <a:schemeClr val="tx1">
                    <a:lumMod val="65000"/>
                    <a:lumOff val="35000"/>
                  </a:schemeClr>
                </a:solidFill>
                <a:latin typeface="Calibri" panose="020F0502020204030204" pitchFamily="34" charset="0"/>
                <a:cs typeface="Calibri" panose="020F0502020204030204" pitchFamily="34" charset="0"/>
              </a:rPr>
              <a:t>Fruit Fly Quarantine in Stevenson Ranch Area, Los Angeles County, California”</a:t>
            </a:r>
          </a:p>
        </p:txBody>
      </p:sp>
      <p:sp>
        <p:nvSpPr>
          <p:cNvPr id="6" name="Oval 5">
            <a:extLst>
              <a:ext uri="{FF2B5EF4-FFF2-40B4-BE49-F238E27FC236}">
                <a16:creationId xmlns:a16="http://schemas.microsoft.com/office/drawing/2014/main" id="{DEFCF231-D652-E591-89DC-0E293A872744}"/>
              </a:ext>
            </a:extLst>
          </p:cNvPr>
          <p:cNvSpPr/>
          <p:nvPr/>
        </p:nvSpPr>
        <p:spPr>
          <a:xfrm>
            <a:off x="6477000" y="2971800"/>
            <a:ext cx="1828800" cy="18288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140B6BC-C5AB-9CBC-CCDD-0BEA15E15101}"/>
              </a:ext>
            </a:extLst>
          </p:cNvPr>
          <p:cNvSpPr/>
          <p:nvPr/>
        </p:nvSpPr>
        <p:spPr>
          <a:xfrm>
            <a:off x="5334000" y="4724400"/>
            <a:ext cx="1828800" cy="18288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2AA5C0-1308-3B1E-44F5-58C9C0D428DA}"/>
              </a:ext>
            </a:extLst>
          </p:cNvPr>
          <p:cNvSpPr txBox="1"/>
          <p:nvPr/>
        </p:nvSpPr>
        <p:spPr>
          <a:xfrm>
            <a:off x="6936285" y="6240330"/>
            <a:ext cx="1064715" cy="261610"/>
          </a:xfrm>
          <a:prstGeom prst="rect">
            <a:avLst/>
          </a:prstGeom>
          <a:noFill/>
        </p:spPr>
        <p:txBody>
          <a:bodyPr wrap="none" rtlCol="0">
            <a:spAutoFit/>
          </a:bodyPr>
          <a:lstStyle/>
          <a:p>
            <a:r>
              <a:rPr lang="en-US" sz="1100" dirty="0">
                <a:solidFill>
                  <a:schemeClr val="bg1">
                    <a:lumMod val="75000"/>
                  </a:schemeClr>
                </a:solidFill>
              </a:rPr>
              <a:t>Photo: S. Bauer</a:t>
            </a:r>
          </a:p>
        </p:txBody>
      </p:sp>
      <p:sp>
        <p:nvSpPr>
          <p:cNvPr id="12" name="Oval 11">
            <a:extLst>
              <a:ext uri="{FF2B5EF4-FFF2-40B4-BE49-F238E27FC236}">
                <a16:creationId xmlns:a16="http://schemas.microsoft.com/office/drawing/2014/main" id="{2C09CD3B-2160-31F5-4B36-FD5BBB00C416}"/>
              </a:ext>
            </a:extLst>
          </p:cNvPr>
          <p:cNvSpPr/>
          <p:nvPr/>
        </p:nvSpPr>
        <p:spPr>
          <a:xfrm>
            <a:off x="6760650" y="1081088"/>
            <a:ext cx="1828800" cy="18288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3A2E4F9-53CA-D57B-7CC1-CA5266DBADA6}"/>
              </a:ext>
            </a:extLst>
          </p:cNvPr>
          <p:cNvSpPr txBox="1"/>
          <p:nvPr/>
        </p:nvSpPr>
        <p:spPr>
          <a:xfrm>
            <a:off x="8139112" y="2731622"/>
            <a:ext cx="2780562" cy="261610"/>
          </a:xfrm>
          <a:prstGeom prst="rect">
            <a:avLst/>
          </a:prstGeom>
          <a:noFill/>
        </p:spPr>
        <p:txBody>
          <a:bodyPr wrap="square" rtlCol="0">
            <a:spAutoFit/>
          </a:bodyPr>
          <a:lstStyle/>
          <a:p>
            <a:r>
              <a:rPr lang="en-US" sz="1100" dirty="0">
                <a:solidFill>
                  <a:schemeClr val="bg1">
                    <a:lumMod val="75000"/>
                  </a:schemeClr>
                </a:solidFill>
              </a:rPr>
              <a:t>Photo: F. A. Baker, Utah State University</a:t>
            </a:r>
          </a:p>
        </p:txBody>
      </p:sp>
    </p:spTree>
    <p:extLst>
      <p:ext uri="{BB962C8B-B14F-4D97-AF65-F5344CB8AC3E}">
        <p14:creationId xmlns:p14="http://schemas.microsoft.com/office/powerpoint/2010/main" val="186530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11</a:t>
            </a:fld>
            <a:endParaRPr lang="en-CA" dirty="0">
              <a:solidFill>
                <a:srgbClr val="000000"/>
              </a:solidFill>
            </a:endParaRPr>
          </a:p>
        </p:txBody>
      </p:sp>
      <p:sp>
        <p:nvSpPr>
          <p:cNvPr id="7" name="Content Placeholder 2"/>
          <p:cNvSpPr txBox="1">
            <a:spLocks/>
          </p:cNvSpPr>
          <p:nvPr/>
        </p:nvSpPr>
        <p:spPr bwMode="auto">
          <a:xfrm>
            <a:off x="432539" y="1237135"/>
            <a:ext cx="4444260" cy="530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1500"/>
              </a:spcAft>
            </a:pPr>
            <a:r>
              <a:rPr lang="en-US" sz="3600" dirty="0"/>
              <a:t>Updated PAS subscribers monthly</a:t>
            </a:r>
          </a:p>
          <a:p>
            <a:pPr>
              <a:spcBef>
                <a:spcPts val="0"/>
              </a:spcBef>
              <a:spcAft>
                <a:spcPts val="1500"/>
              </a:spcAft>
            </a:pPr>
            <a:r>
              <a:rPr lang="en-US" altLang="en-US" sz="3600" kern="0" dirty="0"/>
              <a:t>Reports linked to  International Phytosanitary Portal</a:t>
            </a:r>
          </a:p>
          <a:p>
            <a:pPr>
              <a:spcBef>
                <a:spcPts val="0"/>
              </a:spcBef>
              <a:spcAft>
                <a:spcPts val="1500"/>
              </a:spcAft>
            </a:pPr>
            <a:r>
              <a:rPr lang="en-US" altLang="en-US" sz="3600" kern="0" dirty="0"/>
              <a:t>2934 subscribers: 15 additional users for the year</a:t>
            </a:r>
            <a:endParaRPr lang="en-CA" altLang="en-US" sz="3600" dirty="0"/>
          </a:p>
        </p:txBody>
      </p:sp>
      <p:sp>
        <p:nvSpPr>
          <p:cNvPr id="6" name="1 Título">
            <a:extLst>
              <a:ext uri="{FF2B5EF4-FFF2-40B4-BE49-F238E27FC236}">
                <a16:creationId xmlns:a16="http://schemas.microsoft.com/office/drawing/2014/main" id="{D1BE927F-DE82-4C80-B763-C9D8ACCBCE49}"/>
              </a:ext>
            </a:extLst>
          </p:cNvPr>
          <p:cNvSpPr txBox="1">
            <a:spLocks/>
          </p:cNvSpPr>
          <p:nvPr/>
        </p:nvSpPr>
        <p:spPr>
          <a:xfrm>
            <a:off x="410582" y="762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6">
                    <a:lumMod val="50000"/>
                  </a:schemeClr>
                </a:solidFill>
                <a:latin typeface="+mn-lt"/>
              </a:rPr>
              <a:t>Progress during 2022-2023</a:t>
            </a:r>
          </a:p>
        </p:txBody>
      </p:sp>
      <p:cxnSp>
        <p:nvCxnSpPr>
          <p:cNvPr id="9" name="Straight Connector 8">
            <a:extLst>
              <a:ext uri="{FF2B5EF4-FFF2-40B4-BE49-F238E27FC236}">
                <a16:creationId xmlns:a16="http://schemas.microsoft.com/office/drawing/2014/main" id="{5E3B41FE-CE00-4F5A-A2A4-663D1D2C6E98}"/>
              </a:ext>
            </a:extLst>
          </p:cNvPr>
          <p:cNvCxnSpPr>
            <a:cxnSpLocks/>
          </p:cNvCxnSpPr>
          <p:nvPr/>
        </p:nvCxnSpPr>
        <p:spPr>
          <a:xfrm>
            <a:off x="381000" y="1006475"/>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ACFFD86-0A54-4DF1-9F6A-F05273AC6E07}"/>
              </a:ext>
            </a:extLst>
          </p:cNvPr>
          <p:cNvSpPr txBox="1"/>
          <p:nvPr/>
        </p:nvSpPr>
        <p:spPr>
          <a:xfrm>
            <a:off x="8072802" y="6197326"/>
            <a:ext cx="2899997" cy="523220"/>
          </a:xfrm>
          <a:prstGeom prst="rect">
            <a:avLst/>
          </a:prstGeom>
          <a:noFill/>
        </p:spPr>
        <p:txBody>
          <a:bodyPr wrap="square" rtlCol="0">
            <a:spAutoFit/>
          </a:bodyPr>
          <a:lstStyle/>
          <a:p>
            <a:r>
              <a:rPr lang="en-US" sz="1400" dirty="0">
                <a:solidFill>
                  <a:schemeClr val="bg1">
                    <a:lumMod val="50000"/>
                  </a:schemeClr>
                </a:solidFill>
              </a:rPr>
              <a:t>*Include records from July 2022 to September 2023. </a:t>
            </a:r>
          </a:p>
        </p:txBody>
      </p:sp>
      <p:graphicFrame>
        <p:nvGraphicFramePr>
          <p:cNvPr id="11" name="Chart 10">
            <a:extLst>
              <a:ext uri="{FF2B5EF4-FFF2-40B4-BE49-F238E27FC236}">
                <a16:creationId xmlns:a16="http://schemas.microsoft.com/office/drawing/2014/main" id="{71A93105-C50F-4405-953C-ADF77FCEC3AA}"/>
              </a:ext>
            </a:extLst>
          </p:cNvPr>
          <p:cNvGraphicFramePr/>
          <p:nvPr>
            <p:extLst>
              <p:ext uri="{D42A27DB-BD31-4B8C-83A1-F6EECF244321}">
                <p14:modId xmlns:p14="http://schemas.microsoft.com/office/powerpoint/2010/main" val="3016849777"/>
              </p:ext>
            </p:extLst>
          </p:nvPr>
        </p:nvGraphicFramePr>
        <p:xfrm>
          <a:off x="5257800" y="1006475"/>
          <a:ext cx="3818793" cy="3733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15EA13FE-EFF6-460A-9802-3BC60E84FCDF}"/>
              </a:ext>
            </a:extLst>
          </p:cNvPr>
          <p:cNvGraphicFramePr>
            <a:graphicFrameLocks noGrp="1"/>
          </p:cNvGraphicFramePr>
          <p:nvPr>
            <p:extLst>
              <p:ext uri="{D42A27DB-BD31-4B8C-83A1-F6EECF244321}">
                <p14:modId xmlns:p14="http://schemas.microsoft.com/office/powerpoint/2010/main" val="2174729130"/>
              </p:ext>
            </p:extLst>
          </p:nvPr>
        </p:nvGraphicFramePr>
        <p:xfrm>
          <a:off x="8072803" y="2080734"/>
          <a:ext cx="3818793" cy="4069754"/>
        </p:xfrm>
        <a:graphic>
          <a:graphicData uri="http://schemas.openxmlformats.org/drawingml/2006/table">
            <a:tbl>
              <a:tblPr firstRow="1" firstCol="1" bandRow="1">
                <a:tableStyleId>{10A1B5D5-9B99-4C35-A422-299274C87663}</a:tableStyleId>
              </a:tblPr>
              <a:tblGrid>
                <a:gridCol w="1547886">
                  <a:extLst>
                    <a:ext uri="{9D8B030D-6E8A-4147-A177-3AD203B41FA5}">
                      <a16:colId xmlns:a16="http://schemas.microsoft.com/office/drawing/2014/main" val="3832125673"/>
                    </a:ext>
                  </a:extLst>
                </a:gridCol>
                <a:gridCol w="1146582">
                  <a:extLst>
                    <a:ext uri="{9D8B030D-6E8A-4147-A177-3AD203B41FA5}">
                      <a16:colId xmlns:a16="http://schemas.microsoft.com/office/drawing/2014/main" val="781523489"/>
                    </a:ext>
                  </a:extLst>
                </a:gridCol>
                <a:gridCol w="1124325">
                  <a:extLst>
                    <a:ext uri="{9D8B030D-6E8A-4147-A177-3AD203B41FA5}">
                      <a16:colId xmlns:a16="http://schemas.microsoft.com/office/drawing/2014/main" val="900606423"/>
                    </a:ext>
                  </a:extLst>
                </a:gridCol>
              </a:tblGrid>
              <a:tr h="636654">
                <a:tc>
                  <a:txBody>
                    <a:bodyPr/>
                    <a:lstStyle/>
                    <a:p>
                      <a:pPr marL="0" marR="0" algn="l">
                        <a:spcBef>
                          <a:spcPts val="0"/>
                        </a:spcBef>
                        <a:spcAft>
                          <a:spcPts val="0"/>
                        </a:spcAft>
                      </a:pPr>
                      <a:r>
                        <a:rPr lang="en-US" sz="2000" dirty="0">
                          <a:solidFill>
                            <a:schemeClr val="tx1"/>
                          </a:solidFill>
                          <a:effectLst/>
                        </a:rPr>
                        <a:t>Organization Type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rPr>
                        <a:t>Total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rPr>
                        <a:t>22-23*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1819185361"/>
                  </a:ext>
                </a:extLst>
              </a:tr>
              <a:tr h="420613">
                <a:tc>
                  <a:txBody>
                    <a:bodyPr/>
                    <a:lstStyle/>
                    <a:p>
                      <a:pPr marL="0" marR="0">
                        <a:spcBef>
                          <a:spcPts val="0"/>
                        </a:spcBef>
                        <a:spcAft>
                          <a:spcPts val="0"/>
                        </a:spcAft>
                      </a:pPr>
                      <a:r>
                        <a:rPr lang="en-US" sz="2000" b="0" dirty="0">
                          <a:solidFill>
                            <a:schemeClr val="tx1"/>
                          </a:solidFill>
                          <a:effectLst/>
                        </a:rPr>
                        <a:t>Personal</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rPr>
                        <a:t>1259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47625" marR="47625" marT="47625" marB="47625" anchor="ctr"/>
                </a:tc>
                <a:extLst>
                  <a:ext uri="{0D108BD9-81ED-4DB2-BD59-A6C34878D82A}">
                    <a16:rowId xmlns:a16="http://schemas.microsoft.com/office/drawing/2014/main" val="316871601"/>
                  </a:ext>
                </a:extLst>
              </a:tr>
              <a:tr h="420613">
                <a:tc>
                  <a:txBody>
                    <a:bodyPr/>
                    <a:lstStyle/>
                    <a:p>
                      <a:pPr marL="0" marR="0">
                        <a:spcBef>
                          <a:spcPts val="0"/>
                        </a:spcBef>
                        <a:spcAft>
                          <a:spcPts val="0"/>
                        </a:spcAft>
                      </a:pPr>
                      <a:r>
                        <a:rPr lang="en-US" sz="2000" b="0" dirty="0">
                          <a:solidFill>
                            <a:schemeClr val="tx1"/>
                          </a:solidFill>
                          <a:effectLst/>
                        </a:rPr>
                        <a:t>Government</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558</a:t>
                      </a: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47625" marR="47625" marT="47625" marB="47625" anchor="ctr"/>
                </a:tc>
                <a:extLst>
                  <a:ext uri="{0D108BD9-81ED-4DB2-BD59-A6C34878D82A}">
                    <a16:rowId xmlns:a16="http://schemas.microsoft.com/office/drawing/2014/main" val="2221231948"/>
                  </a:ext>
                </a:extLst>
              </a:tr>
              <a:tr h="420613">
                <a:tc>
                  <a:txBody>
                    <a:bodyPr/>
                    <a:lstStyle/>
                    <a:p>
                      <a:pPr marL="0" marR="0">
                        <a:spcBef>
                          <a:spcPts val="0"/>
                        </a:spcBef>
                        <a:spcAft>
                          <a:spcPts val="0"/>
                        </a:spcAft>
                      </a:pPr>
                      <a:r>
                        <a:rPr lang="en-US" sz="2000" b="0" dirty="0">
                          <a:solidFill>
                            <a:schemeClr val="tx1"/>
                          </a:solidFill>
                          <a:effectLst/>
                        </a:rPr>
                        <a:t>Academia</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176</a:t>
                      </a: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7625" marR="47625" marT="47625" marB="47625" anchor="ctr"/>
                </a:tc>
                <a:extLst>
                  <a:ext uri="{0D108BD9-81ED-4DB2-BD59-A6C34878D82A}">
                    <a16:rowId xmlns:a16="http://schemas.microsoft.com/office/drawing/2014/main" val="2044763083"/>
                  </a:ext>
                </a:extLst>
              </a:tr>
              <a:tr h="420613">
                <a:tc>
                  <a:txBody>
                    <a:bodyPr/>
                    <a:lstStyle/>
                    <a:p>
                      <a:pPr marL="0" marR="0">
                        <a:spcBef>
                          <a:spcPts val="0"/>
                        </a:spcBef>
                        <a:spcAft>
                          <a:spcPts val="0"/>
                        </a:spcAft>
                      </a:pPr>
                      <a:r>
                        <a:rPr lang="en-US" sz="2000" b="0" dirty="0">
                          <a:solidFill>
                            <a:schemeClr val="tx1"/>
                          </a:solidFill>
                          <a:effectLst/>
                        </a:rPr>
                        <a:t>NPPO</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206</a:t>
                      </a: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47625" marR="47625" marT="47625" marB="47625" anchor="ctr"/>
                </a:tc>
                <a:extLst>
                  <a:ext uri="{0D108BD9-81ED-4DB2-BD59-A6C34878D82A}">
                    <a16:rowId xmlns:a16="http://schemas.microsoft.com/office/drawing/2014/main" val="3592945270"/>
                  </a:ext>
                </a:extLst>
              </a:tr>
              <a:tr h="420613">
                <a:tc>
                  <a:txBody>
                    <a:bodyPr/>
                    <a:lstStyle/>
                    <a:p>
                      <a:pPr marL="0" marR="0">
                        <a:spcBef>
                          <a:spcPts val="0"/>
                        </a:spcBef>
                        <a:spcAft>
                          <a:spcPts val="0"/>
                        </a:spcAft>
                      </a:pPr>
                      <a:r>
                        <a:rPr lang="en-US" sz="2000" b="0" dirty="0">
                          <a:solidFill>
                            <a:schemeClr val="tx1"/>
                          </a:solidFill>
                          <a:effectLst/>
                        </a:rPr>
                        <a:t>Industry</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47625" marR="47625" marT="47625" marB="47625" anchor="ctr"/>
                </a:tc>
                <a:extLst>
                  <a:ext uri="{0D108BD9-81ED-4DB2-BD59-A6C34878D82A}">
                    <a16:rowId xmlns:a16="http://schemas.microsoft.com/office/drawing/2014/main" val="3718584691"/>
                  </a:ext>
                </a:extLst>
              </a:tr>
              <a:tr h="420613">
                <a:tc>
                  <a:txBody>
                    <a:bodyPr/>
                    <a:lstStyle/>
                    <a:p>
                      <a:pPr marL="0" marR="0">
                        <a:spcBef>
                          <a:spcPts val="0"/>
                        </a:spcBef>
                        <a:spcAft>
                          <a:spcPts val="0"/>
                        </a:spcAft>
                      </a:pPr>
                      <a:r>
                        <a:rPr lang="en-US" sz="2000" b="0" dirty="0">
                          <a:solidFill>
                            <a:schemeClr val="tx1"/>
                          </a:solidFill>
                          <a:effectLst/>
                        </a:rPr>
                        <a:t>NGO</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47625" marR="47625" marT="47625" marB="47625" anchor="ctr"/>
                </a:tc>
                <a:extLst>
                  <a:ext uri="{0D108BD9-81ED-4DB2-BD59-A6C34878D82A}">
                    <a16:rowId xmlns:a16="http://schemas.microsoft.com/office/drawing/2014/main" val="2660577436"/>
                  </a:ext>
                </a:extLst>
              </a:tr>
              <a:tr h="420613">
                <a:tc>
                  <a:txBody>
                    <a:bodyPr/>
                    <a:lstStyle/>
                    <a:p>
                      <a:pPr marL="0" marR="0">
                        <a:spcBef>
                          <a:spcPts val="0"/>
                        </a:spcBef>
                        <a:spcAft>
                          <a:spcPts val="0"/>
                        </a:spcAft>
                      </a:pPr>
                      <a:r>
                        <a:rPr lang="en-US" sz="2000" b="0">
                          <a:solidFill>
                            <a:schemeClr val="tx1"/>
                          </a:solidFill>
                          <a:effectLst/>
                        </a:rPr>
                        <a:t>RPPO</a:t>
                      </a:r>
                      <a:endParaRPr lang="en-US" sz="2000" b="0" i="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47625" marR="47625" marT="47625" marB="47625" anchor="ctr"/>
                </a:tc>
                <a:extLst>
                  <a:ext uri="{0D108BD9-81ED-4DB2-BD59-A6C34878D82A}">
                    <a16:rowId xmlns:a16="http://schemas.microsoft.com/office/drawing/2014/main" val="3770565157"/>
                  </a:ext>
                </a:extLst>
              </a:tr>
              <a:tr h="420613">
                <a:tc>
                  <a:txBody>
                    <a:bodyPr/>
                    <a:lstStyle/>
                    <a:p>
                      <a:pPr marL="0" marR="0">
                        <a:spcBef>
                          <a:spcPts val="0"/>
                        </a:spcBef>
                        <a:spcAft>
                          <a:spcPts val="0"/>
                        </a:spcAft>
                      </a:pPr>
                      <a:r>
                        <a:rPr lang="en-US" sz="2000" b="0" dirty="0">
                          <a:solidFill>
                            <a:schemeClr val="tx1"/>
                          </a:solidFill>
                          <a:effectLst/>
                        </a:rPr>
                        <a:t>Unknown</a:t>
                      </a:r>
                      <a:endParaRPr lang="en-US" sz="2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681</a:t>
                      </a:r>
                    </a:p>
                  </a:txBody>
                  <a:tcPr marL="47625" marR="47625" marT="47625" marB="47625" anchor="ct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47625" marR="47625" marT="47625" marB="47625" anchor="ctr"/>
                </a:tc>
                <a:extLst>
                  <a:ext uri="{0D108BD9-81ED-4DB2-BD59-A6C34878D82A}">
                    <a16:rowId xmlns:a16="http://schemas.microsoft.com/office/drawing/2014/main" val="3322037744"/>
                  </a:ext>
                </a:extLst>
              </a:tr>
            </a:tbl>
          </a:graphicData>
        </a:graphic>
      </p:graphicFrame>
    </p:spTree>
    <p:extLst>
      <p:ext uri="{BB962C8B-B14F-4D97-AF65-F5344CB8AC3E}">
        <p14:creationId xmlns:p14="http://schemas.microsoft.com/office/powerpoint/2010/main" val="180603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75CFB74-CDF1-46E3-9F3E-7482EF7FB5C1}"/>
              </a:ext>
            </a:extLst>
          </p:cNvPr>
          <p:cNvSpPr/>
          <p:nvPr/>
        </p:nvSpPr>
        <p:spPr>
          <a:xfrm>
            <a:off x="5674297" y="1114612"/>
            <a:ext cx="3200400" cy="32004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1"/>
          </p:nvPr>
        </p:nvSpPr>
        <p:spPr>
          <a:xfrm>
            <a:off x="416158" y="1371600"/>
            <a:ext cx="5399978" cy="4327524"/>
          </a:xfrm>
        </p:spPr>
        <p:txBody>
          <a:bodyPr>
            <a:noAutofit/>
          </a:bodyPr>
          <a:lstStyle/>
          <a:p>
            <a:pPr>
              <a:lnSpc>
                <a:spcPct val="100000"/>
              </a:lnSpc>
              <a:spcBef>
                <a:spcPts val="0"/>
              </a:spcBef>
              <a:spcAft>
                <a:spcPts val="1500"/>
              </a:spcAft>
            </a:pPr>
            <a:r>
              <a:rPr lang="en-US" altLang="en-US" sz="3600" dirty="0"/>
              <a:t>Continue posting reports to meet pest reporting obligations under the IPPC.</a:t>
            </a:r>
          </a:p>
          <a:p>
            <a:pPr>
              <a:lnSpc>
                <a:spcPct val="100000"/>
              </a:lnSpc>
              <a:spcBef>
                <a:spcPts val="0"/>
              </a:spcBef>
              <a:spcAft>
                <a:spcPts val="1500"/>
              </a:spcAft>
            </a:pPr>
            <a:r>
              <a:rPr lang="en-US" altLang="en-US" sz="3600" dirty="0"/>
              <a:t>Continue facilitating awareness of non-indigenous plant pest species.</a:t>
            </a:r>
          </a:p>
          <a:p>
            <a:pPr marL="0" indent="0">
              <a:lnSpc>
                <a:spcPct val="100000"/>
              </a:lnSpc>
              <a:spcBef>
                <a:spcPts val="0"/>
              </a:spcBef>
              <a:spcAft>
                <a:spcPts val="1500"/>
              </a:spcAft>
              <a:buNone/>
            </a:pPr>
            <a:endParaRPr lang="en-US" altLang="en-US" sz="3600" dirty="0"/>
          </a:p>
        </p:txBody>
      </p:sp>
      <p:sp>
        <p:nvSpPr>
          <p:cNvPr id="3" name="Slide Number Placeholder 2"/>
          <p:cNvSpPr>
            <a:spLocks noGrp="1"/>
          </p:cNvSpPr>
          <p:nvPr>
            <p:ph type="sldNum" sz="quarter" idx="12"/>
          </p:nvPr>
        </p:nvSpPr>
        <p:spPr>
          <a:xfrm>
            <a:off x="8686800" y="6356350"/>
            <a:ext cx="2743200" cy="365125"/>
          </a:xfrm>
        </p:spPr>
        <p:txBody>
          <a:bodyPr/>
          <a:lstStyle/>
          <a:p>
            <a:pPr>
              <a:defRPr/>
            </a:pPr>
            <a:fld id="{1205A660-7803-4720-A730-1A259332CE02}" type="slidenum">
              <a:rPr lang="en-CA" smtClean="0">
                <a:solidFill>
                  <a:srgbClr val="000000"/>
                </a:solidFill>
              </a:rPr>
              <a:pPr>
                <a:defRPr/>
              </a:pPr>
              <a:t>12</a:t>
            </a:fld>
            <a:endParaRPr lang="en-CA" dirty="0">
              <a:solidFill>
                <a:srgbClr val="000000"/>
              </a:solidFill>
            </a:endParaRPr>
          </a:p>
        </p:txBody>
      </p:sp>
      <p:sp>
        <p:nvSpPr>
          <p:cNvPr id="6" name="1 Título">
            <a:extLst>
              <a:ext uri="{FF2B5EF4-FFF2-40B4-BE49-F238E27FC236}">
                <a16:creationId xmlns:a16="http://schemas.microsoft.com/office/drawing/2014/main" id="{B0102054-9696-407E-9E01-448B22D9B9C2}"/>
              </a:ext>
            </a:extLst>
          </p:cNvPr>
          <p:cNvSpPr txBox="1">
            <a:spLocks/>
          </p:cNvSpPr>
          <p:nvPr/>
        </p:nvSpPr>
        <p:spPr>
          <a:xfrm>
            <a:off x="410582" y="762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6">
                    <a:lumMod val="50000"/>
                  </a:schemeClr>
                </a:solidFill>
                <a:latin typeface="+mn-lt"/>
              </a:rPr>
              <a:t>Conclusions</a:t>
            </a:r>
          </a:p>
        </p:txBody>
      </p:sp>
      <p:cxnSp>
        <p:nvCxnSpPr>
          <p:cNvPr id="8" name="Straight Connector 7">
            <a:extLst>
              <a:ext uri="{FF2B5EF4-FFF2-40B4-BE49-F238E27FC236}">
                <a16:creationId xmlns:a16="http://schemas.microsoft.com/office/drawing/2014/main" id="{F8CC39E0-080D-44B9-81CB-8A4A462830BE}"/>
              </a:ext>
            </a:extLst>
          </p:cNvPr>
          <p:cNvCxnSpPr>
            <a:cxnSpLocks/>
          </p:cNvCxnSpPr>
          <p:nvPr/>
        </p:nvCxnSpPr>
        <p:spPr>
          <a:xfrm>
            <a:off x="381000" y="1006475"/>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E7BC01C-57BE-4768-B86C-4291588462A6}"/>
              </a:ext>
            </a:extLst>
          </p:cNvPr>
          <p:cNvSpPr/>
          <p:nvPr/>
        </p:nvSpPr>
        <p:spPr>
          <a:xfrm>
            <a:off x="8492583" y="1067903"/>
            <a:ext cx="2743200" cy="27432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FEE2A85-9C05-41F3-80A4-F3A26D7CF97A}"/>
              </a:ext>
            </a:extLst>
          </p:cNvPr>
          <p:cNvSpPr/>
          <p:nvPr/>
        </p:nvSpPr>
        <p:spPr>
          <a:xfrm>
            <a:off x="9412694" y="3103030"/>
            <a:ext cx="2514600" cy="25146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CB06315-DFAF-4E70-BF64-2C9F0A8B6BEA}"/>
              </a:ext>
            </a:extLst>
          </p:cNvPr>
          <p:cNvSpPr/>
          <p:nvPr/>
        </p:nvSpPr>
        <p:spPr>
          <a:xfrm>
            <a:off x="7887396" y="4371493"/>
            <a:ext cx="2286000" cy="22860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84FC939-56E5-49BB-97BB-47D04F3AA0A8}"/>
              </a:ext>
            </a:extLst>
          </p:cNvPr>
          <p:cNvSpPr/>
          <p:nvPr/>
        </p:nvSpPr>
        <p:spPr>
          <a:xfrm>
            <a:off x="6400496" y="4527550"/>
            <a:ext cx="1828800" cy="18288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4A48879A-1A59-41EE-9166-E41070349416}"/>
              </a:ext>
            </a:extLst>
          </p:cNvPr>
          <p:cNvSpPr/>
          <p:nvPr/>
        </p:nvSpPr>
        <p:spPr>
          <a:xfrm>
            <a:off x="5029200" y="5051424"/>
            <a:ext cx="1600200" cy="160020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71C559-FABA-4FA1-A83D-441B39CC4989}"/>
              </a:ext>
            </a:extLst>
          </p:cNvPr>
          <p:cNvSpPr txBox="1"/>
          <p:nvPr/>
        </p:nvSpPr>
        <p:spPr>
          <a:xfrm rot="18144709">
            <a:off x="8321764" y="3507387"/>
            <a:ext cx="676788" cy="261610"/>
          </a:xfrm>
          <a:prstGeom prst="rect">
            <a:avLst/>
          </a:prstGeom>
          <a:noFill/>
        </p:spPr>
        <p:txBody>
          <a:bodyPr wrap="none" rtlCol="0">
            <a:spAutoFit/>
          </a:bodyPr>
          <a:lstStyle/>
          <a:p>
            <a:r>
              <a:rPr lang="en-US" sz="1100" dirty="0">
                <a:solidFill>
                  <a:schemeClr val="bg1">
                    <a:lumMod val="75000"/>
                  </a:schemeClr>
                </a:solidFill>
              </a:rPr>
              <a:t>G. </a:t>
            </a:r>
            <a:r>
              <a:rPr lang="en-US" sz="1100" dirty="0" err="1">
                <a:solidFill>
                  <a:schemeClr val="bg1">
                    <a:lumMod val="75000"/>
                  </a:schemeClr>
                </a:solidFill>
              </a:rPr>
              <a:t>Csoka</a:t>
            </a:r>
            <a:endParaRPr lang="en-US" sz="1100" dirty="0">
              <a:solidFill>
                <a:schemeClr val="bg1">
                  <a:lumMod val="75000"/>
                </a:schemeClr>
              </a:solidFill>
            </a:endParaRPr>
          </a:p>
        </p:txBody>
      </p:sp>
      <p:sp>
        <p:nvSpPr>
          <p:cNvPr id="17" name="TextBox 16">
            <a:extLst>
              <a:ext uri="{FF2B5EF4-FFF2-40B4-BE49-F238E27FC236}">
                <a16:creationId xmlns:a16="http://schemas.microsoft.com/office/drawing/2014/main" id="{BE4002E5-6A95-4090-BF45-A477669875B6}"/>
              </a:ext>
            </a:extLst>
          </p:cNvPr>
          <p:cNvSpPr txBox="1"/>
          <p:nvPr/>
        </p:nvSpPr>
        <p:spPr>
          <a:xfrm rot="579155">
            <a:off x="10119762" y="5555613"/>
            <a:ext cx="851515" cy="261610"/>
          </a:xfrm>
          <a:prstGeom prst="rect">
            <a:avLst/>
          </a:prstGeom>
          <a:noFill/>
        </p:spPr>
        <p:txBody>
          <a:bodyPr wrap="none" rtlCol="0">
            <a:spAutoFit/>
          </a:bodyPr>
          <a:lstStyle/>
          <a:p>
            <a:r>
              <a:rPr lang="en-US" sz="1100" dirty="0">
                <a:solidFill>
                  <a:schemeClr val="bg1">
                    <a:lumMod val="75000"/>
                  </a:schemeClr>
                </a:solidFill>
              </a:rPr>
              <a:t>T. Gottwald</a:t>
            </a:r>
          </a:p>
        </p:txBody>
      </p:sp>
      <p:sp>
        <p:nvSpPr>
          <p:cNvPr id="21" name="TextBox 20">
            <a:extLst>
              <a:ext uri="{FF2B5EF4-FFF2-40B4-BE49-F238E27FC236}">
                <a16:creationId xmlns:a16="http://schemas.microsoft.com/office/drawing/2014/main" id="{12E838A7-EE17-41AD-BE53-800538323D42}"/>
              </a:ext>
            </a:extLst>
          </p:cNvPr>
          <p:cNvSpPr txBox="1"/>
          <p:nvPr/>
        </p:nvSpPr>
        <p:spPr>
          <a:xfrm>
            <a:off x="5423277" y="6596390"/>
            <a:ext cx="748923" cy="261610"/>
          </a:xfrm>
          <a:prstGeom prst="rect">
            <a:avLst/>
          </a:prstGeom>
          <a:noFill/>
        </p:spPr>
        <p:txBody>
          <a:bodyPr wrap="none" rtlCol="0">
            <a:spAutoFit/>
          </a:bodyPr>
          <a:lstStyle/>
          <a:p>
            <a:r>
              <a:rPr lang="en-US" sz="1100" dirty="0">
                <a:solidFill>
                  <a:schemeClr val="bg1">
                    <a:lumMod val="75000"/>
                  </a:schemeClr>
                </a:solidFill>
              </a:rPr>
              <a:t>P. Barkley</a:t>
            </a:r>
          </a:p>
        </p:txBody>
      </p:sp>
      <p:sp>
        <p:nvSpPr>
          <p:cNvPr id="22" name="TextBox 21">
            <a:extLst>
              <a:ext uri="{FF2B5EF4-FFF2-40B4-BE49-F238E27FC236}">
                <a16:creationId xmlns:a16="http://schemas.microsoft.com/office/drawing/2014/main" id="{45DFB4D9-EA25-4526-9870-171799001112}"/>
              </a:ext>
            </a:extLst>
          </p:cNvPr>
          <p:cNvSpPr txBox="1"/>
          <p:nvPr/>
        </p:nvSpPr>
        <p:spPr>
          <a:xfrm>
            <a:off x="7013595" y="6297957"/>
            <a:ext cx="654346" cy="261610"/>
          </a:xfrm>
          <a:prstGeom prst="rect">
            <a:avLst/>
          </a:prstGeom>
          <a:noFill/>
        </p:spPr>
        <p:txBody>
          <a:bodyPr wrap="none" rtlCol="0">
            <a:spAutoFit/>
          </a:bodyPr>
          <a:lstStyle/>
          <a:p>
            <a:r>
              <a:rPr lang="en-US" sz="1100" dirty="0">
                <a:solidFill>
                  <a:schemeClr val="bg1">
                    <a:lumMod val="65000"/>
                  </a:schemeClr>
                </a:solidFill>
              </a:rPr>
              <a:t>S. </a:t>
            </a:r>
            <a:r>
              <a:rPr lang="en-US" sz="1100" dirty="0">
                <a:solidFill>
                  <a:schemeClr val="bg1">
                    <a:lumMod val="75000"/>
                  </a:schemeClr>
                </a:solidFill>
              </a:rPr>
              <a:t>Bauer</a:t>
            </a:r>
          </a:p>
        </p:txBody>
      </p:sp>
      <p:sp>
        <p:nvSpPr>
          <p:cNvPr id="23" name="TextBox 22">
            <a:extLst>
              <a:ext uri="{FF2B5EF4-FFF2-40B4-BE49-F238E27FC236}">
                <a16:creationId xmlns:a16="http://schemas.microsoft.com/office/drawing/2014/main" id="{5EB85A94-CF32-4CB8-9FA9-02F44214702F}"/>
              </a:ext>
            </a:extLst>
          </p:cNvPr>
          <p:cNvSpPr txBox="1"/>
          <p:nvPr/>
        </p:nvSpPr>
        <p:spPr>
          <a:xfrm>
            <a:off x="8618344" y="6558679"/>
            <a:ext cx="947695" cy="261610"/>
          </a:xfrm>
          <a:prstGeom prst="rect">
            <a:avLst/>
          </a:prstGeom>
          <a:noFill/>
        </p:spPr>
        <p:txBody>
          <a:bodyPr wrap="none" rtlCol="0">
            <a:spAutoFit/>
          </a:bodyPr>
          <a:lstStyle/>
          <a:p>
            <a:r>
              <a:rPr lang="en-US" sz="1100" dirty="0">
                <a:solidFill>
                  <a:schemeClr val="bg1">
                    <a:lumMod val="75000"/>
                  </a:schemeClr>
                </a:solidFill>
              </a:rPr>
              <a:t>C. Harrington</a:t>
            </a:r>
          </a:p>
        </p:txBody>
      </p:sp>
      <p:sp>
        <p:nvSpPr>
          <p:cNvPr id="24" name="TextBox 23">
            <a:extLst>
              <a:ext uri="{FF2B5EF4-FFF2-40B4-BE49-F238E27FC236}">
                <a16:creationId xmlns:a16="http://schemas.microsoft.com/office/drawing/2014/main" id="{8F24CE16-43F3-4376-B7D4-89C770380188}"/>
              </a:ext>
            </a:extLst>
          </p:cNvPr>
          <p:cNvSpPr txBox="1"/>
          <p:nvPr/>
        </p:nvSpPr>
        <p:spPr>
          <a:xfrm rot="17306192">
            <a:off x="10842085" y="2759419"/>
            <a:ext cx="787395" cy="261610"/>
          </a:xfrm>
          <a:prstGeom prst="rect">
            <a:avLst/>
          </a:prstGeom>
          <a:noFill/>
        </p:spPr>
        <p:txBody>
          <a:bodyPr wrap="none" rtlCol="0">
            <a:spAutoFit/>
          </a:bodyPr>
          <a:lstStyle/>
          <a:p>
            <a:r>
              <a:rPr lang="en-US" sz="1100" dirty="0">
                <a:solidFill>
                  <a:schemeClr val="bg1">
                    <a:lumMod val="65000"/>
                  </a:schemeClr>
                </a:solidFill>
              </a:rPr>
              <a:t>T. McCabe</a:t>
            </a:r>
          </a:p>
        </p:txBody>
      </p:sp>
    </p:spTree>
    <p:extLst>
      <p:ext uri="{BB962C8B-B14F-4D97-AF65-F5344CB8AC3E}">
        <p14:creationId xmlns:p14="http://schemas.microsoft.com/office/powerpoint/2010/main" val="322358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46CA998F-256D-46EE-B237-FD3425FF139F}"/>
              </a:ext>
            </a:extLst>
          </p:cNvPr>
          <p:cNvSpPr/>
          <p:nvPr/>
        </p:nvSpPr>
        <p:spPr>
          <a:xfrm>
            <a:off x="304800" y="2362200"/>
            <a:ext cx="6690437" cy="362308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1214437" y="2945815"/>
            <a:ext cx="5522495" cy="2766918"/>
          </a:xfrm>
        </p:spPr>
        <p:txBody>
          <a:bodyPr>
            <a:noAutofit/>
          </a:bodyPr>
          <a:lstStyle/>
          <a:p>
            <a:pPr marL="0" indent="0">
              <a:lnSpc>
                <a:spcPct val="100000"/>
              </a:lnSpc>
              <a:spcBef>
                <a:spcPts val="0"/>
              </a:spcBef>
              <a:buNone/>
            </a:pPr>
            <a:r>
              <a:rPr lang="en-US" sz="3200" b="1" dirty="0"/>
              <a:t>For latest postings:</a:t>
            </a:r>
          </a:p>
          <a:p>
            <a:pPr marL="742950" indent="-742950">
              <a:lnSpc>
                <a:spcPct val="100000"/>
              </a:lnSpc>
              <a:spcBef>
                <a:spcPts val="0"/>
              </a:spcBef>
              <a:spcAft>
                <a:spcPts val="1000"/>
              </a:spcAft>
              <a:buFont typeface="+mj-lt"/>
              <a:buAutoNum type="arabicPeriod"/>
            </a:pPr>
            <a:r>
              <a:rPr lang="en-US" altLang="en-US" sz="3200" dirty="0">
                <a:cs typeface="Times New Roman" pitchFamily="18" charset="0"/>
              </a:rPr>
              <a:t>Visit the NAPPO site</a:t>
            </a:r>
          </a:p>
          <a:p>
            <a:pPr marL="742950" indent="-742950">
              <a:lnSpc>
                <a:spcPct val="100000"/>
              </a:lnSpc>
              <a:spcBef>
                <a:spcPts val="0"/>
              </a:spcBef>
              <a:spcAft>
                <a:spcPts val="1000"/>
              </a:spcAft>
              <a:buFont typeface="+mj-lt"/>
              <a:buAutoNum type="arabicPeriod"/>
            </a:pPr>
            <a:r>
              <a:rPr lang="en-US" altLang="en-US" sz="3200" dirty="0">
                <a:cs typeface="Times New Roman" pitchFamily="18" charset="0"/>
              </a:rPr>
              <a:t>Click on ‘pest alerts’ tab</a:t>
            </a:r>
          </a:p>
          <a:p>
            <a:pPr marL="742950" indent="-742950">
              <a:lnSpc>
                <a:spcPct val="100000"/>
              </a:lnSpc>
              <a:spcBef>
                <a:spcPts val="0"/>
              </a:spcBef>
              <a:spcAft>
                <a:spcPts val="1000"/>
              </a:spcAft>
              <a:buFont typeface="+mj-lt"/>
              <a:buAutoNum type="arabicPeriod"/>
            </a:pPr>
            <a:r>
              <a:rPr lang="en-US" altLang="en-US" sz="3200" dirty="0">
                <a:cs typeface="Times New Roman" pitchFamily="18" charset="0"/>
              </a:rPr>
              <a:t>On PAS, click on ‘Subscribe’</a:t>
            </a:r>
            <a:endParaRPr lang="en-US" sz="3200" dirty="0"/>
          </a:p>
        </p:txBody>
      </p:sp>
      <p:sp>
        <p:nvSpPr>
          <p:cNvPr id="2" name="Slide Number Placeholder 1"/>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13</a:t>
            </a:fld>
            <a:endParaRPr lang="en-CA">
              <a:solidFill>
                <a:srgbClr val="000000"/>
              </a:solidFill>
            </a:endParaRPr>
          </a:p>
        </p:txBody>
      </p:sp>
      <p:pic>
        <p:nvPicPr>
          <p:cNvPr id="9" name="Picture 8">
            <a:extLst>
              <a:ext uri="{FF2B5EF4-FFF2-40B4-BE49-F238E27FC236}">
                <a16:creationId xmlns:a16="http://schemas.microsoft.com/office/drawing/2014/main" id="{5EAAC02E-C346-4DE2-9022-CF4E87E4F12B}"/>
              </a:ext>
            </a:extLst>
          </p:cNvPr>
          <p:cNvPicPr>
            <a:picLocks noChangeAspect="1"/>
          </p:cNvPicPr>
          <p:nvPr/>
        </p:nvPicPr>
        <p:blipFill rotWithShape="1">
          <a:blip r:embed="rId3"/>
          <a:srcRect r="29284" b="33678"/>
          <a:stretch/>
        </p:blipFill>
        <p:spPr>
          <a:xfrm>
            <a:off x="7086600" y="2808105"/>
            <a:ext cx="4455695" cy="2831699"/>
          </a:xfrm>
          <a:prstGeom prst="rect">
            <a:avLst/>
          </a:prstGeom>
          <a:ln>
            <a:solidFill>
              <a:schemeClr val="bg1">
                <a:lumMod val="50000"/>
              </a:schemeClr>
            </a:solidFill>
          </a:ln>
        </p:spPr>
      </p:pic>
      <p:pic>
        <p:nvPicPr>
          <p:cNvPr id="6" name="Picture 5">
            <a:extLst>
              <a:ext uri="{FF2B5EF4-FFF2-40B4-BE49-F238E27FC236}">
                <a16:creationId xmlns:a16="http://schemas.microsoft.com/office/drawing/2014/main" id="{3C0BD866-7571-4E3F-9759-28BFFCDE1A58}"/>
              </a:ext>
            </a:extLst>
          </p:cNvPr>
          <p:cNvPicPr>
            <a:picLocks noChangeAspect="1"/>
          </p:cNvPicPr>
          <p:nvPr/>
        </p:nvPicPr>
        <p:blipFill rotWithShape="1">
          <a:blip r:embed="rId4"/>
          <a:srcRect t="13412"/>
          <a:stretch/>
        </p:blipFill>
        <p:spPr>
          <a:xfrm>
            <a:off x="2362200" y="1495484"/>
            <a:ext cx="9315229" cy="1212377"/>
          </a:xfrm>
          <a:prstGeom prst="rect">
            <a:avLst/>
          </a:prstGeom>
          <a:ln>
            <a:solidFill>
              <a:schemeClr val="bg1">
                <a:lumMod val="50000"/>
              </a:schemeClr>
            </a:solidFill>
          </a:ln>
        </p:spPr>
      </p:pic>
      <p:sp>
        <p:nvSpPr>
          <p:cNvPr id="10" name="Arrow: Left 9">
            <a:extLst>
              <a:ext uri="{FF2B5EF4-FFF2-40B4-BE49-F238E27FC236}">
                <a16:creationId xmlns:a16="http://schemas.microsoft.com/office/drawing/2014/main" id="{B6443DA8-ED0B-439C-ACCA-3D3F6B2AA92B}"/>
              </a:ext>
            </a:extLst>
          </p:cNvPr>
          <p:cNvSpPr/>
          <p:nvPr/>
        </p:nvSpPr>
        <p:spPr>
          <a:xfrm rot="19638519">
            <a:off x="11025008" y="1775502"/>
            <a:ext cx="819852" cy="263577"/>
          </a:xfrm>
          <a:prstGeom prst="leftArrow">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 Título">
            <a:extLst>
              <a:ext uri="{FF2B5EF4-FFF2-40B4-BE49-F238E27FC236}">
                <a16:creationId xmlns:a16="http://schemas.microsoft.com/office/drawing/2014/main" id="{795E35FE-8984-4713-97AB-233A37D338DC}"/>
              </a:ext>
            </a:extLst>
          </p:cNvPr>
          <p:cNvSpPr txBox="1">
            <a:spLocks/>
          </p:cNvSpPr>
          <p:nvPr/>
        </p:nvSpPr>
        <p:spPr>
          <a:xfrm>
            <a:off x="410582" y="762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6">
                    <a:lumMod val="50000"/>
                  </a:schemeClr>
                </a:solidFill>
                <a:latin typeface="+mn-lt"/>
              </a:rPr>
              <a:t>Subscribe to the PAS!</a:t>
            </a:r>
          </a:p>
        </p:txBody>
      </p:sp>
      <p:cxnSp>
        <p:nvCxnSpPr>
          <p:cNvPr id="14" name="Straight Connector 13">
            <a:extLst>
              <a:ext uri="{FF2B5EF4-FFF2-40B4-BE49-F238E27FC236}">
                <a16:creationId xmlns:a16="http://schemas.microsoft.com/office/drawing/2014/main" id="{CC07F02F-BEED-4F36-AA7E-5958C696E0B0}"/>
              </a:ext>
            </a:extLst>
          </p:cNvPr>
          <p:cNvCxnSpPr>
            <a:cxnSpLocks/>
          </p:cNvCxnSpPr>
          <p:nvPr/>
        </p:nvCxnSpPr>
        <p:spPr>
          <a:xfrm>
            <a:off x="381000" y="1006475"/>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E0F649C-8A5B-4137-AFA4-C0CA510D7194}"/>
              </a:ext>
            </a:extLst>
          </p:cNvPr>
          <p:cNvSpPr/>
          <p:nvPr/>
        </p:nvSpPr>
        <p:spPr>
          <a:xfrm>
            <a:off x="9982200" y="2188637"/>
            <a:ext cx="832344" cy="32243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6B26E-1484-4BE2-8A60-D5A4AC4B3B32}"/>
              </a:ext>
            </a:extLst>
          </p:cNvPr>
          <p:cNvSpPr/>
          <p:nvPr/>
        </p:nvSpPr>
        <p:spPr>
          <a:xfrm>
            <a:off x="9901991" y="3697114"/>
            <a:ext cx="573504" cy="27622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BB0D972C-1797-46C2-8C18-8774F063AA03}"/>
              </a:ext>
            </a:extLst>
          </p:cNvPr>
          <p:cNvSpPr/>
          <p:nvPr/>
        </p:nvSpPr>
        <p:spPr>
          <a:xfrm rot="20389624">
            <a:off x="10543901" y="3461557"/>
            <a:ext cx="636843" cy="277419"/>
          </a:xfrm>
          <a:prstGeom prst="leftArrow">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513A19B-B86F-4567-946F-B383E2352C79}"/>
              </a:ext>
            </a:extLst>
          </p:cNvPr>
          <p:cNvSpPr txBox="1"/>
          <p:nvPr/>
        </p:nvSpPr>
        <p:spPr>
          <a:xfrm>
            <a:off x="344906" y="6084730"/>
            <a:ext cx="11008894" cy="584775"/>
          </a:xfrm>
          <a:prstGeom prst="rect">
            <a:avLst/>
          </a:prstGeom>
          <a:noFill/>
        </p:spPr>
        <p:txBody>
          <a:bodyPr wrap="square">
            <a:spAutoFit/>
          </a:bodyPr>
          <a:lstStyle/>
          <a:p>
            <a:pPr marL="0" indent="0">
              <a:buNone/>
            </a:pPr>
            <a:r>
              <a:rPr lang="en-US" sz="3200" b="1" dirty="0"/>
              <a:t>For further information: </a:t>
            </a:r>
            <a:r>
              <a:rPr lang="en-US" sz="3200" dirty="0"/>
              <a:t>Contact ignacio.baez@usda.gov</a:t>
            </a:r>
          </a:p>
        </p:txBody>
      </p:sp>
    </p:spTree>
    <p:extLst>
      <p:ext uri="{BB962C8B-B14F-4D97-AF65-F5344CB8AC3E}">
        <p14:creationId xmlns:p14="http://schemas.microsoft.com/office/powerpoint/2010/main" val="173257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B7FC4-D8DE-4FAE-8D59-BD5A636A95FF}"/>
              </a:ext>
            </a:extLst>
          </p:cNvPr>
          <p:cNvSpPr>
            <a:spLocks noGrp="1"/>
          </p:cNvSpPr>
          <p:nvPr>
            <p:ph type="sldNum" sz="quarter" idx="12"/>
          </p:nvPr>
        </p:nvSpPr>
        <p:spPr/>
        <p:txBody>
          <a:bodyPr/>
          <a:lstStyle/>
          <a:p>
            <a:pPr>
              <a:defRPr/>
            </a:pPr>
            <a:fld id="{A2DA89B3-96AA-41FD-AD80-47DE0E6C7788}" type="slidenum">
              <a:rPr lang="en-CA" smtClean="0">
                <a:solidFill>
                  <a:srgbClr val="000000"/>
                </a:solidFill>
              </a:rPr>
              <a:pPr>
                <a:defRPr/>
              </a:pPr>
              <a:t>2</a:t>
            </a:fld>
            <a:endParaRPr lang="en-CA">
              <a:solidFill>
                <a:srgbClr val="000000"/>
              </a:solidFill>
            </a:endParaRPr>
          </a:p>
        </p:txBody>
      </p:sp>
      <p:sp>
        <p:nvSpPr>
          <p:cNvPr id="4" name="1 Título">
            <a:extLst>
              <a:ext uri="{FF2B5EF4-FFF2-40B4-BE49-F238E27FC236}">
                <a16:creationId xmlns:a16="http://schemas.microsoft.com/office/drawing/2014/main" id="{33FEB2D7-49BE-42BB-A900-0A18E2F8B7EF}"/>
              </a:ext>
            </a:extLst>
          </p:cNvPr>
          <p:cNvSpPr txBox="1">
            <a:spLocks/>
          </p:cNvSpPr>
          <p:nvPr/>
        </p:nvSpPr>
        <p:spPr>
          <a:xfrm>
            <a:off x="381000" y="178848"/>
            <a:ext cx="82296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6">
                    <a:lumMod val="50000"/>
                  </a:schemeClr>
                </a:solidFill>
                <a:latin typeface="+mn-lt"/>
              </a:rPr>
              <a:t>NAPPO Expert Group Members</a:t>
            </a:r>
          </a:p>
        </p:txBody>
      </p:sp>
      <p:sp>
        <p:nvSpPr>
          <p:cNvPr id="5" name="Content Placeholder 2">
            <a:extLst>
              <a:ext uri="{FF2B5EF4-FFF2-40B4-BE49-F238E27FC236}">
                <a16:creationId xmlns:a16="http://schemas.microsoft.com/office/drawing/2014/main" id="{E2ABC6B4-4740-4365-ADD6-DF8222D1396F}"/>
              </a:ext>
            </a:extLst>
          </p:cNvPr>
          <p:cNvSpPr txBox="1">
            <a:spLocks/>
          </p:cNvSpPr>
          <p:nvPr/>
        </p:nvSpPr>
        <p:spPr>
          <a:xfrm>
            <a:off x="595085" y="1364104"/>
            <a:ext cx="5036089" cy="4992246"/>
          </a:xfrm>
          <a:prstGeom prst="rect">
            <a:avLst/>
          </a:prstGeom>
          <a:ln>
            <a:no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500"/>
              </a:spcAft>
            </a:pPr>
            <a:r>
              <a:rPr lang="en-US" altLang="en-US" sz="3600" b="1" dirty="0"/>
              <a:t> </a:t>
            </a:r>
            <a:r>
              <a:rPr lang="en-US" altLang="en-US" sz="3600" dirty="0"/>
              <a:t>Expert Group oversees the system’s information</a:t>
            </a:r>
          </a:p>
          <a:p>
            <a:pPr>
              <a:lnSpc>
                <a:spcPct val="100000"/>
              </a:lnSpc>
              <a:spcBef>
                <a:spcPts val="0"/>
              </a:spcBef>
              <a:spcAft>
                <a:spcPts val="1500"/>
              </a:spcAft>
            </a:pPr>
            <a:r>
              <a:rPr lang="en-US" altLang="en-US" sz="3600" dirty="0"/>
              <a:t> Composed of members from each NAPPO country NPPO </a:t>
            </a:r>
          </a:p>
          <a:p>
            <a:pPr>
              <a:lnSpc>
                <a:spcPct val="100000"/>
              </a:lnSpc>
              <a:spcBef>
                <a:spcPts val="0"/>
              </a:spcBef>
              <a:spcAft>
                <a:spcPts val="1500"/>
              </a:spcAft>
            </a:pPr>
            <a:r>
              <a:rPr lang="en-US" altLang="en-US" sz="3600" dirty="0"/>
              <a:t> System platform housed at NAPPO Secretariat</a:t>
            </a:r>
          </a:p>
          <a:p>
            <a:pPr marL="0" indent="0">
              <a:buFont typeface="Arial" panose="020B0604020202020204" pitchFamily="34" charset="0"/>
              <a:buNone/>
            </a:pPr>
            <a:endParaRPr lang="en-US" altLang="en-US" sz="3600" dirty="0"/>
          </a:p>
        </p:txBody>
      </p:sp>
      <p:sp>
        <p:nvSpPr>
          <p:cNvPr id="6" name="Rectangle 5">
            <a:extLst>
              <a:ext uri="{FF2B5EF4-FFF2-40B4-BE49-F238E27FC236}">
                <a16:creationId xmlns:a16="http://schemas.microsoft.com/office/drawing/2014/main" id="{6C209D37-885C-4FED-B9AB-5B6015475B5B}"/>
              </a:ext>
            </a:extLst>
          </p:cNvPr>
          <p:cNvSpPr/>
          <p:nvPr/>
        </p:nvSpPr>
        <p:spPr>
          <a:xfrm>
            <a:off x="6248399" y="858143"/>
            <a:ext cx="5257800" cy="5390257"/>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C56622-A048-445B-891D-5D51203208F4}"/>
              </a:ext>
            </a:extLst>
          </p:cNvPr>
          <p:cNvSpPr/>
          <p:nvPr/>
        </p:nvSpPr>
        <p:spPr>
          <a:xfrm>
            <a:off x="6553803" y="1142429"/>
            <a:ext cx="914400" cy="914400"/>
          </a:xfrm>
          <a:prstGeom prst="ellipse">
            <a:avLst/>
          </a:prstGeom>
          <a:blipFill>
            <a:blip r:embed="rId3"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8" name="Oval 7">
            <a:extLst>
              <a:ext uri="{FF2B5EF4-FFF2-40B4-BE49-F238E27FC236}">
                <a16:creationId xmlns:a16="http://schemas.microsoft.com/office/drawing/2014/main" id="{13CFAA17-FE20-429B-ABB5-97715B88B0BE}"/>
              </a:ext>
            </a:extLst>
          </p:cNvPr>
          <p:cNvSpPr/>
          <p:nvPr/>
        </p:nvSpPr>
        <p:spPr>
          <a:xfrm>
            <a:off x="6553803" y="3096071"/>
            <a:ext cx="914400" cy="914400"/>
          </a:xfrm>
          <a:prstGeom prst="ellipse">
            <a:avLst/>
          </a:prstGeom>
          <a:blipFill>
            <a:blip r:embed="rId4"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9" name="Oval 8">
            <a:extLst>
              <a:ext uri="{FF2B5EF4-FFF2-40B4-BE49-F238E27FC236}">
                <a16:creationId xmlns:a16="http://schemas.microsoft.com/office/drawing/2014/main" id="{68000867-0810-4121-8877-21E19930E0EA}"/>
              </a:ext>
            </a:extLst>
          </p:cNvPr>
          <p:cNvSpPr/>
          <p:nvPr/>
        </p:nvSpPr>
        <p:spPr>
          <a:xfrm>
            <a:off x="6553803" y="4896157"/>
            <a:ext cx="914400" cy="914400"/>
          </a:xfrm>
          <a:prstGeom prst="ellipse">
            <a:avLst/>
          </a:prstGeom>
          <a:blipFill>
            <a:blip r:embed="rId5"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Content Placeholder 2">
            <a:extLst>
              <a:ext uri="{FF2B5EF4-FFF2-40B4-BE49-F238E27FC236}">
                <a16:creationId xmlns:a16="http://schemas.microsoft.com/office/drawing/2014/main" id="{0A3C0881-528F-4449-9C28-A97F4C7A4581}"/>
              </a:ext>
            </a:extLst>
          </p:cNvPr>
          <p:cNvSpPr txBox="1">
            <a:spLocks/>
          </p:cNvSpPr>
          <p:nvPr/>
        </p:nvSpPr>
        <p:spPr>
          <a:xfrm>
            <a:off x="7700616" y="1099433"/>
            <a:ext cx="3805584" cy="5044193"/>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3200" b="1" dirty="0"/>
              <a:t> </a:t>
            </a:r>
            <a:r>
              <a:rPr lang="en-US" altLang="en-US" b="1" dirty="0"/>
              <a:t>Canada (CFIA)</a:t>
            </a:r>
          </a:p>
          <a:p>
            <a:r>
              <a:rPr lang="en-US" altLang="en-US" dirty="0"/>
              <a:t>Alexandre Blain</a:t>
            </a:r>
          </a:p>
          <a:p>
            <a:r>
              <a:rPr lang="en-US" altLang="en-US" dirty="0"/>
              <a:t>Rajesh Ramarathnam</a:t>
            </a:r>
          </a:p>
          <a:p>
            <a:pPr marL="0" indent="0">
              <a:buFont typeface="Arial" panose="020B0604020202020204" pitchFamily="34" charset="0"/>
              <a:buNone/>
            </a:pPr>
            <a:br>
              <a:rPr lang="en-US" altLang="en-US" b="1" dirty="0"/>
            </a:br>
            <a:r>
              <a:rPr lang="en-US" altLang="en-US" b="1" dirty="0"/>
              <a:t>United States (USDA)</a:t>
            </a:r>
          </a:p>
          <a:p>
            <a:r>
              <a:rPr lang="en-US" altLang="en-US" dirty="0"/>
              <a:t>Ignacio Baez (Chair)</a:t>
            </a:r>
          </a:p>
          <a:p>
            <a:r>
              <a:rPr lang="en-US" altLang="en-US" dirty="0"/>
              <a:t>Amanda Kaye</a:t>
            </a:r>
          </a:p>
          <a:p>
            <a:pPr marL="0" indent="0">
              <a:buFont typeface="Arial" panose="020B0604020202020204" pitchFamily="34" charset="0"/>
              <a:buNone/>
            </a:pPr>
            <a:br>
              <a:rPr lang="en-US" altLang="en-US" b="1" dirty="0"/>
            </a:br>
            <a:r>
              <a:rPr lang="en-US" altLang="en-US" b="1" dirty="0"/>
              <a:t>Mexico (</a:t>
            </a:r>
            <a:r>
              <a:rPr lang="en-US" altLang="en-US" b="1" u="sng" dirty="0"/>
              <a:t>DGSV</a:t>
            </a:r>
            <a:r>
              <a:rPr lang="en-US" altLang="en-US" b="1" dirty="0"/>
              <a:t>)</a:t>
            </a:r>
          </a:p>
          <a:p>
            <a:r>
              <a:rPr lang="en-US" altLang="en-US" dirty="0"/>
              <a:t>Ana Lilia Montealegre</a:t>
            </a:r>
          </a:p>
        </p:txBody>
      </p:sp>
      <p:cxnSp>
        <p:nvCxnSpPr>
          <p:cNvPr id="12" name="Straight Connector 11">
            <a:extLst>
              <a:ext uri="{FF2B5EF4-FFF2-40B4-BE49-F238E27FC236}">
                <a16:creationId xmlns:a16="http://schemas.microsoft.com/office/drawing/2014/main" id="{6D22C642-5471-4D56-84D2-2881A918E867}"/>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7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5"/>
          <p:cNvSpPr txBox="1">
            <a:spLocks noChangeArrowheads="1"/>
          </p:cNvSpPr>
          <p:nvPr/>
        </p:nvSpPr>
        <p:spPr bwMode="auto">
          <a:xfrm>
            <a:off x="3359150" y="3068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endParaRPr>
          </a:p>
        </p:txBody>
      </p:sp>
      <p:sp>
        <p:nvSpPr>
          <p:cNvPr id="9" name="Rectangle 8">
            <a:extLst>
              <a:ext uri="{FF2B5EF4-FFF2-40B4-BE49-F238E27FC236}">
                <a16:creationId xmlns:a16="http://schemas.microsoft.com/office/drawing/2014/main" id="{522F46B4-2B17-4448-B61A-97B88A48D1F2}"/>
              </a:ext>
            </a:extLst>
          </p:cNvPr>
          <p:cNvSpPr/>
          <p:nvPr/>
        </p:nvSpPr>
        <p:spPr>
          <a:xfrm>
            <a:off x="6934200" y="6192237"/>
            <a:ext cx="3887218" cy="584775"/>
          </a:xfrm>
          <a:prstGeom prst="rect">
            <a:avLst/>
          </a:prstGeom>
        </p:spPr>
        <p:txBody>
          <a:bodyPr wrap="none">
            <a:spAutoFit/>
          </a:bodyPr>
          <a:lstStyle/>
          <a:p>
            <a:r>
              <a:rPr lang="en-US" sz="3200" dirty="0">
                <a:solidFill>
                  <a:schemeClr val="tx1">
                    <a:lumMod val="50000"/>
                    <a:lumOff val="50000"/>
                  </a:schemeClr>
                </a:solidFill>
              </a:rPr>
              <a:t>(</a:t>
            </a:r>
            <a:r>
              <a:rPr lang="en-US" sz="3200" b="1" dirty="0">
                <a:solidFill>
                  <a:schemeClr val="accent2"/>
                </a:solidFill>
              </a:rPr>
              <a:t>www.pestalerts.org</a:t>
            </a:r>
            <a:r>
              <a:rPr lang="en-US" sz="3200" dirty="0">
                <a:solidFill>
                  <a:schemeClr val="tx1">
                    <a:lumMod val="50000"/>
                    <a:lumOff val="50000"/>
                  </a:schemeClr>
                </a:solidFill>
              </a:rPr>
              <a:t>) </a:t>
            </a:r>
          </a:p>
        </p:txBody>
      </p:sp>
      <p:sp>
        <p:nvSpPr>
          <p:cNvPr id="3" name="Slide Number Placeholder 2">
            <a:extLst>
              <a:ext uri="{FF2B5EF4-FFF2-40B4-BE49-F238E27FC236}">
                <a16:creationId xmlns:a16="http://schemas.microsoft.com/office/drawing/2014/main" id="{D70F499F-B19C-4C17-9CC1-F35118975B2A}"/>
              </a:ext>
            </a:extLst>
          </p:cNvPr>
          <p:cNvSpPr>
            <a:spLocks noGrp="1"/>
          </p:cNvSpPr>
          <p:nvPr>
            <p:ph type="sldNum" sz="quarter" idx="12"/>
          </p:nvPr>
        </p:nvSpPr>
        <p:spPr/>
        <p:txBody>
          <a:bodyPr/>
          <a:lstStyle/>
          <a:p>
            <a:pPr>
              <a:defRPr/>
            </a:pPr>
            <a:fld id="{1B28AE9E-E42A-4ED7-87AD-F7970803D53F}" type="slidenum">
              <a:rPr lang="en-CA" smtClean="0">
                <a:solidFill>
                  <a:srgbClr val="000000"/>
                </a:solidFill>
              </a:rPr>
              <a:pPr>
                <a:defRPr/>
              </a:pPr>
              <a:t>3</a:t>
            </a:fld>
            <a:endParaRPr lang="en-CA">
              <a:solidFill>
                <a:srgbClr val="000000"/>
              </a:solidFill>
            </a:endParaRPr>
          </a:p>
        </p:txBody>
      </p:sp>
      <p:sp>
        <p:nvSpPr>
          <p:cNvPr id="10" name="1 Título">
            <a:extLst>
              <a:ext uri="{FF2B5EF4-FFF2-40B4-BE49-F238E27FC236}">
                <a16:creationId xmlns:a16="http://schemas.microsoft.com/office/drawing/2014/main" id="{214955E5-C5D9-49DA-AC73-DE6619FE061F}"/>
              </a:ext>
            </a:extLst>
          </p:cNvPr>
          <p:cNvSpPr txBox="1">
            <a:spLocks/>
          </p:cNvSpPr>
          <p:nvPr/>
        </p:nvSpPr>
        <p:spPr>
          <a:xfrm>
            <a:off x="381000" y="178848"/>
            <a:ext cx="114300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6">
                    <a:lumMod val="50000"/>
                  </a:schemeClr>
                </a:solidFill>
                <a:latin typeface="Calibri" panose="020F0502020204030204" pitchFamily="34" charset="0"/>
                <a:cs typeface="Calibri" panose="020F0502020204030204" pitchFamily="34" charset="0"/>
              </a:rPr>
              <a:t>NAPPO Phytosanitary Alert System Overview</a:t>
            </a:r>
          </a:p>
        </p:txBody>
      </p:sp>
      <p:cxnSp>
        <p:nvCxnSpPr>
          <p:cNvPr id="11" name="Straight Connector 10">
            <a:extLst>
              <a:ext uri="{FF2B5EF4-FFF2-40B4-BE49-F238E27FC236}">
                <a16:creationId xmlns:a16="http://schemas.microsoft.com/office/drawing/2014/main" id="{C11296F2-6192-463D-858C-7A52F813208C}"/>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C74D8B3-4855-99E9-15E1-FB0151F22D36}"/>
              </a:ext>
            </a:extLst>
          </p:cNvPr>
          <p:cNvPicPr>
            <a:picLocks noChangeAspect="1"/>
          </p:cNvPicPr>
          <p:nvPr/>
        </p:nvPicPr>
        <p:blipFill>
          <a:blip r:embed="rId3"/>
          <a:stretch>
            <a:fillRect/>
          </a:stretch>
        </p:blipFill>
        <p:spPr>
          <a:xfrm>
            <a:off x="1334487" y="922103"/>
            <a:ext cx="9574124" cy="5222774"/>
          </a:xfrm>
          <a:prstGeom prst="rect">
            <a:avLst/>
          </a:prstGeom>
        </p:spPr>
      </p:pic>
    </p:spTree>
    <p:extLst>
      <p:ext uri="{BB962C8B-B14F-4D97-AF65-F5344CB8AC3E}">
        <p14:creationId xmlns:p14="http://schemas.microsoft.com/office/powerpoint/2010/main" val="231569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83563"/>
            <a:ext cx="9829800" cy="883683"/>
          </a:xfrm>
        </p:spPr>
        <p:txBody>
          <a:bodyPr>
            <a:normAutofit/>
          </a:bodyPr>
          <a:lstStyle/>
          <a:p>
            <a:r>
              <a:rPr lang="en-US" sz="4000" b="1" dirty="0">
                <a:solidFill>
                  <a:schemeClr val="accent6">
                    <a:lumMod val="50000"/>
                  </a:schemeClr>
                </a:solidFill>
                <a:latin typeface="+mn-lt"/>
              </a:rPr>
              <a:t>Objectives and Deliverables</a:t>
            </a:r>
          </a:p>
        </p:txBody>
      </p:sp>
      <p:sp>
        <p:nvSpPr>
          <p:cNvPr id="6" name="Content Placeholder 2"/>
          <p:cNvSpPr>
            <a:spLocks noGrp="1"/>
          </p:cNvSpPr>
          <p:nvPr>
            <p:ph idx="1"/>
          </p:nvPr>
        </p:nvSpPr>
        <p:spPr>
          <a:xfrm>
            <a:off x="381000" y="990600"/>
            <a:ext cx="9372600" cy="5334000"/>
          </a:xfrm>
          <a:ln>
            <a:noFill/>
          </a:ln>
        </p:spPr>
        <p:txBody>
          <a:bodyPr>
            <a:noAutofit/>
          </a:bodyPr>
          <a:lstStyle/>
          <a:p>
            <a:pPr marL="0" indent="0">
              <a:lnSpc>
                <a:spcPct val="100000"/>
              </a:lnSpc>
              <a:spcBef>
                <a:spcPts val="0"/>
              </a:spcBef>
              <a:buNone/>
            </a:pPr>
            <a:r>
              <a:rPr lang="en-US" altLang="en-US" sz="3600" b="1" dirty="0"/>
              <a:t>Objective</a:t>
            </a:r>
          </a:p>
          <a:p>
            <a:pPr>
              <a:lnSpc>
                <a:spcPct val="100000"/>
              </a:lnSpc>
              <a:spcBef>
                <a:spcPts val="0"/>
              </a:spcBef>
            </a:pPr>
            <a:r>
              <a:rPr lang="en-US" altLang="en-US" sz="3600" dirty="0"/>
              <a:t>Meet pest reporting obligations under the IPPC and facilitate information of non-indigenous plant pest species within North America.</a:t>
            </a:r>
          </a:p>
          <a:p>
            <a:pPr marL="0" indent="0">
              <a:lnSpc>
                <a:spcPct val="100000"/>
              </a:lnSpc>
              <a:buNone/>
            </a:pPr>
            <a:r>
              <a:rPr lang="en-US" altLang="en-US" sz="3600" b="1" dirty="0"/>
              <a:t>Deliverables</a:t>
            </a:r>
          </a:p>
          <a:p>
            <a:pPr>
              <a:lnSpc>
                <a:spcPct val="100000"/>
              </a:lnSpc>
              <a:spcBef>
                <a:spcPts val="0"/>
              </a:spcBef>
            </a:pPr>
            <a:r>
              <a:rPr lang="en-GB" sz="3600" b="1" i="1" dirty="0">
                <a:solidFill>
                  <a:schemeClr val="accent6">
                    <a:lumMod val="50000"/>
                  </a:schemeClr>
                </a:solidFill>
              </a:rPr>
              <a:t>Official pest reports</a:t>
            </a:r>
            <a:r>
              <a:rPr lang="en-GB" sz="3600" dirty="0">
                <a:solidFill>
                  <a:schemeClr val="accent6">
                    <a:lumMod val="50000"/>
                  </a:schemeClr>
                </a:solidFill>
              </a:rPr>
              <a:t> </a:t>
            </a:r>
            <a:r>
              <a:rPr lang="en-GB" sz="3600" dirty="0"/>
              <a:t>– comply with IPPC Standard on Pest Reporting (ISPM 17)</a:t>
            </a:r>
          </a:p>
          <a:p>
            <a:pPr>
              <a:lnSpc>
                <a:spcPct val="100000"/>
              </a:lnSpc>
              <a:spcBef>
                <a:spcPts val="0"/>
              </a:spcBef>
            </a:pPr>
            <a:r>
              <a:rPr lang="en-GB" sz="3600" b="1" i="1" dirty="0">
                <a:solidFill>
                  <a:schemeClr val="accent6">
                    <a:lumMod val="50000"/>
                  </a:schemeClr>
                </a:solidFill>
              </a:rPr>
              <a:t>Emerging pest alerts</a:t>
            </a:r>
            <a:r>
              <a:rPr lang="en-GB" sz="3600" i="1" dirty="0">
                <a:solidFill>
                  <a:schemeClr val="accent6">
                    <a:lumMod val="50000"/>
                  </a:schemeClr>
                </a:solidFill>
              </a:rPr>
              <a:t> </a:t>
            </a:r>
            <a:r>
              <a:rPr lang="en-GB" sz="3600" dirty="0"/>
              <a:t>– news items of pest threats not present in NAPPO  Region</a:t>
            </a:r>
            <a:br>
              <a:rPr lang="en-GB" sz="3600" dirty="0"/>
            </a:br>
            <a:br>
              <a:rPr lang="en-GB" sz="2800" dirty="0"/>
            </a:br>
            <a:endParaRPr lang="en-US" altLang="en-US" sz="2800" dirty="0"/>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4</a:t>
            </a:fld>
            <a:endParaRPr lang="en-CA">
              <a:solidFill>
                <a:srgbClr val="000000"/>
              </a:solidFill>
            </a:endParaRPr>
          </a:p>
        </p:txBody>
      </p:sp>
      <p:cxnSp>
        <p:nvCxnSpPr>
          <p:cNvPr id="7" name="Straight Connector 6">
            <a:extLst>
              <a:ext uri="{FF2B5EF4-FFF2-40B4-BE49-F238E27FC236}">
                <a16:creationId xmlns:a16="http://schemas.microsoft.com/office/drawing/2014/main" id="{D9621E7B-6E9E-4B9B-B3B5-B417EFBA599A}"/>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Cinta perforada 8"/>
          <p:cNvSpPr/>
          <p:nvPr/>
        </p:nvSpPr>
        <p:spPr>
          <a:xfrm>
            <a:off x="8839200" y="2485278"/>
            <a:ext cx="3053693" cy="3153522"/>
          </a:xfrm>
          <a:prstGeom prst="flowChartPunchedTap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8909780" y="4171408"/>
            <a:ext cx="2894585" cy="461665"/>
          </a:xfrm>
          <a:prstGeom prst="rect">
            <a:avLst/>
          </a:prstGeom>
          <a:noFill/>
        </p:spPr>
        <p:txBody>
          <a:bodyPr wrap="square" rtlCol="0">
            <a:spAutoFit/>
          </a:bodyPr>
          <a:lstStyle/>
          <a:p>
            <a:r>
              <a:rPr lang="es-MX" sz="2400" b="1" dirty="0">
                <a:solidFill>
                  <a:srgbClr val="666633"/>
                </a:solidFill>
                <a:latin typeface="Bahnschrift Condensed" panose="020B0502040204020203" pitchFamily="34" charset="0"/>
              </a:rPr>
              <a:t>Exchange of </a:t>
            </a:r>
            <a:r>
              <a:rPr lang="es-MX" sz="2400" b="1" dirty="0" err="1">
                <a:solidFill>
                  <a:srgbClr val="666633"/>
                </a:solidFill>
                <a:latin typeface="Bahnschrift Condensed" panose="020B0502040204020203" pitchFamily="34" charset="0"/>
              </a:rPr>
              <a:t>information</a:t>
            </a:r>
            <a:r>
              <a:rPr lang="es-MX" sz="2400" b="1" dirty="0">
                <a:solidFill>
                  <a:srgbClr val="666633"/>
                </a:solidFill>
                <a:latin typeface="Bahnschrift Condensed" panose="020B0502040204020203" pitchFamily="34" charset="0"/>
              </a:rPr>
              <a:t> </a:t>
            </a:r>
          </a:p>
        </p:txBody>
      </p:sp>
      <p:grpSp>
        <p:nvGrpSpPr>
          <p:cNvPr id="11" name="Grupo 10"/>
          <p:cNvGrpSpPr/>
          <p:nvPr/>
        </p:nvGrpSpPr>
        <p:grpSpPr>
          <a:xfrm>
            <a:off x="8610600" y="2657268"/>
            <a:ext cx="3254154" cy="2380422"/>
            <a:chOff x="4390897" y="3200937"/>
            <a:chExt cx="3561083" cy="2433637"/>
          </a:xfrm>
        </p:grpSpPr>
        <p:sp>
          <p:nvSpPr>
            <p:cNvPr id="12" name="CuadroTexto 11"/>
            <p:cNvSpPr txBox="1"/>
            <p:nvPr/>
          </p:nvSpPr>
          <p:spPr>
            <a:xfrm rot="19745410">
              <a:off x="5324447" y="3937331"/>
              <a:ext cx="1619341" cy="461665"/>
            </a:xfrm>
            <a:prstGeom prst="rect">
              <a:avLst/>
            </a:prstGeom>
            <a:noFill/>
          </p:spPr>
          <p:txBody>
            <a:bodyPr wrap="square" rtlCol="0">
              <a:spAutoFit/>
            </a:bodyPr>
            <a:lstStyle/>
            <a:p>
              <a:pPr algn="ctr"/>
              <a:r>
                <a:rPr lang="es-MX" sz="2400" b="1" dirty="0">
                  <a:solidFill>
                    <a:schemeClr val="accent2"/>
                  </a:solidFill>
                </a:rPr>
                <a:t>Pest</a:t>
              </a:r>
            </a:p>
          </p:txBody>
        </p:sp>
        <p:sp>
          <p:nvSpPr>
            <p:cNvPr id="13" name="CuadroTexto 12"/>
            <p:cNvSpPr txBox="1"/>
            <p:nvPr/>
          </p:nvSpPr>
          <p:spPr>
            <a:xfrm rot="376127">
              <a:off x="6246325" y="3200937"/>
              <a:ext cx="1199528" cy="461665"/>
            </a:xfrm>
            <a:prstGeom prst="rect">
              <a:avLst/>
            </a:prstGeom>
            <a:noFill/>
          </p:spPr>
          <p:txBody>
            <a:bodyPr wrap="square" rtlCol="0">
              <a:spAutoFit/>
            </a:bodyPr>
            <a:lstStyle/>
            <a:p>
              <a:pPr algn="ctr"/>
              <a:r>
                <a:rPr lang="es-MX" sz="2400" b="1" dirty="0" err="1">
                  <a:solidFill>
                    <a:schemeClr val="accent1"/>
                  </a:solidFill>
                </a:rPr>
                <a:t>Alert</a:t>
              </a:r>
              <a:r>
                <a:rPr lang="es-MX" sz="2400" b="1" dirty="0">
                  <a:solidFill>
                    <a:schemeClr val="accent1"/>
                  </a:solidFill>
                </a:rPr>
                <a:t> </a:t>
              </a:r>
            </a:p>
          </p:txBody>
        </p:sp>
        <p:sp>
          <p:nvSpPr>
            <p:cNvPr id="14" name="CuadroTexto 13"/>
            <p:cNvSpPr txBox="1"/>
            <p:nvPr/>
          </p:nvSpPr>
          <p:spPr>
            <a:xfrm rot="21034520">
              <a:off x="6519665" y="3500815"/>
              <a:ext cx="1432315"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ea typeface="Calibri" panose="020F0502020204030204" pitchFamily="34" charset="0"/>
                </a:rPr>
                <a:t>Detection</a:t>
              </a:r>
              <a:endParaRPr lang="es-MX" sz="2400" b="1" dirty="0">
                <a:solidFill>
                  <a:schemeClr val="accent6">
                    <a:lumMod val="75000"/>
                  </a:schemeClr>
                </a:solidFill>
              </a:endParaRPr>
            </a:p>
          </p:txBody>
        </p:sp>
        <p:sp>
          <p:nvSpPr>
            <p:cNvPr id="15" name="Rectángulo 14"/>
            <p:cNvSpPr/>
            <p:nvPr/>
          </p:nvSpPr>
          <p:spPr>
            <a:xfrm>
              <a:off x="5351329" y="4299063"/>
              <a:ext cx="1581394" cy="461665"/>
            </a:xfrm>
            <a:prstGeom prst="rect">
              <a:avLst/>
            </a:prstGeom>
          </p:spPr>
          <p:txBody>
            <a:bodyPr wrap="none">
              <a:spAutoFit/>
            </a:bodyPr>
            <a:lstStyle/>
            <a:p>
              <a:pPr algn="ctr"/>
              <a:r>
                <a:rPr lang="en-US" sz="2400" b="1" dirty="0">
                  <a:solidFill>
                    <a:schemeClr val="accent2">
                      <a:lumMod val="50000"/>
                    </a:schemeClr>
                  </a:solidFill>
                  <a:latin typeface="Calibri" panose="020F0502020204030204" pitchFamily="34" charset="0"/>
                  <a:ea typeface="Calibri" panose="020F0502020204030204" pitchFamily="34" charset="0"/>
                </a:rPr>
                <a:t>Prevention</a:t>
              </a:r>
              <a:endParaRPr lang="es-MX" sz="2400" b="1" dirty="0">
                <a:solidFill>
                  <a:schemeClr val="accent2">
                    <a:lumMod val="50000"/>
                  </a:schemeClr>
                </a:solidFill>
              </a:endParaRPr>
            </a:p>
          </p:txBody>
        </p:sp>
        <p:sp>
          <p:nvSpPr>
            <p:cNvPr id="16" name="CuadroTexto 15"/>
            <p:cNvSpPr txBox="1"/>
            <p:nvPr/>
          </p:nvSpPr>
          <p:spPr>
            <a:xfrm rot="19450718">
              <a:off x="4390897" y="4008022"/>
              <a:ext cx="2176237" cy="369332"/>
            </a:xfrm>
            <a:prstGeom prst="rect">
              <a:avLst/>
            </a:prstGeom>
            <a:noFill/>
          </p:spPr>
          <p:txBody>
            <a:bodyPr wrap="none" rtlCol="0">
              <a:spAutoFit/>
            </a:bodyPr>
            <a:lstStyle/>
            <a:p>
              <a:r>
                <a:rPr lang="en-US" b="1" dirty="0">
                  <a:solidFill>
                    <a:srgbClr val="2A69A2"/>
                  </a:solidFill>
                  <a:latin typeface="Calibri" panose="020F0502020204030204" pitchFamily="34" charset="0"/>
                  <a:ea typeface="Calibri" panose="020F0502020204030204" pitchFamily="34" charset="0"/>
                </a:rPr>
                <a:t>Emerging plant pests</a:t>
              </a:r>
              <a:endParaRPr lang="es-MX" b="1" dirty="0">
                <a:solidFill>
                  <a:srgbClr val="2A69A2"/>
                </a:solidFill>
              </a:endParaRPr>
            </a:p>
          </p:txBody>
        </p:sp>
        <p:sp>
          <p:nvSpPr>
            <p:cNvPr id="17" name="CuadroTexto 16"/>
            <p:cNvSpPr txBox="1"/>
            <p:nvPr/>
          </p:nvSpPr>
          <p:spPr>
            <a:xfrm>
              <a:off x="5229512" y="5172909"/>
              <a:ext cx="1732975" cy="461665"/>
            </a:xfrm>
            <a:prstGeom prst="rect">
              <a:avLst/>
            </a:prstGeom>
            <a:noFill/>
          </p:spPr>
          <p:txBody>
            <a:bodyPr wrap="none" rtlCol="0">
              <a:spAutoFit/>
            </a:bodyPr>
            <a:lstStyle/>
            <a:p>
              <a:r>
                <a:rPr lang="es-MX" sz="2400" b="1" dirty="0" err="1">
                  <a:solidFill>
                    <a:srgbClr val="99CC00"/>
                  </a:solidFill>
                </a:rPr>
                <a:t>Surveillance</a:t>
              </a:r>
              <a:endParaRPr lang="es-MX" sz="2400" b="1" dirty="0">
                <a:solidFill>
                  <a:srgbClr val="99CC00"/>
                </a:solidFill>
              </a:endParaRPr>
            </a:p>
          </p:txBody>
        </p:sp>
        <p:sp>
          <p:nvSpPr>
            <p:cNvPr id="18" name="CuadroTexto 17"/>
            <p:cNvSpPr txBox="1"/>
            <p:nvPr/>
          </p:nvSpPr>
          <p:spPr>
            <a:xfrm rot="1070862">
              <a:off x="6331894" y="4186677"/>
              <a:ext cx="1533561" cy="369332"/>
            </a:xfrm>
            <a:prstGeom prst="rect">
              <a:avLst/>
            </a:prstGeom>
            <a:noFill/>
          </p:spPr>
          <p:txBody>
            <a:bodyPr wrap="none" rtlCol="0">
              <a:spAutoFit/>
            </a:bodyPr>
            <a:lstStyle/>
            <a:p>
              <a:r>
                <a:rPr lang="es-MX" b="1" dirty="0">
                  <a:solidFill>
                    <a:srgbClr val="FF0066"/>
                  </a:solidFill>
                </a:rPr>
                <a:t>Pest </a:t>
              </a:r>
              <a:r>
                <a:rPr lang="es-MX" b="1" dirty="0" err="1">
                  <a:solidFill>
                    <a:srgbClr val="FF0066"/>
                  </a:solidFill>
                </a:rPr>
                <a:t>reporting</a:t>
              </a:r>
              <a:endParaRPr lang="es-MX" b="1" dirty="0">
                <a:solidFill>
                  <a:srgbClr val="FF0066"/>
                </a:solidFill>
              </a:endParaRPr>
            </a:p>
          </p:txBody>
        </p:sp>
      </p:grpSp>
    </p:spTree>
    <p:extLst>
      <p:ext uri="{BB962C8B-B14F-4D97-AF65-F5344CB8AC3E}">
        <p14:creationId xmlns:p14="http://schemas.microsoft.com/office/powerpoint/2010/main" val="24169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83563"/>
            <a:ext cx="9829800" cy="883683"/>
          </a:xfrm>
        </p:spPr>
        <p:txBody>
          <a:bodyPr>
            <a:normAutofit/>
          </a:bodyPr>
          <a:lstStyle/>
          <a:p>
            <a:r>
              <a:rPr lang="en-US" sz="4000" b="1" dirty="0">
                <a:solidFill>
                  <a:schemeClr val="accent6">
                    <a:lumMod val="50000"/>
                  </a:schemeClr>
                </a:solidFill>
                <a:latin typeface="+mn-lt"/>
              </a:rPr>
              <a:t>Project Benefits</a:t>
            </a:r>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5</a:t>
            </a:fld>
            <a:endParaRPr lang="en-CA">
              <a:solidFill>
                <a:srgbClr val="000000"/>
              </a:solidFill>
            </a:endParaRPr>
          </a:p>
        </p:txBody>
      </p:sp>
      <p:cxnSp>
        <p:nvCxnSpPr>
          <p:cNvPr id="7" name="Straight Connector 6">
            <a:extLst>
              <a:ext uri="{FF2B5EF4-FFF2-40B4-BE49-F238E27FC236}">
                <a16:creationId xmlns:a16="http://schemas.microsoft.com/office/drawing/2014/main" id="{D9621E7B-6E9E-4B9B-B3B5-B417EFBA599A}"/>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4702AC03-88EA-AEEE-5783-CE60D14FA134}"/>
              </a:ext>
            </a:extLst>
          </p:cNvPr>
          <p:cNvGraphicFramePr>
            <a:graphicFrameLocks noGrp="1"/>
          </p:cNvGraphicFramePr>
          <p:nvPr>
            <p:extLst>
              <p:ext uri="{D42A27DB-BD31-4B8C-83A1-F6EECF244321}">
                <p14:modId xmlns:p14="http://schemas.microsoft.com/office/powerpoint/2010/main" val="670630723"/>
              </p:ext>
            </p:extLst>
          </p:nvPr>
        </p:nvGraphicFramePr>
        <p:xfrm>
          <a:off x="419099" y="1305301"/>
          <a:ext cx="10972801" cy="4666285"/>
        </p:xfrm>
        <a:graphic>
          <a:graphicData uri="http://schemas.openxmlformats.org/drawingml/2006/table">
            <a:tbl>
              <a:tblPr firstRow="1" firstCol="1" bandRow="1">
                <a:tableStyleId>{5A111915-BE36-4E01-A7E5-04B1672EAD32}</a:tableStyleId>
              </a:tblPr>
              <a:tblGrid>
                <a:gridCol w="5524260">
                  <a:extLst>
                    <a:ext uri="{9D8B030D-6E8A-4147-A177-3AD203B41FA5}">
                      <a16:colId xmlns:a16="http://schemas.microsoft.com/office/drawing/2014/main" val="3832125673"/>
                    </a:ext>
                  </a:extLst>
                </a:gridCol>
                <a:gridCol w="1918263">
                  <a:extLst>
                    <a:ext uri="{9D8B030D-6E8A-4147-A177-3AD203B41FA5}">
                      <a16:colId xmlns:a16="http://schemas.microsoft.com/office/drawing/2014/main" val="781523489"/>
                    </a:ext>
                  </a:extLst>
                </a:gridCol>
                <a:gridCol w="1765139">
                  <a:extLst>
                    <a:ext uri="{9D8B030D-6E8A-4147-A177-3AD203B41FA5}">
                      <a16:colId xmlns:a16="http://schemas.microsoft.com/office/drawing/2014/main" val="900606423"/>
                    </a:ext>
                  </a:extLst>
                </a:gridCol>
                <a:gridCol w="1765139">
                  <a:extLst>
                    <a:ext uri="{9D8B030D-6E8A-4147-A177-3AD203B41FA5}">
                      <a16:colId xmlns:a16="http://schemas.microsoft.com/office/drawing/2014/main" val="105983064"/>
                    </a:ext>
                  </a:extLst>
                </a:gridCol>
              </a:tblGrid>
              <a:tr h="913435">
                <a:tc>
                  <a:txBody>
                    <a:bodyPr/>
                    <a:lstStyle/>
                    <a:p>
                      <a:pPr marL="0" marR="0" algn="l">
                        <a:spcBef>
                          <a:spcPts val="0"/>
                        </a:spcBef>
                        <a:spcAft>
                          <a:spcPts val="0"/>
                        </a:spcAft>
                      </a:pP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3600" i="1" dirty="0">
                          <a:solidFill>
                            <a:schemeClr val="tx1"/>
                          </a:solidFill>
                          <a:effectLst/>
                        </a:rPr>
                        <a:t>NPPOs</a:t>
                      </a:r>
                      <a:endParaRPr lang="en-US"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Industry</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36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Globally</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185361"/>
                  </a:ext>
                </a:extLst>
              </a:tr>
              <a:tr h="1140155">
                <a:tc>
                  <a:txBody>
                    <a:bodyPr/>
                    <a:lstStyle/>
                    <a:p>
                      <a:pPr marL="571500" indent="-571500">
                        <a:lnSpc>
                          <a:spcPct val="100000"/>
                        </a:lnSpc>
                        <a:spcBef>
                          <a:spcPts val="0"/>
                        </a:spcBef>
                        <a:buFont typeface="Arial" panose="020B0604020202020204" pitchFamily="34" charset="0"/>
                        <a:buChar char="•"/>
                      </a:pPr>
                      <a:r>
                        <a:rPr lang="en-US" altLang="en-US" sz="3600" b="0" dirty="0"/>
                        <a:t>meet IPPC reporting obligations</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16871601"/>
                  </a:ext>
                </a:extLst>
              </a:tr>
              <a:tr h="1280160">
                <a:tc>
                  <a:txBody>
                    <a:bodyPr/>
                    <a:lstStyle/>
                    <a:p>
                      <a:pPr marL="571500" indent="-571500">
                        <a:lnSpc>
                          <a:spcPct val="100000"/>
                        </a:lnSpc>
                        <a:spcBef>
                          <a:spcPts val="0"/>
                        </a:spcBef>
                        <a:buFont typeface="Arial" panose="020B0604020202020204" pitchFamily="34" charset="0"/>
                        <a:buChar char="•"/>
                      </a:pPr>
                      <a:r>
                        <a:rPr lang="en-US" sz="3600" b="0" dirty="0"/>
                        <a:t>communicate official pest information</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21231948"/>
                  </a:ext>
                </a:extLst>
              </a:tr>
              <a:tr h="1280160">
                <a:tc>
                  <a:txBody>
                    <a:bodyPr/>
                    <a:lstStyle/>
                    <a:p>
                      <a:pPr marL="571500" marR="0" indent="-571500">
                        <a:spcBef>
                          <a:spcPts val="0"/>
                        </a:spcBef>
                        <a:spcAft>
                          <a:spcPts val="0"/>
                        </a:spcAft>
                        <a:buFont typeface="Arial" panose="020B0604020202020204" pitchFamily="34" charset="0"/>
                        <a:buChar char="•"/>
                      </a:pPr>
                      <a:r>
                        <a:rPr lang="en-US" sz="3600" b="0" dirty="0"/>
                        <a:t>raise awareness on emerging plant pests</a:t>
                      </a:r>
                      <a:endPar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4763083"/>
                  </a:ext>
                </a:extLst>
              </a:tr>
            </a:tbl>
          </a:graphicData>
        </a:graphic>
      </p:graphicFrame>
    </p:spTree>
    <p:extLst>
      <p:ext uri="{BB962C8B-B14F-4D97-AF65-F5344CB8AC3E}">
        <p14:creationId xmlns:p14="http://schemas.microsoft.com/office/powerpoint/2010/main" val="21329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132739"/>
            <a:ext cx="9601200" cy="883683"/>
          </a:xfrm>
        </p:spPr>
        <p:txBody>
          <a:bodyPr/>
          <a:lstStyle/>
          <a:p>
            <a:r>
              <a:rPr lang="en-US" b="1" dirty="0">
                <a:solidFill>
                  <a:schemeClr val="accent6">
                    <a:lumMod val="50000"/>
                  </a:schemeClr>
                </a:solidFill>
                <a:latin typeface="+mn-lt"/>
              </a:rPr>
              <a:t>Official Pest Reports</a:t>
            </a:r>
          </a:p>
        </p:txBody>
      </p:sp>
      <p:sp>
        <p:nvSpPr>
          <p:cNvPr id="6" name="Content Placeholder 2"/>
          <p:cNvSpPr>
            <a:spLocks noGrp="1"/>
          </p:cNvSpPr>
          <p:nvPr>
            <p:ph idx="1"/>
          </p:nvPr>
        </p:nvSpPr>
        <p:spPr>
          <a:xfrm>
            <a:off x="485733" y="1696062"/>
            <a:ext cx="6172201" cy="4588839"/>
          </a:xfrm>
          <a:ln>
            <a:noFill/>
          </a:ln>
        </p:spPr>
        <p:txBody>
          <a:bodyPr>
            <a:noAutofit/>
          </a:bodyPr>
          <a:lstStyle/>
          <a:p>
            <a:pPr marL="0" indent="0">
              <a:buNone/>
            </a:pPr>
            <a:r>
              <a:rPr lang="en-US" altLang="en-US" sz="3600" b="1" dirty="0"/>
              <a:t>Official Pest Report (OPR)</a:t>
            </a:r>
          </a:p>
          <a:p>
            <a:r>
              <a:rPr lang="en-US" altLang="en-US" sz="3600" dirty="0"/>
              <a:t>Official communication performed by the NPPO </a:t>
            </a:r>
          </a:p>
          <a:p>
            <a:r>
              <a:rPr lang="en-US" altLang="en-US" sz="3600" dirty="0"/>
              <a:t>Communicates potential danger of a quarantine pest</a:t>
            </a:r>
          </a:p>
          <a:p>
            <a:r>
              <a:rPr lang="en-US" sz="3600" dirty="0"/>
              <a:t>May include reports of implemented phytosanitary measures</a:t>
            </a:r>
            <a:endParaRPr lang="en-US" altLang="en-US" sz="3600" dirty="0"/>
          </a:p>
        </p:txBody>
      </p:sp>
      <p:sp>
        <p:nvSpPr>
          <p:cNvPr id="24" name="Slide Number Placeholder 23">
            <a:extLst>
              <a:ext uri="{FF2B5EF4-FFF2-40B4-BE49-F238E27FC236}">
                <a16:creationId xmlns:a16="http://schemas.microsoft.com/office/drawing/2014/main" id="{8729D8DC-BBA7-476E-9EA1-1803E007ACAE}"/>
              </a:ext>
            </a:extLst>
          </p:cNvPr>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6</a:t>
            </a:fld>
            <a:endParaRPr lang="en-CA">
              <a:solidFill>
                <a:srgbClr val="000000"/>
              </a:solidFill>
            </a:endParaRPr>
          </a:p>
        </p:txBody>
      </p:sp>
      <p:cxnSp>
        <p:nvCxnSpPr>
          <p:cNvPr id="14" name="Straight Connector 13">
            <a:extLst>
              <a:ext uri="{FF2B5EF4-FFF2-40B4-BE49-F238E27FC236}">
                <a16:creationId xmlns:a16="http://schemas.microsoft.com/office/drawing/2014/main" id="{2DFB3CE1-58B4-4303-9B01-B2C6E5631B32}"/>
              </a:ext>
            </a:extLst>
          </p:cNvPr>
          <p:cNvCxnSpPr>
            <a:cxnSpLocks/>
          </p:cNvCxnSpPr>
          <p:nvPr/>
        </p:nvCxnSpPr>
        <p:spPr>
          <a:xfrm>
            <a:off x="381000" y="9144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croll: Vertical 2">
            <a:extLst>
              <a:ext uri="{FF2B5EF4-FFF2-40B4-BE49-F238E27FC236}">
                <a16:creationId xmlns:a16="http://schemas.microsoft.com/office/drawing/2014/main" id="{688CCBE9-FC64-4954-94D1-91B0110185F5}"/>
              </a:ext>
            </a:extLst>
          </p:cNvPr>
          <p:cNvSpPr/>
          <p:nvPr/>
        </p:nvSpPr>
        <p:spPr>
          <a:xfrm rot="10800000">
            <a:off x="6019797" y="1097314"/>
            <a:ext cx="6172202" cy="5361057"/>
          </a:xfrm>
          <a:prstGeom prst="verticalScroll">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44B292-46F9-4B03-8C0B-94C722F28DE8}"/>
              </a:ext>
            </a:extLst>
          </p:cNvPr>
          <p:cNvSpPr/>
          <p:nvPr/>
        </p:nvSpPr>
        <p:spPr>
          <a:xfrm rot="434205">
            <a:off x="7142105" y="2003109"/>
            <a:ext cx="4038600" cy="969496"/>
          </a:xfrm>
          <a:prstGeom prst="rect">
            <a:avLst/>
          </a:prstGeom>
        </p:spPr>
        <p:txBody>
          <a:bodyPr wrap="square">
            <a:spAutoFit/>
          </a:bodyPr>
          <a:lstStyle/>
          <a:p>
            <a:r>
              <a:rPr lang="en-US" sz="1900" i="1" dirty="0">
                <a:solidFill>
                  <a:schemeClr val="tx1">
                    <a:lumMod val="75000"/>
                    <a:lumOff val="25000"/>
                  </a:schemeClr>
                </a:solidFill>
              </a:rPr>
              <a:t>“</a:t>
            </a:r>
            <a:r>
              <a:rPr lang="en-US" sz="1900" i="1" dirty="0" err="1">
                <a:solidFill>
                  <a:schemeClr val="tx1">
                    <a:lumMod val="75000"/>
                    <a:lumOff val="25000"/>
                  </a:schemeClr>
                </a:solidFill>
              </a:rPr>
              <a:t>Cydalima</a:t>
            </a:r>
            <a:r>
              <a:rPr lang="en-US" sz="1900" i="1" dirty="0">
                <a:solidFill>
                  <a:schemeClr val="tx1">
                    <a:lumMod val="75000"/>
                    <a:lumOff val="25000"/>
                  </a:schemeClr>
                </a:solidFill>
              </a:rPr>
              <a:t> </a:t>
            </a:r>
            <a:r>
              <a:rPr lang="en-US" sz="1900" i="1" dirty="0" err="1">
                <a:solidFill>
                  <a:schemeClr val="tx1">
                    <a:lumMod val="75000"/>
                    <a:lumOff val="25000"/>
                  </a:schemeClr>
                </a:solidFill>
              </a:rPr>
              <a:t>perspectalis</a:t>
            </a:r>
            <a:r>
              <a:rPr lang="en-US" sz="1900" i="1" dirty="0">
                <a:solidFill>
                  <a:schemeClr val="tx1">
                    <a:lumMod val="75000"/>
                    <a:lumOff val="25000"/>
                  </a:schemeClr>
                </a:solidFill>
              </a:rPr>
              <a:t>: APHIS Confirms Box Tree Moth and Takes Action to Contain and Eradicate the Pest”</a:t>
            </a:r>
            <a:endParaRPr lang="en-US" sz="1900" dirty="0">
              <a:solidFill>
                <a:schemeClr val="tx1">
                  <a:lumMod val="75000"/>
                  <a:lumOff val="25000"/>
                </a:schemeClr>
              </a:solidFill>
            </a:endParaRPr>
          </a:p>
        </p:txBody>
      </p:sp>
      <p:sp>
        <p:nvSpPr>
          <p:cNvPr id="17" name="TextBox 16">
            <a:extLst>
              <a:ext uri="{FF2B5EF4-FFF2-40B4-BE49-F238E27FC236}">
                <a16:creationId xmlns:a16="http://schemas.microsoft.com/office/drawing/2014/main" id="{D6BA8DC2-5109-446D-A151-D1CB06DBE6F7}"/>
              </a:ext>
            </a:extLst>
          </p:cNvPr>
          <p:cNvSpPr txBox="1"/>
          <p:nvPr/>
        </p:nvSpPr>
        <p:spPr>
          <a:xfrm>
            <a:off x="7489543" y="1223944"/>
            <a:ext cx="3336170" cy="523220"/>
          </a:xfrm>
          <a:prstGeom prst="rect">
            <a:avLst/>
          </a:prstGeom>
          <a:noFill/>
        </p:spPr>
        <p:txBody>
          <a:bodyPr wrap="none" rtlCol="0">
            <a:spAutoFit/>
          </a:bodyPr>
          <a:lstStyle/>
          <a:p>
            <a:pPr algn="ctr"/>
            <a:r>
              <a:rPr lang="en-US" sz="2800" dirty="0">
                <a:solidFill>
                  <a:schemeClr val="tx1">
                    <a:lumMod val="65000"/>
                    <a:lumOff val="35000"/>
                  </a:schemeClr>
                </a:solidFill>
                <a:latin typeface="Old English Text MT" panose="03040902040508030806" pitchFamily="66" charset="0"/>
              </a:rPr>
              <a:t>Official Pest Reports</a:t>
            </a:r>
          </a:p>
        </p:txBody>
      </p:sp>
      <p:sp>
        <p:nvSpPr>
          <p:cNvPr id="9" name="Rectangle 8">
            <a:extLst>
              <a:ext uri="{FF2B5EF4-FFF2-40B4-BE49-F238E27FC236}">
                <a16:creationId xmlns:a16="http://schemas.microsoft.com/office/drawing/2014/main" id="{05810A9E-6023-4747-BF7E-EF389E765F6D}"/>
              </a:ext>
            </a:extLst>
          </p:cNvPr>
          <p:cNvSpPr/>
          <p:nvPr/>
        </p:nvSpPr>
        <p:spPr>
          <a:xfrm rot="20829638">
            <a:off x="7114947" y="3181483"/>
            <a:ext cx="4053693" cy="969496"/>
          </a:xfrm>
          <a:prstGeom prst="rect">
            <a:avLst/>
          </a:prstGeom>
        </p:spPr>
        <p:txBody>
          <a:bodyPr wrap="square">
            <a:spAutoFit/>
          </a:bodyPr>
          <a:lstStyle/>
          <a:p>
            <a:r>
              <a:rPr lang="en-US" sz="1900" i="1" dirty="0">
                <a:solidFill>
                  <a:schemeClr val="tx1">
                    <a:lumMod val="75000"/>
                    <a:lumOff val="25000"/>
                  </a:schemeClr>
                </a:solidFill>
              </a:rPr>
              <a:t>“</a:t>
            </a:r>
            <a:r>
              <a:rPr lang="en-US" sz="1900" i="1" dirty="0" err="1">
                <a:solidFill>
                  <a:schemeClr val="tx1">
                    <a:lumMod val="75000"/>
                    <a:lumOff val="25000"/>
                  </a:schemeClr>
                </a:solidFill>
              </a:rPr>
              <a:t>Anoplophora</a:t>
            </a:r>
            <a:r>
              <a:rPr lang="en-US" sz="1900" i="1" dirty="0">
                <a:solidFill>
                  <a:schemeClr val="tx1">
                    <a:lumMod val="75000"/>
                    <a:lumOff val="25000"/>
                  </a:schemeClr>
                </a:solidFill>
              </a:rPr>
              <a:t> </a:t>
            </a:r>
            <a:r>
              <a:rPr lang="en-US" sz="1900" i="1" dirty="0" err="1">
                <a:solidFill>
                  <a:schemeClr val="tx1">
                    <a:lumMod val="75000"/>
                    <a:lumOff val="25000"/>
                  </a:schemeClr>
                </a:solidFill>
              </a:rPr>
              <a:t>glabripennis</a:t>
            </a:r>
            <a:r>
              <a:rPr lang="en-US" sz="1900" dirty="0">
                <a:solidFill>
                  <a:schemeClr val="tx1">
                    <a:lumMod val="75000"/>
                    <a:lumOff val="25000"/>
                  </a:schemeClr>
                </a:solidFill>
              </a:rPr>
              <a:t> - Asian </a:t>
            </a:r>
            <a:r>
              <a:rPr lang="en-US" sz="1900" dirty="0" err="1">
                <a:solidFill>
                  <a:schemeClr val="tx1">
                    <a:lumMod val="75000"/>
                    <a:lumOff val="25000"/>
                  </a:schemeClr>
                </a:solidFill>
              </a:rPr>
              <a:t>longhorned</a:t>
            </a:r>
            <a:r>
              <a:rPr lang="en-US" sz="1900" dirty="0">
                <a:solidFill>
                  <a:schemeClr val="tx1">
                    <a:lumMod val="75000"/>
                    <a:lumOff val="25000"/>
                  </a:schemeClr>
                </a:solidFill>
              </a:rPr>
              <a:t> beetle (ALHB) eradicated from Canada.”</a:t>
            </a:r>
          </a:p>
        </p:txBody>
      </p:sp>
      <p:sp>
        <p:nvSpPr>
          <p:cNvPr id="10" name="Rectangle 9">
            <a:extLst>
              <a:ext uri="{FF2B5EF4-FFF2-40B4-BE49-F238E27FC236}">
                <a16:creationId xmlns:a16="http://schemas.microsoft.com/office/drawing/2014/main" id="{E4DB653A-1069-4D88-832D-28501FE1424C}"/>
              </a:ext>
            </a:extLst>
          </p:cNvPr>
          <p:cNvSpPr/>
          <p:nvPr/>
        </p:nvSpPr>
        <p:spPr>
          <a:xfrm rot="537661">
            <a:off x="7520702" y="4699601"/>
            <a:ext cx="3671194" cy="969496"/>
          </a:xfrm>
          <a:prstGeom prst="rect">
            <a:avLst/>
          </a:prstGeom>
        </p:spPr>
        <p:txBody>
          <a:bodyPr wrap="square">
            <a:spAutoFit/>
          </a:bodyPr>
          <a:lstStyle/>
          <a:p>
            <a:r>
              <a:rPr lang="en-US" sz="1900" dirty="0">
                <a:solidFill>
                  <a:schemeClr val="tx1">
                    <a:lumMod val="75000"/>
                    <a:lumOff val="25000"/>
                  </a:schemeClr>
                </a:solidFill>
              </a:rPr>
              <a:t>“Eradicated Mediterranean fruit fly </a:t>
            </a:r>
            <a:r>
              <a:rPr lang="en-US" sz="1900" i="1" dirty="0" err="1">
                <a:solidFill>
                  <a:schemeClr val="tx1">
                    <a:lumMod val="75000"/>
                    <a:lumOff val="25000"/>
                  </a:schemeClr>
                </a:solidFill>
              </a:rPr>
              <a:t>Ceratitis</a:t>
            </a:r>
            <a:r>
              <a:rPr lang="en-US" sz="1900" i="1" dirty="0">
                <a:solidFill>
                  <a:schemeClr val="tx1">
                    <a:lumMod val="75000"/>
                    <a:lumOff val="25000"/>
                  </a:schemeClr>
                </a:solidFill>
              </a:rPr>
              <a:t> capitata </a:t>
            </a:r>
            <a:r>
              <a:rPr lang="en-US" sz="1900" dirty="0">
                <a:solidFill>
                  <a:schemeClr val="tx1">
                    <a:lumMod val="75000"/>
                    <a:lumOff val="25000"/>
                  </a:schemeClr>
                </a:solidFill>
              </a:rPr>
              <a:t>(Wiedemann) in Manzanillo, Colima, Mexico.”</a:t>
            </a:r>
          </a:p>
        </p:txBody>
      </p:sp>
      <p:cxnSp>
        <p:nvCxnSpPr>
          <p:cNvPr id="15" name="Straight Connector 14">
            <a:extLst>
              <a:ext uri="{FF2B5EF4-FFF2-40B4-BE49-F238E27FC236}">
                <a16:creationId xmlns:a16="http://schemas.microsoft.com/office/drawing/2014/main" id="{70059BC9-FC3F-4197-83A2-B6689D481A5C}"/>
              </a:ext>
            </a:extLst>
          </p:cNvPr>
          <p:cNvCxnSpPr>
            <a:cxnSpLocks/>
          </p:cNvCxnSpPr>
          <p:nvPr/>
        </p:nvCxnSpPr>
        <p:spPr>
          <a:xfrm flipV="1">
            <a:off x="7063034" y="1752599"/>
            <a:ext cx="4062166" cy="1"/>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78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2739"/>
            <a:ext cx="9677400" cy="883683"/>
          </a:xfrm>
        </p:spPr>
        <p:txBody>
          <a:bodyPr>
            <a:normAutofit/>
          </a:bodyPr>
          <a:lstStyle/>
          <a:p>
            <a:r>
              <a:rPr lang="en-US" sz="4000" b="1" dirty="0">
                <a:solidFill>
                  <a:schemeClr val="accent6">
                    <a:lumMod val="50000"/>
                  </a:schemeClr>
                </a:solidFill>
                <a:latin typeface="+mn-lt"/>
              </a:rPr>
              <a:t>Official Pest Reports</a:t>
            </a:r>
          </a:p>
        </p:txBody>
      </p:sp>
      <p:sp>
        <p:nvSpPr>
          <p:cNvPr id="6" name="Content Placeholder 2"/>
          <p:cNvSpPr>
            <a:spLocks noGrp="1"/>
          </p:cNvSpPr>
          <p:nvPr>
            <p:ph idx="1"/>
          </p:nvPr>
        </p:nvSpPr>
        <p:spPr>
          <a:xfrm>
            <a:off x="830181" y="1116456"/>
            <a:ext cx="4857427" cy="5334000"/>
          </a:xfrm>
          <a:ln>
            <a:noFill/>
          </a:ln>
        </p:spPr>
        <p:txBody>
          <a:bodyPr>
            <a:noAutofit/>
          </a:bodyPr>
          <a:lstStyle/>
          <a:p>
            <a:pPr>
              <a:lnSpc>
                <a:spcPct val="100000"/>
              </a:lnSpc>
              <a:spcBef>
                <a:spcPts val="0"/>
              </a:spcBef>
              <a:spcAft>
                <a:spcPts val="1500"/>
              </a:spcAft>
            </a:pPr>
            <a:r>
              <a:rPr lang="en-US" altLang="en-US" sz="3600" dirty="0"/>
              <a:t>Intended to comply with </a:t>
            </a:r>
            <a:r>
              <a:rPr lang="en-GB" sz="3600" dirty="0"/>
              <a:t>IPPC Standard on Pest Reporting (ISPM 17)</a:t>
            </a:r>
          </a:p>
          <a:p>
            <a:pPr>
              <a:lnSpc>
                <a:spcPct val="100000"/>
              </a:lnSpc>
              <a:spcBef>
                <a:spcPts val="0"/>
              </a:spcBef>
              <a:spcAft>
                <a:spcPts val="1500"/>
              </a:spcAft>
            </a:pPr>
            <a:r>
              <a:rPr lang="en-GB" sz="3600" dirty="0"/>
              <a:t>OPR on PAS manually linked to IPPC’s International Phytosanitary Portal</a:t>
            </a:r>
            <a:endParaRPr lang="en-US" altLang="en-US" sz="3600" dirty="0"/>
          </a:p>
        </p:txBody>
      </p:sp>
      <p:sp>
        <p:nvSpPr>
          <p:cNvPr id="7" name="Rectangle 6">
            <a:extLst>
              <a:ext uri="{FF2B5EF4-FFF2-40B4-BE49-F238E27FC236}">
                <a16:creationId xmlns:a16="http://schemas.microsoft.com/office/drawing/2014/main" id="{521D5C1B-53F5-4029-8BBA-F2D8DA6184FD}"/>
              </a:ext>
            </a:extLst>
          </p:cNvPr>
          <p:cNvSpPr/>
          <p:nvPr/>
        </p:nvSpPr>
        <p:spPr>
          <a:xfrm>
            <a:off x="8041484" y="1095327"/>
            <a:ext cx="3753292" cy="1879248"/>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1EB371-3D35-4F66-9290-EE96D4062DB4}"/>
              </a:ext>
            </a:extLst>
          </p:cNvPr>
          <p:cNvSpPr/>
          <p:nvPr/>
        </p:nvSpPr>
        <p:spPr>
          <a:xfrm>
            <a:off x="8670576" y="1295400"/>
            <a:ext cx="3124200" cy="1477328"/>
          </a:xfrm>
          <a:prstGeom prst="rect">
            <a:avLst/>
          </a:prstGeom>
        </p:spPr>
        <p:txBody>
          <a:bodyPr wrap="square">
            <a:spAutoFit/>
          </a:bodyPr>
          <a:lstStyle/>
          <a:p>
            <a:r>
              <a:rPr lang="en-US" i="1" dirty="0">
                <a:solidFill>
                  <a:schemeClr val="tx1">
                    <a:lumMod val="65000"/>
                    <a:lumOff val="35000"/>
                  </a:schemeClr>
                </a:solidFill>
                <a:cs typeface="Times New Roman" panose="02020603050405020304" pitchFamily="18" charset="0"/>
              </a:rPr>
              <a:t>“</a:t>
            </a:r>
            <a:r>
              <a:rPr lang="en-US" i="1" dirty="0" err="1">
                <a:solidFill>
                  <a:schemeClr val="tx1">
                    <a:lumMod val="65000"/>
                    <a:lumOff val="35000"/>
                  </a:schemeClr>
                </a:solidFill>
                <a:cs typeface="Times New Roman" panose="02020603050405020304" pitchFamily="18" charset="0"/>
              </a:rPr>
              <a:t>Anoplophora</a:t>
            </a:r>
            <a:r>
              <a:rPr lang="en-US" i="1" dirty="0">
                <a:solidFill>
                  <a:schemeClr val="tx1">
                    <a:lumMod val="65000"/>
                    <a:lumOff val="35000"/>
                  </a:schemeClr>
                </a:solidFill>
                <a:cs typeface="Times New Roman" panose="02020603050405020304" pitchFamily="18" charset="0"/>
              </a:rPr>
              <a:t> </a:t>
            </a:r>
            <a:r>
              <a:rPr lang="en-US" i="1" dirty="0" err="1">
                <a:solidFill>
                  <a:schemeClr val="tx1">
                    <a:lumMod val="65000"/>
                    <a:lumOff val="35000"/>
                  </a:schemeClr>
                </a:solidFill>
                <a:cs typeface="Times New Roman" panose="02020603050405020304" pitchFamily="18" charset="0"/>
              </a:rPr>
              <a:t>glabripennis</a:t>
            </a:r>
            <a:r>
              <a:rPr lang="en-US" i="1" dirty="0">
                <a:solidFill>
                  <a:schemeClr val="tx1">
                    <a:lumMod val="65000"/>
                    <a:lumOff val="35000"/>
                  </a:schemeClr>
                </a:solidFill>
                <a:cs typeface="Times New Roman" panose="02020603050405020304" pitchFamily="18" charset="0"/>
              </a:rPr>
              <a:t> </a:t>
            </a:r>
            <a:r>
              <a:rPr lang="en-US" dirty="0">
                <a:solidFill>
                  <a:schemeClr val="tx1">
                    <a:lumMod val="65000"/>
                    <a:lumOff val="35000"/>
                  </a:schemeClr>
                </a:solidFill>
                <a:cs typeface="Times New Roman" panose="02020603050405020304" pitchFamily="18" charset="0"/>
              </a:rPr>
              <a:t>(Asian </a:t>
            </a:r>
            <a:r>
              <a:rPr lang="en-US" dirty="0" err="1">
                <a:solidFill>
                  <a:schemeClr val="tx1">
                    <a:lumMod val="65000"/>
                    <a:lumOff val="35000"/>
                  </a:schemeClr>
                </a:solidFill>
                <a:cs typeface="Times New Roman" panose="02020603050405020304" pitchFamily="18" charset="0"/>
              </a:rPr>
              <a:t>Longhorned</a:t>
            </a:r>
            <a:r>
              <a:rPr lang="en-US" dirty="0">
                <a:solidFill>
                  <a:schemeClr val="tx1">
                    <a:lumMod val="65000"/>
                    <a:lumOff val="35000"/>
                  </a:schemeClr>
                </a:solidFill>
                <a:cs typeface="Times New Roman" panose="02020603050405020304" pitchFamily="18" charset="0"/>
              </a:rPr>
              <a:t> Beetle): APHIS Removes the Remaining Regulated Area in Brooklyn and Queens, New York” </a:t>
            </a:r>
          </a:p>
        </p:txBody>
      </p:sp>
      <p:sp>
        <p:nvSpPr>
          <p:cNvPr id="9" name="Oval 8">
            <a:extLst>
              <a:ext uri="{FF2B5EF4-FFF2-40B4-BE49-F238E27FC236}">
                <a16:creationId xmlns:a16="http://schemas.microsoft.com/office/drawing/2014/main" id="{1DB58536-9661-4BA2-8019-339647A481A8}"/>
              </a:ext>
            </a:extLst>
          </p:cNvPr>
          <p:cNvSpPr/>
          <p:nvPr/>
        </p:nvSpPr>
        <p:spPr>
          <a:xfrm>
            <a:off x="7025624" y="1226305"/>
            <a:ext cx="1600200" cy="16002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4486684-C04F-410D-9589-5614C3493CE0}"/>
              </a:ext>
            </a:extLst>
          </p:cNvPr>
          <p:cNvSpPr txBox="1"/>
          <p:nvPr/>
        </p:nvSpPr>
        <p:spPr>
          <a:xfrm>
            <a:off x="7951980" y="2952980"/>
            <a:ext cx="1138453" cy="261610"/>
          </a:xfrm>
          <a:prstGeom prst="rect">
            <a:avLst/>
          </a:prstGeom>
          <a:noFill/>
        </p:spPr>
        <p:txBody>
          <a:bodyPr wrap="none" rtlCol="0">
            <a:spAutoFit/>
          </a:bodyPr>
          <a:lstStyle/>
          <a:p>
            <a:r>
              <a:rPr lang="en-US" sz="1100" dirty="0">
                <a:solidFill>
                  <a:schemeClr val="bg1">
                    <a:lumMod val="75000"/>
                  </a:schemeClr>
                </a:solidFill>
              </a:rPr>
              <a:t>Photo: M. </a:t>
            </a:r>
            <a:r>
              <a:rPr lang="en-US" sz="1100" dirty="0" err="1">
                <a:solidFill>
                  <a:schemeClr val="bg1">
                    <a:lumMod val="75000"/>
                  </a:schemeClr>
                </a:solidFill>
              </a:rPr>
              <a:t>Keena</a:t>
            </a:r>
            <a:endParaRPr lang="en-US" sz="1100" dirty="0">
              <a:solidFill>
                <a:schemeClr val="bg1">
                  <a:lumMod val="75000"/>
                </a:schemeClr>
              </a:solidFill>
            </a:endParaRPr>
          </a:p>
        </p:txBody>
      </p:sp>
      <p:pic>
        <p:nvPicPr>
          <p:cNvPr id="13" name="Picture 12" descr="Diagram&#10;&#10;Description automatically generated">
            <a:extLst>
              <a:ext uri="{FF2B5EF4-FFF2-40B4-BE49-F238E27FC236}">
                <a16:creationId xmlns:a16="http://schemas.microsoft.com/office/drawing/2014/main" id="{E3C6109E-3A5C-42EF-85E4-B0F99F7A6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997" y="5127583"/>
            <a:ext cx="3685003" cy="945883"/>
          </a:xfrm>
          <a:prstGeom prst="rect">
            <a:avLst/>
          </a:prstGeom>
        </p:spPr>
      </p:pic>
      <p:pic>
        <p:nvPicPr>
          <p:cNvPr id="14" name="Picture 13">
            <a:extLst>
              <a:ext uri="{FF2B5EF4-FFF2-40B4-BE49-F238E27FC236}">
                <a16:creationId xmlns:a16="http://schemas.microsoft.com/office/drawing/2014/main" id="{25EA0E6B-6DC4-43ED-A335-69D176392806}"/>
              </a:ext>
            </a:extLst>
          </p:cNvPr>
          <p:cNvPicPr>
            <a:picLocks noChangeAspect="1"/>
          </p:cNvPicPr>
          <p:nvPr/>
        </p:nvPicPr>
        <p:blipFill>
          <a:blip r:embed="rId5"/>
          <a:stretch>
            <a:fillRect/>
          </a:stretch>
        </p:blipFill>
        <p:spPr>
          <a:xfrm>
            <a:off x="8109773" y="3670785"/>
            <a:ext cx="3685003" cy="814014"/>
          </a:xfrm>
          <a:prstGeom prst="rect">
            <a:avLst/>
          </a:prstGeom>
        </p:spPr>
      </p:pic>
      <p:sp>
        <p:nvSpPr>
          <p:cNvPr id="15" name="Arrow: Down 14">
            <a:extLst>
              <a:ext uri="{FF2B5EF4-FFF2-40B4-BE49-F238E27FC236}">
                <a16:creationId xmlns:a16="http://schemas.microsoft.com/office/drawing/2014/main" id="{945CDC1A-23C4-4897-9DFA-68E0CD7EBBAF}"/>
              </a:ext>
            </a:extLst>
          </p:cNvPr>
          <p:cNvSpPr/>
          <p:nvPr/>
        </p:nvSpPr>
        <p:spPr>
          <a:xfrm>
            <a:off x="9736084" y="3109976"/>
            <a:ext cx="457200" cy="45720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252A99B1-93D2-40F2-B448-11B1C61121B5}"/>
              </a:ext>
            </a:extLst>
          </p:cNvPr>
          <p:cNvSpPr/>
          <p:nvPr/>
        </p:nvSpPr>
        <p:spPr>
          <a:xfrm>
            <a:off x="9689530" y="4583277"/>
            <a:ext cx="457200" cy="45720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a:extLst>
              <a:ext uri="{FF2B5EF4-FFF2-40B4-BE49-F238E27FC236}">
                <a16:creationId xmlns:a16="http://schemas.microsoft.com/office/drawing/2014/main" id="{2D7CFD0E-A322-43D2-975D-F36A61326528}"/>
              </a:ext>
            </a:extLst>
          </p:cNvPr>
          <p:cNvSpPr>
            <a:spLocks noGrp="1"/>
          </p:cNvSpPr>
          <p:nvPr>
            <p:ph type="sldNum" sz="quarter" idx="12"/>
          </p:nvPr>
        </p:nvSpPr>
        <p:spPr>
          <a:xfrm>
            <a:off x="8707556" y="6378797"/>
            <a:ext cx="2743200" cy="365125"/>
          </a:xfrm>
        </p:spPr>
        <p:txBody>
          <a:bodyPr/>
          <a:lstStyle/>
          <a:p>
            <a:pPr>
              <a:defRPr/>
            </a:pPr>
            <a:fld id="{1205A660-7803-4720-A730-1A259332CE02}" type="slidenum">
              <a:rPr lang="en-CA" smtClean="0">
                <a:solidFill>
                  <a:srgbClr val="000000"/>
                </a:solidFill>
              </a:rPr>
              <a:pPr>
                <a:defRPr/>
              </a:pPr>
              <a:t>7</a:t>
            </a:fld>
            <a:endParaRPr lang="en-CA">
              <a:solidFill>
                <a:srgbClr val="000000"/>
              </a:solidFill>
            </a:endParaRPr>
          </a:p>
        </p:txBody>
      </p:sp>
      <p:cxnSp>
        <p:nvCxnSpPr>
          <p:cNvPr id="17" name="Straight Connector 16">
            <a:extLst>
              <a:ext uri="{FF2B5EF4-FFF2-40B4-BE49-F238E27FC236}">
                <a16:creationId xmlns:a16="http://schemas.microsoft.com/office/drawing/2014/main" id="{2AE4EB9D-28BF-4627-A6D4-8F82BE290F45}"/>
              </a:ext>
            </a:extLst>
          </p:cNvPr>
          <p:cNvCxnSpPr>
            <a:cxnSpLocks/>
          </p:cNvCxnSpPr>
          <p:nvPr/>
        </p:nvCxnSpPr>
        <p:spPr>
          <a:xfrm>
            <a:off x="381000" y="9144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84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53CAD8-8182-4117-8892-09B84A34722F}"/>
              </a:ext>
            </a:extLst>
          </p:cNvPr>
          <p:cNvSpPr/>
          <p:nvPr/>
        </p:nvSpPr>
        <p:spPr>
          <a:xfrm>
            <a:off x="6553202" y="1016421"/>
            <a:ext cx="4951124" cy="5339925"/>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533400" y="132739"/>
            <a:ext cx="8229600" cy="883683"/>
          </a:xfrm>
        </p:spPr>
        <p:txBody>
          <a:bodyPr/>
          <a:lstStyle/>
          <a:p>
            <a:r>
              <a:rPr lang="en-US" b="1" dirty="0">
                <a:solidFill>
                  <a:schemeClr val="accent6">
                    <a:lumMod val="50000"/>
                  </a:schemeClr>
                </a:solidFill>
                <a:latin typeface="+mn-lt"/>
              </a:rPr>
              <a:t>OPRs and Reporting Obligations</a:t>
            </a:r>
          </a:p>
        </p:txBody>
      </p:sp>
      <p:sp>
        <p:nvSpPr>
          <p:cNvPr id="6" name="Content Placeholder 2"/>
          <p:cNvSpPr>
            <a:spLocks noGrp="1"/>
          </p:cNvSpPr>
          <p:nvPr>
            <p:ph idx="1"/>
          </p:nvPr>
        </p:nvSpPr>
        <p:spPr>
          <a:xfrm>
            <a:off x="533400" y="1219200"/>
            <a:ext cx="5029200" cy="5105400"/>
          </a:xfrm>
          <a:ln>
            <a:noFill/>
          </a:ln>
        </p:spPr>
        <p:txBody>
          <a:bodyPr>
            <a:noAutofit/>
          </a:bodyPr>
          <a:lstStyle/>
          <a:p>
            <a:pPr marL="0" indent="0">
              <a:buNone/>
            </a:pPr>
            <a:r>
              <a:rPr lang="en-US" altLang="en-US" sz="3200" b="1" dirty="0"/>
              <a:t>Why provide OPRs?</a:t>
            </a:r>
          </a:p>
          <a:p>
            <a:r>
              <a:rPr lang="en-US" altLang="en-US" sz="3200" dirty="0"/>
              <a:t>NAPPO countries are signatories to the IPPC.</a:t>
            </a:r>
          </a:p>
          <a:p>
            <a:r>
              <a:rPr lang="en-US" altLang="en-US" sz="3200" dirty="0"/>
              <a:t>Timely information essential to protect territories from harmful pests.</a:t>
            </a:r>
          </a:p>
          <a:p>
            <a:r>
              <a:rPr lang="en-US" sz="3200" dirty="0"/>
              <a:t> Timely communication, and meeting phytosanitary requirements allows trade to continue.</a:t>
            </a:r>
            <a:br>
              <a:rPr lang="en-GB" sz="3200" dirty="0"/>
            </a:br>
            <a:endParaRPr lang="en-US" altLang="en-US" sz="3200" dirty="0"/>
          </a:p>
        </p:txBody>
      </p:sp>
      <p:cxnSp>
        <p:nvCxnSpPr>
          <p:cNvPr id="4" name="Straight Connector 3"/>
          <p:cNvCxnSpPr>
            <a:cxnSpLocks/>
          </p:cNvCxnSpPr>
          <p:nvPr/>
        </p:nvCxnSpPr>
        <p:spPr>
          <a:xfrm>
            <a:off x="533400" y="914400"/>
            <a:ext cx="10970926"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FF652E0-B697-47C8-9289-5BE83BF6A0D8}"/>
              </a:ext>
            </a:extLst>
          </p:cNvPr>
          <p:cNvPicPr>
            <a:picLocks noChangeAspect="1"/>
          </p:cNvPicPr>
          <p:nvPr/>
        </p:nvPicPr>
        <p:blipFill>
          <a:blip r:embed="rId3"/>
          <a:stretch>
            <a:fillRect/>
          </a:stretch>
        </p:blipFill>
        <p:spPr>
          <a:xfrm>
            <a:off x="6661356" y="1143001"/>
            <a:ext cx="4724399" cy="874359"/>
          </a:xfrm>
          <a:prstGeom prst="rect">
            <a:avLst/>
          </a:prstGeom>
        </p:spPr>
      </p:pic>
      <p:sp>
        <p:nvSpPr>
          <p:cNvPr id="8" name="Slide Number Placeholder 7">
            <a:extLst>
              <a:ext uri="{FF2B5EF4-FFF2-40B4-BE49-F238E27FC236}">
                <a16:creationId xmlns:a16="http://schemas.microsoft.com/office/drawing/2014/main" id="{E3A898A8-EEE1-42CD-9330-18B99CE4D3C9}"/>
              </a:ext>
            </a:extLst>
          </p:cNvPr>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8</a:t>
            </a:fld>
            <a:endParaRPr lang="en-CA">
              <a:solidFill>
                <a:srgbClr val="000000"/>
              </a:solidFill>
            </a:endParaRPr>
          </a:p>
        </p:txBody>
      </p:sp>
      <p:sp>
        <p:nvSpPr>
          <p:cNvPr id="5" name="TextBox 4">
            <a:extLst>
              <a:ext uri="{FF2B5EF4-FFF2-40B4-BE49-F238E27FC236}">
                <a16:creationId xmlns:a16="http://schemas.microsoft.com/office/drawing/2014/main" id="{600636E5-1100-4D32-A3FA-8FB10EDE8A63}"/>
              </a:ext>
            </a:extLst>
          </p:cNvPr>
          <p:cNvSpPr txBox="1"/>
          <p:nvPr/>
        </p:nvSpPr>
        <p:spPr>
          <a:xfrm>
            <a:off x="6811293" y="5984008"/>
            <a:ext cx="4545090" cy="369332"/>
          </a:xfrm>
          <a:prstGeom prst="rect">
            <a:avLst/>
          </a:prstGeom>
          <a:noFill/>
        </p:spPr>
        <p:txBody>
          <a:bodyPr wrap="none" rtlCol="0">
            <a:spAutoFit/>
          </a:bodyPr>
          <a:lstStyle/>
          <a:p>
            <a:r>
              <a:rPr lang="en-US" dirty="0">
                <a:solidFill>
                  <a:schemeClr val="bg1">
                    <a:lumMod val="50000"/>
                  </a:schemeClr>
                </a:solidFill>
              </a:rPr>
              <a:t>IPPC’s Commission on Phytosanitary Measures</a:t>
            </a:r>
          </a:p>
        </p:txBody>
      </p:sp>
      <p:sp>
        <p:nvSpPr>
          <p:cNvPr id="11" name="TextBox 10">
            <a:extLst>
              <a:ext uri="{FF2B5EF4-FFF2-40B4-BE49-F238E27FC236}">
                <a16:creationId xmlns:a16="http://schemas.microsoft.com/office/drawing/2014/main" id="{AF14522D-88A8-4DDD-913F-3CE33E114C86}"/>
              </a:ext>
            </a:extLst>
          </p:cNvPr>
          <p:cNvSpPr txBox="1"/>
          <p:nvPr/>
        </p:nvSpPr>
        <p:spPr>
          <a:xfrm>
            <a:off x="6477000" y="6324600"/>
            <a:ext cx="849913" cy="261610"/>
          </a:xfrm>
          <a:prstGeom prst="rect">
            <a:avLst/>
          </a:prstGeom>
          <a:noFill/>
        </p:spPr>
        <p:txBody>
          <a:bodyPr wrap="none" rtlCol="0">
            <a:spAutoFit/>
          </a:bodyPr>
          <a:lstStyle/>
          <a:p>
            <a:r>
              <a:rPr lang="en-US" sz="1100" dirty="0">
                <a:solidFill>
                  <a:schemeClr val="bg1">
                    <a:lumMod val="75000"/>
                  </a:schemeClr>
                </a:solidFill>
              </a:rPr>
              <a:t>Photo: IPPC</a:t>
            </a:r>
          </a:p>
        </p:txBody>
      </p:sp>
      <p:pic>
        <p:nvPicPr>
          <p:cNvPr id="2054" name="Picture 6" descr="News &amp; Events - International Plant Protection Conv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737" y="2134974"/>
            <a:ext cx="4651018" cy="389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4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EC8C01-6A72-4A22-9C9C-7D4DD333E933}"/>
              </a:ext>
            </a:extLst>
          </p:cNvPr>
          <p:cNvSpPr/>
          <p:nvPr/>
        </p:nvSpPr>
        <p:spPr>
          <a:xfrm>
            <a:off x="7191166" y="1112242"/>
            <a:ext cx="4391234" cy="503576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457200" y="132739"/>
            <a:ext cx="9677400" cy="883683"/>
          </a:xfrm>
        </p:spPr>
        <p:txBody>
          <a:bodyPr/>
          <a:lstStyle/>
          <a:p>
            <a:r>
              <a:rPr lang="en-US" b="1" dirty="0">
                <a:solidFill>
                  <a:schemeClr val="accent6">
                    <a:lumMod val="50000"/>
                  </a:schemeClr>
                </a:solidFill>
                <a:latin typeface="+mn-lt"/>
              </a:rPr>
              <a:t>Emerging Pest Alert</a:t>
            </a:r>
          </a:p>
        </p:txBody>
      </p:sp>
      <p:sp>
        <p:nvSpPr>
          <p:cNvPr id="6" name="Content Placeholder 2"/>
          <p:cNvSpPr>
            <a:spLocks noGrp="1"/>
          </p:cNvSpPr>
          <p:nvPr>
            <p:ph idx="1"/>
          </p:nvPr>
        </p:nvSpPr>
        <p:spPr>
          <a:xfrm>
            <a:off x="671852" y="1447800"/>
            <a:ext cx="4124869" cy="3603482"/>
          </a:xfrm>
          <a:ln>
            <a:noFill/>
          </a:ln>
        </p:spPr>
        <p:txBody>
          <a:bodyPr>
            <a:noAutofit/>
          </a:bodyPr>
          <a:lstStyle/>
          <a:p>
            <a:pPr>
              <a:lnSpc>
                <a:spcPct val="100000"/>
              </a:lnSpc>
              <a:spcBef>
                <a:spcPts val="0"/>
              </a:spcBef>
              <a:spcAft>
                <a:spcPts val="1500"/>
              </a:spcAft>
            </a:pPr>
            <a:r>
              <a:rPr lang="en-US" altLang="en-US" sz="3600" dirty="0"/>
              <a:t>Information from records and public sources</a:t>
            </a:r>
          </a:p>
          <a:p>
            <a:pPr>
              <a:lnSpc>
                <a:spcPct val="100000"/>
              </a:lnSpc>
              <a:spcBef>
                <a:spcPts val="0"/>
              </a:spcBef>
              <a:spcAft>
                <a:spcPts val="1500"/>
              </a:spcAft>
            </a:pPr>
            <a:r>
              <a:rPr lang="en-US" altLang="en-US" sz="3600" u="sng" dirty="0"/>
              <a:t>Not</a:t>
            </a:r>
            <a:r>
              <a:rPr lang="en-US" altLang="en-US" sz="3600" dirty="0"/>
              <a:t> official communications </a:t>
            </a:r>
          </a:p>
          <a:p>
            <a:pPr>
              <a:lnSpc>
                <a:spcPct val="100000"/>
              </a:lnSpc>
              <a:spcBef>
                <a:spcPts val="0"/>
              </a:spcBef>
              <a:spcAft>
                <a:spcPts val="1500"/>
              </a:spcAft>
            </a:pPr>
            <a:r>
              <a:rPr lang="en-US" altLang="en-US" sz="3600" dirty="0"/>
              <a:t>Provided as early warning information </a:t>
            </a:r>
          </a:p>
        </p:txBody>
      </p:sp>
      <p:sp>
        <p:nvSpPr>
          <p:cNvPr id="8" name="Rectangle 7">
            <a:extLst>
              <a:ext uri="{FF2B5EF4-FFF2-40B4-BE49-F238E27FC236}">
                <a16:creationId xmlns:a16="http://schemas.microsoft.com/office/drawing/2014/main" id="{D01EB371-3D35-4F66-9290-EE96D4062DB4}"/>
              </a:ext>
            </a:extLst>
          </p:cNvPr>
          <p:cNvSpPr/>
          <p:nvPr/>
        </p:nvSpPr>
        <p:spPr>
          <a:xfrm>
            <a:off x="8351521" y="1174655"/>
            <a:ext cx="3074704" cy="1015663"/>
          </a:xfrm>
          <a:prstGeom prst="rect">
            <a:avLst/>
          </a:prstGeom>
        </p:spPr>
        <p:txBody>
          <a:bodyPr wrap="square">
            <a:spAutoFit/>
          </a:bodyPr>
          <a:lstStyle/>
          <a:p>
            <a:r>
              <a:rPr lang="en-US" sz="2000" dirty="0">
                <a:solidFill>
                  <a:schemeClr val="tx1">
                    <a:lumMod val="65000"/>
                    <a:lumOff val="35000"/>
                  </a:schemeClr>
                </a:solidFill>
                <a:cs typeface="Times New Roman" panose="02020603050405020304" pitchFamily="18" charset="0"/>
              </a:rPr>
              <a:t>“</a:t>
            </a:r>
            <a:r>
              <a:rPr lang="en-US" sz="2000" i="1" dirty="0" err="1">
                <a:solidFill>
                  <a:schemeClr val="tx1">
                    <a:lumMod val="65000"/>
                    <a:lumOff val="35000"/>
                  </a:schemeClr>
                </a:solidFill>
                <a:cs typeface="Times New Roman" panose="02020603050405020304" pitchFamily="18" charset="0"/>
              </a:rPr>
              <a:t>Hymenoscyphus</a:t>
            </a:r>
            <a:r>
              <a:rPr lang="en-US" sz="2000" i="1" dirty="0">
                <a:solidFill>
                  <a:schemeClr val="tx1">
                    <a:lumMod val="65000"/>
                    <a:lumOff val="35000"/>
                  </a:schemeClr>
                </a:solidFill>
                <a:cs typeface="Times New Roman" panose="02020603050405020304" pitchFamily="18" charset="0"/>
              </a:rPr>
              <a:t> </a:t>
            </a:r>
            <a:r>
              <a:rPr lang="en-US" sz="2000" i="1" dirty="0" err="1">
                <a:solidFill>
                  <a:schemeClr val="tx1">
                    <a:lumMod val="65000"/>
                    <a:lumOff val="35000"/>
                  </a:schemeClr>
                </a:solidFill>
                <a:cs typeface="Times New Roman" panose="02020603050405020304" pitchFamily="18" charset="0"/>
              </a:rPr>
              <a:t>fraxineus</a:t>
            </a:r>
            <a:r>
              <a:rPr lang="en-US" sz="2000" dirty="0">
                <a:solidFill>
                  <a:schemeClr val="tx1">
                    <a:lumMod val="65000"/>
                    <a:lumOff val="35000"/>
                  </a:schemeClr>
                </a:solidFill>
                <a:cs typeface="Times New Roman" panose="02020603050405020304" pitchFamily="18" charset="0"/>
              </a:rPr>
              <a:t>, causal agent of ash dieback: new hosts”</a:t>
            </a:r>
          </a:p>
        </p:txBody>
      </p:sp>
      <p:sp>
        <p:nvSpPr>
          <p:cNvPr id="18" name="Rectangle 17">
            <a:extLst>
              <a:ext uri="{FF2B5EF4-FFF2-40B4-BE49-F238E27FC236}">
                <a16:creationId xmlns:a16="http://schemas.microsoft.com/office/drawing/2014/main" id="{D192274E-B2CA-4624-8E43-3B059FC18771}"/>
              </a:ext>
            </a:extLst>
          </p:cNvPr>
          <p:cNvSpPr/>
          <p:nvPr/>
        </p:nvSpPr>
        <p:spPr>
          <a:xfrm>
            <a:off x="7968406" y="2429635"/>
            <a:ext cx="2686623" cy="1015663"/>
          </a:xfrm>
          <a:prstGeom prst="rect">
            <a:avLst/>
          </a:prstGeom>
        </p:spPr>
        <p:txBody>
          <a:bodyPr wrap="square">
            <a:spAutoFit/>
          </a:bodyPr>
          <a:lstStyle/>
          <a:p>
            <a:r>
              <a:rPr lang="en-US" sz="2000" dirty="0">
                <a:solidFill>
                  <a:schemeClr val="tx1">
                    <a:lumMod val="65000"/>
                    <a:lumOff val="35000"/>
                  </a:schemeClr>
                </a:solidFill>
                <a:cs typeface="Times New Roman" panose="02020603050405020304" pitchFamily="18" charset="0"/>
              </a:rPr>
              <a:t>“First report of </a:t>
            </a:r>
            <a:r>
              <a:rPr lang="en-US" sz="2000" i="1" dirty="0" err="1">
                <a:solidFill>
                  <a:schemeClr val="tx1">
                    <a:lumMod val="65000"/>
                    <a:lumOff val="35000"/>
                  </a:schemeClr>
                </a:solidFill>
                <a:cs typeface="Times New Roman" panose="02020603050405020304" pitchFamily="18" charset="0"/>
              </a:rPr>
              <a:t>Argyrotaenia</a:t>
            </a:r>
            <a:r>
              <a:rPr lang="en-US" sz="2000" i="1" dirty="0">
                <a:solidFill>
                  <a:schemeClr val="tx1">
                    <a:lumMod val="65000"/>
                    <a:lumOff val="35000"/>
                  </a:schemeClr>
                </a:solidFill>
                <a:cs typeface="Times New Roman" panose="02020603050405020304" pitchFamily="18" charset="0"/>
              </a:rPr>
              <a:t> </a:t>
            </a:r>
            <a:r>
              <a:rPr lang="en-US" sz="2000" i="1" dirty="0" err="1">
                <a:solidFill>
                  <a:schemeClr val="tx1">
                    <a:lumMod val="65000"/>
                    <a:lumOff val="35000"/>
                  </a:schemeClr>
                </a:solidFill>
                <a:cs typeface="Times New Roman" panose="02020603050405020304" pitchFamily="18" charset="0"/>
              </a:rPr>
              <a:t>tucumana</a:t>
            </a:r>
            <a:r>
              <a:rPr lang="en-US" sz="2000" i="1" dirty="0">
                <a:solidFill>
                  <a:schemeClr val="tx1">
                    <a:lumMod val="65000"/>
                    <a:lumOff val="35000"/>
                  </a:schemeClr>
                </a:solidFill>
                <a:cs typeface="Times New Roman" panose="02020603050405020304" pitchFamily="18" charset="0"/>
              </a:rPr>
              <a:t> </a:t>
            </a:r>
            <a:r>
              <a:rPr lang="en-US" sz="2000" dirty="0">
                <a:solidFill>
                  <a:schemeClr val="tx1">
                    <a:lumMod val="65000"/>
                    <a:lumOff val="35000"/>
                  </a:schemeClr>
                </a:solidFill>
                <a:cs typeface="Times New Roman" panose="02020603050405020304" pitchFamily="18" charset="0"/>
              </a:rPr>
              <a:t>as a pest”</a:t>
            </a:r>
          </a:p>
        </p:txBody>
      </p:sp>
      <p:sp>
        <p:nvSpPr>
          <p:cNvPr id="19" name="Rectangle 18">
            <a:extLst>
              <a:ext uri="{FF2B5EF4-FFF2-40B4-BE49-F238E27FC236}">
                <a16:creationId xmlns:a16="http://schemas.microsoft.com/office/drawing/2014/main" id="{CE151871-AA72-4658-86A4-2302D7873B0C}"/>
              </a:ext>
            </a:extLst>
          </p:cNvPr>
          <p:cNvSpPr/>
          <p:nvPr/>
        </p:nvSpPr>
        <p:spPr>
          <a:xfrm>
            <a:off x="8604257" y="3661810"/>
            <a:ext cx="2541305" cy="1015663"/>
          </a:xfrm>
          <a:prstGeom prst="rect">
            <a:avLst/>
          </a:prstGeom>
        </p:spPr>
        <p:txBody>
          <a:bodyPr wrap="square">
            <a:spAutoFit/>
          </a:bodyPr>
          <a:lstStyle/>
          <a:p>
            <a:r>
              <a:rPr lang="en-US" sz="2000" i="1" dirty="0">
                <a:solidFill>
                  <a:schemeClr val="tx1">
                    <a:lumMod val="65000"/>
                    <a:lumOff val="35000"/>
                  </a:schemeClr>
                </a:solidFill>
                <a:cs typeface="Times New Roman" panose="02020603050405020304" pitchFamily="18" charset="0"/>
              </a:rPr>
              <a:t>“</a:t>
            </a:r>
            <a:r>
              <a:rPr lang="en-US" sz="2000" i="1" dirty="0" err="1">
                <a:solidFill>
                  <a:schemeClr val="tx1">
                    <a:lumMod val="65000"/>
                    <a:lumOff val="35000"/>
                  </a:schemeClr>
                </a:solidFill>
                <a:cs typeface="Times New Roman" panose="02020603050405020304" pitchFamily="18" charset="0"/>
              </a:rPr>
              <a:t>Tuta</a:t>
            </a:r>
            <a:r>
              <a:rPr lang="en-US" sz="2000" i="1" dirty="0">
                <a:solidFill>
                  <a:schemeClr val="tx1">
                    <a:lumMod val="65000"/>
                    <a:lumOff val="35000"/>
                  </a:schemeClr>
                </a:solidFill>
                <a:cs typeface="Times New Roman" panose="02020603050405020304" pitchFamily="18" charset="0"/>
              </a:rPr>
              <a:t> </a:t>
            </a:r>
            <a:r>
              <a:rPr lang="en-US" sz="2000" i="1" dirty="0" err="1">
                <a:solidFill>
                  <a:schemeClr val="tx1">
                    <a:lumMod val="65000"/>
                    <a:lumOff val="35000"/>
                  </a:schemeClr>
                </a:solidFill>
                <a:cs typeface="Times New Roman" panose="02020603050405020304" pitchFamily="18" charset="0"/>
              </a:rPr>
              <a:t>absoluta</a:t>
            </a:r>
            <a:r>
              <a:rPr lang="en-US" sz="2000" i="1" dirty="0">
                <a:solidFill>
                  <a:schemeClr val="tx1">
                    <a:lumMod val="65000"/>
                    <a:lumOff val="35000"/>
                  </a:schemeClr>
                </a:solidFill>
                <a:cs typeface="Times New Roman" panose="02020603050405020304" pitchFamily="18" charset="0"/>
              </a:rPr>
              <a:t>: </a:t>
            </a:r>
            <a:r>
              <a:rPr lang="en-US" sz="2000" dirty="0">
                <a:solidFill>
                  <a:schemeClr val="tx1">
                    <a:lumMod val="65000"/>
                    <a:lumOff val="35000"/>
                  </a:schemeClr>
                </a:solidFill>
                <a:cs typeface="Times New Roman" panose="02020603050405020304" pitchFamily="18" charset="0"/>
              </a:rPr>
              <a:t>new distribution and detection”</a:t>
            </a:r>
          </a:p>
        </p:txBody>
      </p:sp>
      <p:sp>
        <p:nvSpPr>
          <p:cNvPr id="20" name="Rectangle 19">
            <a:extLst>
              <a:ext uri="{FF2B5EF4-FFF2-40B4-BE49-F238E27FC236}">
                <a16:creationId xmlns:a16="http://schemas.microsoft.com/office/drawing/2014/main" id="{1AAEDCC5-022F-4C12-B8F1-FF0A1D32C982}"/>
              </a:ext>
            </a:extLst>
          </p:cNvPr>
          <p:cNvSpPr/>
          <p:nvPr/>
        </p:nvSpPr>
        <p:spPr>
          <a:xfrm>
            <a:off x="8010238" y="4897115"/>
            <a:ext cx="3191162" cy="1015663"/>
          </a:xfrm>
          <a:prstGeom prst="rect">
            <a:avLst/>
          </a:prstGeom>
        </p:spPr>
        <p:txBody>
          <a:bodyPr wrap="square">
            <a:spAutoFit/>
          </a:bodyPr>
          <a:lstStyle/>
          <a:p>
            <a:r>
              <a:rPr lang="en-US" sz="2000" dirty="0">
                <a:solidFill>
                  <a:schemeClr val="tx1">
                    <a:lumMod val="65000"/>
                    <a:lumOff val="35000"/>
                  </a:schemeClr>
                </a:solidFill>
                <a:cs typeface="Times New Roman" panose="02020603050405020304" pitchFamily="18" charset="0"/>
              </a:rPr>
              <a:t>“Mexico intercepts </a:t>
            </a:r>
            <a:r>
              <a:rPr lang="en-US" sz="2000" i="1" dirty="0">
                <a:solidFill>
                  <a:schemeClr val="tx1">
                    <a:lumMod val="65000"/>
                    <a:lumOff val="35000"/>
                  </a:schemeClr>
                </a:solidFill>
                <a:cs typeface="Times New Roman" panose="02020603050405020304" pitchFamily="18" charset="0"/>
              </a:rPr>
              <a:t>Trogoderma </a:t>
            </a:r>
            <a:r>
              <a:rPr lang="en-US" sz="2000" i="1" dirty="0" err="1">
                <a:solidFill>
                  <a:schemeClr val="tx1">
                    <a:lumMod val="65000"/>
                    <a:lumOff val="35000"/>
                  </a:schemeClr>
                </a:solidFill>
                <a:cs typeface="Times New Roman" panose="02020603050405020304" pitchFamily="18" charset="0"/>
              </a:rPr>
              <a:t>granarium</a:t>
            </a:r>
            <a:r>
              <a:rPr lang="en-US" sz="2000" i="1" dirty="0">
                <a:solidFill>
                  <a:schemeClr val="tx1">
                    <a:lumMod val="65000"/>
                    <a:lumOff val="35000"/>
                  </a:schemeClr>
                </a:solidFill>
                <a:cs typeface="Times New Roman" panose="02020603050405020304" pitchFamily="18" charset="0"/>
              </a:rPr>
              <a:t> </a:t>
            </a:r>
            <a:r>
              <a:rPr lang="en-US" sz="2000" dirty="0">
                <a:solidFill>
                  <a:schemeClr val="tx1">
                    <a:lumMod val="65000"/>
                    <a:lumOff val="35000"/>
                  </a:schemeClr>
                </a:solidFill>
                <a:cs typeface="Times New Roman" panose="02020603050405020304" pitchFamily="18" charset="0"/>
              </a:rPr>
              <a:t>on international consignments”</a:t>
            </a:r>
          </a:p>
        </p:txBody>
      </p:sp>
      <p:grpSp>
        <p:nvGrpSpPr>
          <p:cNvPr id="7" name="Grupo 6">
            <a:extLst>
              <a:ext uri="{FF2B5EF4-FFF2-40B4-BE49-F238E27FC236}">
                <a16:creationId xmlns:a16="http://schemas.microsoft.com/office/drawing/2014/main" id="{0E80DDFE-EB35-4EC3-A548-7850E7BC7400}"/>
              </a:ext>
            </a:extLst>
          </p:cNvPr>
          <p:cNvGrpSpPr/>
          <p:nvPr/>
        </p:nvGrpSpPr>
        <p:grpSpPr>
          <a:xfrm>
            <a:off x="6200436" y="2883024"/>
            <a:ext cx="1600200" cy="1600200"/>
            <a:chOff x="6365707" y="3089776"/>
            <a:chExt cx="1559093" cy="1480681"/>
          </a:xfrm>
        </p:grpSpPr>
        <p:sp>
          <p:nvSpPr>
            <p:cNvPr id="5" name="Oval 4">
              <a:extLst>
                <a:ext uri="{FF2B5EF4-FFF2-40B4-BE49-F238E27FC236}">
                  <a16:creationId xmlns:a16="http://schemas.microsoft.com/office/drawing/2014/main" id="{DC4DD9E9-101F-46B3-A9A2-60A60BD14FA3}"/>
                </a:ext>
              </a:extLst>
            </p:cNvPr>
            <p:cNvSpPr/>
            <p:nvPr/>
          </p:nvSpPr>
          <p:spPr>
            <a:xfrm>
              <a:off x="6365707" y="3089776"/>
              <a:ext cx="1559093" cy="1480681"/>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503244-E481-42FA-83DF-4D11A587B8BD}"/>
                </a:ext>
              </a:extLst>
            </p:cNvPr>
            <p:cNvPicPr>
              <a:picLocks noChangeAspect="1"/>
            </p:cNvPicPr>
            <p:nvPr/>
          </p:nvPicPr>
          <p:blipFill>
            <a:blip r:embed="rId3"/>
            <a:stretch>
              <a:fillRect/>
            </a:stretch>
          </p:blipFill>
          <p:spPr>
            <a:xfrm>
              <a:off x="6694282" y="3276600"/>
              <a:ext cx="922809" cy="1165628"/>
            </a:xfrm>
            <a:prstGeom prst="rect">
              <a:avLst/>
            </a:prstGeom>
          </p:spPr>
        </p:pic>
      </p:grpSp>
      <p:sp>
        <p:nvSpPr>
          <p:cNvPr id="21" name="Oval 20">
            <a:extLst>
              <a:ext uri="{FF2B5EF4-FFF2-40B4-BE49-F238E27FC236}">
                <a16:creationId xmlns:a16="http://schemas.microsoft.com/office/drawing/2014/main" id="{1DF6E7A0-0671-4FF7-A4C4-971C16E6E82B}"/>
              </a:ext>
            </a:extLst>
          </p:cNvPr>
          <p:cNvSpPr/>
          <p:nvPr/>
        </p:nvSpPr>
        <p:spPr>
          <a:xfrm>
            <a:off x="6200436" y="1054560"/>
            <a:ext cx="1600200" cy="1600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43">
            <a:extLst>
              <a:ext uri="{FF2B5EF4-FFF2-40B4-BE49-F238E27FC236}">
                <a16:creationId xmlns:a16="http://schemas.microsoft.com/office/drawing/2014/main" id="{66C0D5F2-89D2-4154-A059-ECF802B5CA6C}"/>
              </a:ext>
            </a:extLst>
          </p:cNvPr>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9</a:t>
            </a:fld>
            <a:endParaRPr lang="en-CA">
              <a:solidFill>
                <a:srgbClr val="000000"/>
              </a:solidFill>
            </a:endParaRPr>
          </a:p>
        </p:txBody>
      </p:sp>
      <p:cxnSp>
        <p:nvCxnSpPr>
          <p:cNvPr id="15" name="Straight Connector 14">
            <a:extLst>
              <a:ext uri="{FF2B5EF4-FFF2-40B4-BE49-F238E27FC236}">
                <a16:creationId xmlns:a16="http://schemas.microsoft.com/office/drawing/2014/main" id="{620D4C27-C5CE-4883-A3D1-BCE06887C625}"/>
              </a:ext>
            </a:extLst>
          </p:cNvPr>
          <p:cNvCxnSpPr>
            <a:cxnSpLocks/>
          </p:cNvCxnSpPr>
          <p:nvPr/>
        </p:nvCxnSpPr>
        <p:spPr>
          <a:xfrm>
            <a:off x="381000" y="9144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upo 8">
            <a:extLst>
              <a:ext uri="{FF2B5EF4-FFF2-40B4-BE49-F238E27FC236}">
                <a16:creationId xmlns:a16="http://schemas.microsoft.com/office/drawing/2014/main" id="{B3635BB1-B2DC-4E85-8624-CAC39C1EEF94}"/>
              </a:ext>
            </a:extLst>
          </p:cNvPr>
          <p:cNvGrpSpPr/>
          <p:nvPr/>
        </p:nvGrpSpPr>
        <p:grpSpPr>
          <a:xfrm>
            <a:off x="6200436" y="4728586"/>
            <a:ext cx="1600200" cy="1600200"/>
            <a:chOff x="6365707" y="4823246"/>
            <a:chExt cx="1559093" cy="1577554"/>
          </a:xfrm>
        </p:grpSpPr>
        <p:sp>
          <p:nvSpPr>
            <p:cNvPr id="22" name="Oval 4">
              <a:extLst>
                <a:ext uri="{FF2B5EF4-FFF2-40B4-BE49-F238E27FC236}">
                  <a16:creationId xmlns:a16="http://schemas.microsoft.com/office/drawing/2014/main" id="{03F64AAC-1D92-4F44-A309-C9457EDCEF3C}"/>
                </a:ext>
              </a:extLst>
            </p:cNvPr>
            <p:cNvSpPr/>
            <p:nvPr/>
          </p:nvSpPr>
          <p:spPr>
            <a:xfrm>
              <a:off x="6365707" y="4823246"/>
              <a:ext cx="1559093" cy="157755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Khapra Beetle, Trogoderma granarium Everts (Coleoptera: Dermestidae) |  SpringerLink">
              <a:extLst>
                <a:ext uri="{FF2B5EF4-FFF2-40B4-BE49-F238E27FC236}">
                  <a16:creationId xmlns:a16="http://schemas.microsoft.com/office/drawing/2014/main" id="{E13FF37B-67A9-4866-9266-4A70A92EB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024557"/>
              <a:ext cx="1002620" cy="11875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96788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7" ma:contentTypeDescription="Create a new document." ma:contentTypeScope="" ma:versionID="2cf014eec87e321491f6db0268c355a0">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9f62aef419bee5a4ccecbcaa16c224e0"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20BB5-5E22-49C2-8477-7E65D3D6E963}"/>
</file>

<file path=customXml/itemProps2.xml><?xml version="1.0" encoding="utf-8"?>
<ds:datastoreItem xmlns:ds="http://schemas.openxmlformats.org/officeDocument/2006/customXml" ds:itemID="{9CF72986-1C19-43B4-9E81-34D7DC152FF6}">
  <ds:schemaRefs>
    <ds:schemaRef ds:uri="http://purl.org/dc/dcmitype/"/>
    <ds:schemaRef ds:uri="http://schemas.openxmlformats.org/package/2006/metadata/core-properties"/>
    <ds:schemaRef ds:uri="http://schemas.microsoft.com/office/2006/documentManagement/types"/>
    <ds:schemaRef ds:uri="http://purl.org/dc/terms/"/>
    <ds:schemaRef ds:uri="http://schemas.microsoft.com/office/2006/metadata/properties"/>
    <ds:schemaRef ds:uri="51d07005-8444-42b2-a841-576e386ff06a"/>
    <ds:schemaRef ds:uri="http://purl.org/dc/elements/1.1/"/>
    <ds:schemaRef ds:uri="http://schemas.microsoft.com/office/infopath/2007/PartnerControls"/>
    <ds:schemaRef ds:uri="826fa057-fb92-41d3-a05d-69389c14cff1"/>
    <ds:schemaRef ds:uri="http://www.w3.org/XML/1998/namespace"/>
  </ds:schemaRefs>
</ds:datastoreItem>
</file>

<file path=customXml/itemProps3.xml><?xml version="1.0" encoding="utf-8"?>
<ds:datastoreItem xmlns:ds="http://schemas.openxmlformats.org/officeDocument/2006/customXml" ds:itemID="{5577AC81-8DAF-4A68-9295-35E7E6C279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9293</TotalTime>
  <Words>2205</Words>
  <Application>Microsoft Office PowerPoint</Application>
  <PresentationFormat>Widescreen</PresentationFormat>
  <Paragraphs>218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Bahnschrift Condensed</vt:lpstr>
      <vt:lpstr>Calibri</vt:lpstr>
      <vt:lpstr>Calibri Light</vt:lpstr>
      <vt:lpstr>Old English Text MT</vt:lpstr>
      <vt:lpstr>Symbol</vt:lpstr>
      <vt:lpstr>Wingdings</vt:lpstr>
      <vt:lpstr>Office Theme</vt:lpstr>
      <vt:lpstr>Progress Report 2022-2023 PAS Expert Group  Phytosanitary Alert System (PAS)</vt:lpstr>
      <vt:lpstr>PowerPoint Presentation</vt:lpstr>
      <vt:lpstr>PowerPoint Presentation</vt:lpstr>
      <vt:lpstr>Objectives and Deliverables</vt:lpstr>
      <vt:lpstr>Project Benefits</vt:lpstr>
      <vt:lpstr>Official Pest Reports</vt:lpstr>
      <vt:lpstr>Official Pest Reports</vt:lpstr>
      <vt:lpstr>OPRs and Reporting Obligations</vt:lpstr>
      <vt:lpstr>Emerging Pest Alert</vt:lpstr>
      <vt:lpstr>Progress during 2022-2023</vt:lpstr>
      <vt:lpstr>PowerPoint Presentation</vt:lpstr>
      <vt:lpstr>PowerPoint Presentation</vt:lpstr>
      <vt:lpstr>PowerPoint Presentation</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systems approaches in managing pest risks associated with the movement of forest products</dc:title>
  <dc:creator>Luffi</dc:creator>
  <cp:lastModifiedBy>Baez, Ignacio - MRP-APHIS</cp:lastModifiedBy>
  <cp:revision>202</cp:revision>
  <cp:lastPrinted>2018-10-19T12:20:56Z</cp:lastPrinted>
  <dcterms:created xsi:type="dcterms:W3CDTF">2015-09-11T19:21:22Z</dcterms:created>
  <dcterms:modified xsi:type="dcterms:W3CDTF">2023-11-01T17:37:14Z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0x01010080DFBDAA08241146B46D0B1640CC890F</vt:lpwstr>
  </property>
  <property fmtid="{D5CDD505-2E9C-101B-9397-08002B2CF9AE}" pid="3" name="MediaServiceImageTags">
    <vt:lpwstr/>
  </property>
</Properties>
</file>