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15" r:id="rId2"/>
    <p:sldId id="317" r:id="rId3"/>
    <p:sldId id="333" r:id="rId4"/>
    <p:sldId id="337" r:id="rId5"/>
    <p:sldId id="338" r:id="rId6"/>
    <p:sldId id="318" r:id="rId7"/>
    <p:sldId id="321" r:id="rId8"/>
    <p:sldId id="326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82" d="100"/>
          <a:sy n="82" d="100"/>
        </p:scale>
        <p:origin x="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9515-4831-48AD-B112-B86A14ABB1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28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25D656C-76EE-470A-886D-A9B860D4C204}" type="datetimeFigureOut">
              <a:rPr lang="en-CA" smtClean="0"/>
              <a:t>2023-11-29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E92567-571F-4402-81FC-4C4EE36239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39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471-AFD9-442C-A56A-9224A2EEDB5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22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954288" cy="254087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471-AFD9-442C-A56A-9224A2EEDB50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2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0" indent="-171410">
              <a:buFont typeface="Arial" panose="020B0604020202020204" pitchFamily="34" charset="0"/>
              <a:buChar char="•"/>
            </a:pP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471-AFD9-442C-A56A-9224A2EEDB5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93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2567-571F-4402-81FC-4C4EE362392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47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954288" cy="254087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471-AFD9-442C-A56A-9224A2EEDB50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1025" lvl="2" indent="-457200">
              <a:buClr>
                <a:srgbClr val="4F81B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471-AFD9-442C-A56A-9224A2EEDB5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43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2567-571F-4402-81FC-4C4EE362392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9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9202-81EF-4848-99CF-CF4803D56AB9}" type="datetime1">
              <a:rPr lang="en-CA" smtClean="0"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66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8A33-5B77-4242-8640-384EF2BBEAC4}" type="datetime1">
              <a:rPr lang="en-CA" smtClean="0"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68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DF59-1F96-4F94-B1DA-6E58C3FD1E0A}" type="datetime1">
              <a:rPr lang="en-CA" smtClean="0"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36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Public Affairs\Communications\PRODUCTION\Social Media and Creative Services\16-056 CFIA Common Look and Feel\Assets\Templates\Supporting Files\Power Point\Images\EN\PPT Plant 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550025"/>
            <a:ext cx="464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defRPr sz="2400">
                <a:solidFill>
                  <a:schemeClr val="tx1"/>
                </a:solidFill>
                <a:latin typeface="Stone Sans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defRPr sz="2400">
                <a:solidFill>
                  <a:schemeClr val="tx1"/>
                </a:solidFill>
                <a:latin typeface="Stone Sans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defRPr sz="2400">
                <a:solidFill>
                  <a:schemeClr val="tx1"/>
                </a:solidFill>
                <a:latin typeface="Stone Sans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defRPr sz="2400">
                <a:solidFill>
                  <a:schemeClr val="tx1"/>
                </a:solidFill>
                <a:latin typeface="Stone San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7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2017 Her Majesty the Queen in Right of Canada </a:t>
            </a:r>
            <a:br>
              <a:rPr lang="en-CA" altLang="en-US" sz="7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CA" altLang="en-US" sz="7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(Canadian Food Inspection Agency), all rights reserved. Use without permission is prohibited.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14600" y="457200"/>
            <a:ext cx="5943600" cy="137159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000" y="1828799"/>
            <a:ext cx="54102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737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EE2-7F2A-4124-BC47-D23A35188345}" type="datetime1">
              <a:rPr lang="en-CA" smtClean="0"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85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8C8F-6063-4DF0-8332-449766518605}" type="datetime1">
              <a:rPr lang="en-CA" smtClean="0"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85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D540-5CD1-4363-AC96-41218CA469E7}" type="datetime1">
              <a:rPr lang="en-CA" smtClean="0"/>
              <a:t>2023-11-29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38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B8B3-8604-497D-B025-2FD9322648FC}" type="datetime1">
              <a:rPr lang="en-CA" smtClean="0"/>
              <a:t>2023-11-29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99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1570-1158-4786-B3A5-7F7F87747AC3}" type="datetime1">
              <a:rPr lang="en-CA" smtClean="0"/>
              <a:t>2023-11-29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5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80EE-FE1C-40FD-8B51-54C7D1F8AE9F}" type="datetime1">
              <a:rPr lang="en-CA" smtClean="0"/>
              <a:t>2023-11-29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34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673E-03A5-488B-A5A6-2293409DC3B9}" type="datetime1">
              <a:rPr lang="en-CA" smtClean="0"/>
              <a:t>2023-11-29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5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271-CA97-4798-ABCB-F15D3D1C3ED4}" type="datetime1">
              <a:rPr lang="en-CA" smtClean="0"/>
              <a:t>2023-11-29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9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EF65-6239-4719-9FFA-5B2D2DCBB273}" type="datetime1">
              <a:rPr lang="en-CA" smtClean="0"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8FD9-DAA6-4A95-9473-21A6CE9B63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1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nappo.org/english/nasci/video/" TargetMode="External"/><Relationship Id="rId7" Type="http://schemas.openxmlformats.org/officeDocument/2006/relationships/hyperlink" Target="https://www.google.ca/imgres?imgurl=http://www.uh.edu/engines/container-yard.jpg&amp;imgrefurl=http://www.uh.edu/engines/epi2458.htm&amp;docid=s6Vq-sMY5g79SM&amp;tbnid=rQeY4CuaJyE4XM:&amp;vet=1&amp;w=375&amp;h=500&amp;bih=720&amp;biw=1302&amp;ved=0ahUKEwibx7PPr-zRAhWi5IMKHZmLAlsQxiAIBSgD&amp;iact=c&amp;ictx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a/imgres?imgurl=http://www.uh.edu/engines/container-yard.jpg&amp;imgrefurl=http://www.uh.edu/engines/epi2458.htm&amp;docid=s6Vq-sMY5g79SM&amp;tbnid=rQeY4CuaJyE4XM:&amp;vet=1&amp;w=375&amp;h=500&amp;bih=720&amp;biw=1302&amp;ved=0ahUKEwibx7PPr-zRAhWi5IMKHZmLAlsQxiAIBSgD&amp;iact=c&amp;ictx=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imgres?imgurl=http://www.uh.edu/engines/container-yard.jpg&amp;imgrefurl=http://www.uh.edu/engines/epi2458.htm&amp;docid=s6Vq-sMY5g79SM&amp;tbnid=rQeY4CuaJyE4XM:&amp;vet=1&amp;w=375&amp;h=500&amp;bih=720&amp;biw=1302&amp;ved=0ahUKEwibx7PPr-zRAhWi5IMKHZmLAlsQxiAIBSgD&amp;iact=c&amp;ictx=1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inspection.gc.ca/plants/plant-pests-invasive-species/sea-container-cleanliness/eng/1508779809618/1508779809944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hyperlink" Target="https://www.google.ca/imgres?imgurl=http://www.uh.edu/engines/container-yard.jpg&amp;imgrefurl=http://www.uh.edu/engines/epi2458.htm&amp;docid=s6Vq-sMY5g79SM&amp;tbnid=rQeY4CuaJyE4XM:&amp;vet=1&amp;w=375&amp;h=500&amp;bih=720&amp;biw=1302&amp;ved=0ahUKEwibx7PPr-zRAhWi5IMKHZmLAlsQxiAIBSgD&amp;iact=c&amp;ictx=1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614284" y="5040351"/>
            <a:ext cx="4011432" cy="88644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0000"/>
              </a:lnSpc>
              <a:spcBef>
                <a:spcPct val="0"/>
              </a:spcBef>
              <a:buNone/>
              <a:tabLst>
                <a:tab pos="266700" algn="l"/>
              </a:tabLst>
              <a:defRPr/>
            </a:pPr>
            <a:r>
              <a:rPr lang="en-CA" altLang="en-US" sz="6400" b="1" dirty="0">
                <a:latin typeface="+mn-lt"/>
              </a:rPr>
              <a:t>Wendy </a:t>
            </a:r>
            <a:r>
              <a:rPr lang="en-CA" altLang="en-US" sz="6400" b="1" dirty="0" smtClean="0">
                <a:latin typeface="+mn-lt"/>
              </a:rPr>
              <a:t>Beltz</a:t>
            </a: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buNone/>
              <a:tabLst>
                <a:tab pos="266700" algn="l"/>
              </a:tabLst>
              <a:defRPr/>
            </a:pPr>
            <a:r>
              <a:rPr lang="en-US" altLang="en-US" sz="5600" dirty="0" smtClean="0">
                <a:latin typeface="+mn-lt"/>
              </a:rPr>
              <a:t>Field </a:t>
            </a:r>
            <a:r>
              <a:rPr lang="en-US" altLang="en-US" sz="5600" dirty="0">
                <a:latin typeface="+mn-lt"/>
              </a:rPr>
              <a:t>Operations Director, </a:t>
            </a:r>
            <a:endParaRPr lang="en-US" altLang="en-US" sz="5600" dirty="0" smtClean="0">
              <a:latin typeface="+mn-lt"/>
            </a:endParaRPr>
          </a:p>
          <a:p>
            <a:pPr marL="0" lvl="1" indent="0">
              <a:lnSpc>
                <a:spcPct val="120000"/>
              </a:lnSpc>
              <a:spcBef>
                <a:spcPct val="0"/>
              </a:spcBef>
              <a:buNone/>
              <a:tabLst>
                <a:tab pos="266700" algn="l"/>
              </a:tabLst>
              <a:defRPr/>
            </a:pPr>
            <a:r>
              <a:rPr lang="en-US" altLang="en-US" sz="5600" dirty="0" smtClean="0">
                <a:latin typeface="+mn-lt"/>
              </a:rPr>
              <a:t>Plant </a:t>
            </a:r>
            <a:r>
              <a:rPr lang="en-US" altLang="en-US" sz="5600" dirty="0">
                <a:latin typeface="+mn-lt"/>
              </a:rPr>
              <a:t>Protection and </a:t>
            </a:r>
            <a:r>
              <a:rPr lang="en-US" altLang="en-US" sz="5600" dirty="0" smtClean="0">
                <a:latin typeface="+mn-lt"/>
              </a:rPr>
              <a:t>Quarantine</a:t>
            </a:r>
          </a:p>
          <a:p>
            <a:pPr marL="0" lvl="1" indent="0">
              <a:lnSpc>
                <a:spcPct val="120000"/>
              </a:lnSpc>
              <a:spcBef>
                <a:spcPct val="0"/>
              </a:spcBef>
              <a:buNone/>
              <a:tabLst>
                <a:tab pos="266700" algn="l"/>
              </a:tabLst>
              <a:defRPr/>
            </a:pPr>
            <a:r>
              <a:rPr lang="en-US" altLang="en-US" sz="5600" dirty="0" smtClean="0">
                <a:latin typeface="+mn-lt"/>
              </a:rPr>
              <a:t>Animal </a:t>
            </a:r>
            <a:r>
              <a:rPr lang="en-US" altLang="en-US" sz="5600" dirty="0">
                <a:latin typeface="+mn-lt"/>
              </a:rPr>
              <a:t>and Plant Health Inspection </a:t>
            </a:r>
            <a:r>
              <a:rPr lang="en-US" altLang="en-US" sz="5600" dirty="0" smtClean="0">
                <a:latin typeface="+mn-lt"/>
              </a:rPr>
              <a:t>Service</a:t>
            </a:r>
          </a:p>
          <a:p>
            <a:pPr marL="0" lvl="1" indent="0">
              <a:lnSpc>
                <a:spcPct val="120000"/>
              </a:lnSpc>
              <a:spcBef>
                <a:spcPct val="0"/>
              </a:spcBef>
              <a:buNone/>
              <a:tabLst>
                <a:tab pos="266700" algn="l"/>
              </a:tabLst>
              <a:defRPr/>
            </a:pPr>
            <a:r>
              <a:rPr lang="en-US" altLang="en-US" sz="5600" dirty="0" smtClean="0">
                <a:latin typeface="+mn-lt"/>
              </a:rPr>
              <a:t>United </a:t>
            </a:r>
            <a:r>
              <a:rPr lang="en-US" altLang="en-US" sz="5600" dirty="0">
                <a:latin typeface="+mn-lt"/>
              </a:rPr>
              <a:t>States Department of Agriculture</a:t>
            </a:r>
            <a:endParaRPr lang="en-CA" altLang="en-US" sz="5600" dirty="0">
              <a:latin typeface="+mn-lt"/>
            </a:endParaRPr>
          </a:p>
          <a:p>
            <a:pPr algn="ctr">
              <a:spcAft>
                <a:spcPts val="600"/>
              </a:spcAft>
              <a:buFontTx/>
              <a:buNone/>
              <a:tabLst>
                <a:tab pos="266700" algn="l"/>
              </a:tabLst>
              <a:defRPr/>
            </a:pPr>
            <a:endParaRPr lang="en-CA" altLang="en-US" sz="1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54290"/>
            <a:ext cx="377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tabLst>
                <a:tab pos="266700" algn="l"/>
              </a:tabLst>
              <a:defRPr/>
            </a:pPr>
            <a:r>
              <a:rPr lang="en-CA" altLang="en-US" sz="1600" b="1" dirty="0"/>
              <a:t>Wendy Asbil</a:t>
            </a:r>
          </a:p>
          <a:p>
            <a:pPr>
              <a:spcBef>
                <a:spcPct val="0"/>
              </a:spcBef>
              <a:buFontTx/>
              <a:buNone/>
              <a:tabLst>
                <a:tab pos="266700" algn="l"/>
              </a:tabLst>
              <a:defRPr/>
            </a:pPr>
            <a:r>
              <a:rPr lang="en-CA" altLang="en-US" sz="1400" dirty="0" smtClean="0"/>
              <a:t>National Manager, </a:t>
            </a:r>
          </a:p>
          <a:p>
            <a:pPr>
              <a:spcBef>
                <a:spcPct val="0"/>
              </a:spcBef>
              <a:buFontTx/>
              <a:buNone/>
              <a:tabLst>
                <a:tab pos="266700" algn="l"/>
              </a:tabLst>
              <a:defRPr/>
            </a:pPr>
            <a:r>
              <a:rPr lang="en-CA" altLang="en-US" sz="1400" dirty="0" smtClean="0"/>
              <a:t>Invasive </a:t>
            </a:r>
            <a:r>
              <a:rPr lang="en-CA" altLang="en-US" sz="1400" dirty="0"/>
              <a:t>Alien </a:t>
            </a:r>
            <a:r>
              <a:rPr lang="en-CA" altLang="en-US" sz="1400" dirty="0" smtClean="0"/>
              <a:t>Species and Domestic Programs </a:t>
            </a:r>
            <a:endParaRPr lang="en-CA" altLang="en-US" sz="1400" dirty="0"/>
          </a:p>
          <a:p>
            <a:pPr>
              <a:spcBef>
                <a:spcPct val="0"/>
              </a:spcBef>
              <a:buFontTx/>
              <a:buNone/>
              <a:tabLst>
                <a:tab pos="266700" algn="l"/>
              </a:tabLst>
              <a:defRPr/>
            </a:pPr>
            <a:r>
              <a:rPr lang="en-US" altLang="en-US" sz="1400" dirty="0" smtClean="0"/>
              <a:t>Plant Protection Division</a:t>
            </a:r>
          </a:p>
          <a:p>
            <a:pPr>
              <a:spcBef>
                <a:spcPct val="0"/>
              </a:spcBef>
              <a:buFontTx/>
              <a:buNone/>
              <a:tabLst>
                <a:tab pos="266700" algn="l"/>
              </a:tabLst>
              <a:defRPr/>
            </a:pPr>
            <a:r>
              <a:rPr lang="en-US" altLang="en-US" sz="1400" dirty="0" smtClean="0"/>
              <a:t>Canadian Food Inspection Agency</a:t>
            </a:r>
            <a:endParaRPr lang="en-CA" altLang="en-US" sz="1400" dirty="0"/>
          </a:p>
        </p:txBody>
      </p:sp>
      <p:sp useBgFill="1">
        <p:nvSpPr>
          <p:cNvPr id="16" name="Rectangle 24"/>
          <p:cNvSpPr txBox="1">
            <a:spLocks noChangeArrowheads="1"/>
          </p:cNvSpPr>
          <p:nvPr/>
        </p:nvSpPr>
        <p:spPr bwMode="auto">
          <a:xfrm>
            <a:off x="908910" y="1980491"/>
            <a:ext cx="7113182" cy="8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400" b="1" dirty="0" smtClean="0">
                <a:solidFill>
                  <a:schemeClr val="tx1"/>
                </a:solidFill>
              </a:rPr>
              <a:t>46</a:t>
            </a:r>
            <a:r>
              <a:rPr lang="en-CA" alt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CA" altLang="en-US" sz="2400" b="1" dirty="0" smtClean="0">
                <a:solidFill>
                  <a:schemeClr val="tx1"/>
                </a:solidFill>
              </a:rPr>
              <a:t> NAPPO Annual Meeting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400" b="1" dirty="0" smtClean="0">
                <a:solidFill>
                  <a:schemeClr val="tx1"/>
                </a:solidFill>
              </a:rPr>
              <a:t>Mérida, Mexico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400" b="1" dirty="0" smtClean="0">
                <a:solidFill>
                  <a:schemeClr val="tx1"/>
                </a:solidFill>
              </a:rPr>
              <a:t>December 6, 2023</a:t>
            </a:r>
            <a:endParaRPr lang="fr-FR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C:\Users\asbilw\Desktop\Sea Containers\CPM Side Session\NASCI logo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88" y="5208602"/>
            <a:ext cx="1860821" cy="7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3469274"/>
            <a:ext cx="9144000" cy="1368160"/>
            <a:chOff x="-1" y="3469274"/>
            <a:chExt cx="9144000" cy="1368160"/>
          </a:xfrm>
        </p:grpSpPr>
        <p:pic>
          <p:nvPicPr>
            <p:cNvPr id="1027" name="Picture 3" descr="C:\Users\asbilw\Desktop\Halifax and Mexico\20171012_1108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08"/>
            <a:stretch/>
          </p:blipFill>
          <p:spPr bwMode="auto">
            <a:xfrm>
              <a:off x="-1" y="3524282"/>
              <a:ext cx="2541367" cy="130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sbilw\Desktop\Wendy\photos 2\phone  Feb 2018\20180223_1133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056" y="3497182"/>
              <a:ext cx="1889046" cy="1330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elated imag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585" y="3492691"/>
              <a:ext cx="1787522" cy="133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asbilw\Desktop\Wendy\photos 2\phone  Feb 2018\20180223_13222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1" r="2173" b="14908"/>
            <a:stretch/>
          </p:blipFill>
          <p:spPr bwMode="auto">
            <a:xfrm>
              <a:off x="5691840" y="3489623"/>
              <a:ext cx="1975067" cy="133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E:\from 2 GB stick\Chile Visit\Chile Visit 08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398" y="3469274"/>
              <a:ext cx="1637601" cy="13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343415" y="1316333"/>
            <a:ext cx="8684151" cy="48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54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tabLst>
                <a:tab pos="862013" algn="l"/>
              </a:tabLst>
            </a:pPr>
            <a:r>
              <a:rPr lang="en-CA" sz="3200" b="1" dirty="0">
                <a:latin typeface="+mn-lt"/>
              </a:rPr>
              <a:t>Sea Container and Cargo Cleanliness: </a:t>
            </a:r>
            <a:endParaRPr lang="en-CA" sz="3200" b="1" dirty="0" smtClean="0">
              <a:latin typeface="+mn-lt"/>
            </a:endParaRPr>
          </a:p>
          <a:p>
            <a:pPr>
              <a:tabLst>
                <a:tab pos="862013" algn="l"/>
              </a:tabLst>
            </a:pPr>
            <a:r>
              <a:rPr lang="en-CA" sz="3200" b="1" dirty="0" smtClean="0">
                <a:latin typeface="+mn-lt"/>
              </a:rPr>
              <a:t>Update on Global and North American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1</a:t>
            </a:fld>
            <a:endParaRPr lang="en-CA"/>
          </a:p>
        </p:txBody>
      </p:sp>
      <p:pic>
        <p:nvPicPr>
          <p:cNvPr id="21" name="Picture 20" descr="Logo, company name&#10;&#10;Description automatically generated"/>
          <p:cNvPicPr/>
          <p:nvPr/>
        </p:nvPicPr>
        <p:blipFill>
          <a:blip r:embed="rId11"/>
          <a:stretch>
            <a:fillRect/>
          </a:stretch>
        </p:blipFill>
        <p:spPr>
          <a:xfrm>
            <a:off x="99103" y="0"/>
            <a:ext cx="1351166" cy="14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asbilw\Desktop\Wendy\photos 2\phone  Feb 2018\20180223_132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0318"/>
          <a:stretch/>
        </p:blipFill>
        <p:spPr bwMode="auto">
          <a:xfrm>
            <a:off x="67113" y="1474027"/>
            <a:ext cx="2635569" cy="32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340" y="5042536"/>
            <a:ext cx="4177717" cy="18154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600" kern="1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600" kern="1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“The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number and range of stakeholders involved is global in scale and extremely diverse, and the pathway itself is a non-agricultural pathway, resulting in important engagement and communications considerations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.”</a:t>
            </a:r>
            <a:r>
              <a:rPr lang="en-US" sz="18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32332" y="6356350"/>
            <a:ext cx="6830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4B8FD9-DAA6-4A95-9473-21A6CE9B6365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5" name="Picture 2" descr="https://www.ippc.int/static/img/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2" y="5218571"/>
            <a:ext cx="5611318" cy="9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bilw\Desktop\Wendy\photos 2\phone  Feb 2018\20180223_113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30" y="1474027"/>
            <a:ext cx="3353170" cy="28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/>
          <a:stretch/>
        </p:blipFill>
        <p:spPr bwMode="auto">
          <a:xfrm>
            <a:off x="2702682" y="1464885"/>
            <a:ext cx="3088148" cy="3253171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8449" y="0"/>
            <a:ext cx="89846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Global Concern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International Plant Protection Convention (IPPC)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en-C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17"/>
    </mc:Choice>
    <mc:Fallback xmlns="">
      <p:transition spd="slow" advTm="898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245" y="1422256"/>
            <a:ext cx="8790202" cy="4697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sz="2800" dirty="0">
                <a:cs typeface="Times New Roman" panose="02020603050405020304" pitchFamily="18" charset="0"/>
              </a:rPr>
              <a:t>IPPC assembled a Sea Container Task Force (SCTF) to look at this issue at a global </a:t>
            </a:r>
            <a:r>
              <a:rPr lang="en-US" sz="2800" dirty="0" smtClean="0">
                <a:cs typeface="Times New Roman" panose="02020603050405020304" pitchFamily="18" charset="0"/>
              </a:rPr>
              <a:t>level (2017-2021)</a:t>
            </a:r>
          </a:p>
          <a:p>
            <a:pPr>
              <a:buClr>
                <a:srgbClr val="0070C0"/>
              </a:buClr>
            </a:pPr>
            <a:r>
              <a:rPr lang="en-CA" sz="2800" dirty="0">
                <a:cs typeface="Times New Roman" panose="02020603050405020304" pitchFamily="18" charset="0"/>
              </a:rPr>
              <a:t>IPPC Sea Container Focus </a:t>
            </a:r>
            <a:r>
              <a:rPr lang="en-CA" sz="2800" dirty="0" smtClean="0">
                <a:cs typeface="Times New Roman" panose="02020603050405020304" pitchFamily="18" charset="0"/>
              </a:rPr>
              <a:t>Group (2022-2024)</a:t>
            </a:r>
          </a:p>
          <a:p>
            <a:pPr>
              <a:buClr>
                <a:srgbClr val="0070C0"/>
              </a:buClr>
            </a:pPr>
            <a:r>
              <a:rPr lang="en-CA" sz="2800" dirty="0">
                <a:cs typeface="Times New Roman" panose="02020603050405020304" pitchFamily="18" charset="0"/>
              </a:rPr>
              <a:t>t</a:t>
            </a:r>
            <a:r>
              <a:rPr lang="en-CA" sz="2800" dirty="0" smtClean="0">
                <a:cs typeface="Times New Roman" panose="02020603050405020304" pitchFamily="18" charset="0"/>
              </a:rPr>
              <a:t>wo international workshops 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CA" sz="2000" dirty="0" smtClean="0"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cs typeface="Times New Roman" panose="02020603050405020304" pitchFamily="18" charset="0"/>
              </a:rPr>
              <a:t>London, UK  September 2022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CA" sz="2400" dirty="0" smtClean="0">
                <a:cs typeface="Times New Roman" panose="02020603050405020304" pitchFamily="18" charset="0"/>
              </a:rPr>
              <a:t>Brisbane, AU  July 2023</a:t>
            </a:r>
            <a:endParaRPr lang="en-CA" sz="2400" dirty="0"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sz="2800" dirty="0"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cs typeface="Times New Roman" panose="02020603050405020304" pitchFamily="18" charset="0"/>
              </a:rPr>
              <a:t>eneral recommendation to CPM 2024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cs typeface="Times New Roman" panose="02020603050405020304" pitchFamily="18" charset="0"/>
              </a:rPr>
              <a:t>pecific measures  to be analyzed and recommended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3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3" y="5812657"/>
            <a:ext cx="1657653" cy="1019456"/>
          </a:xfrm>
          <a:prstGeom prst="rect">
            <a:avLst/>
          </a:prstGeom>
        </p:spPr>
      </p:pic>
      <p:pic>
        <p:nvPicPr>
          <p:cNvPr id="9" name="Picture 2" descr="Comparing Maritime Versus Railway Transportation Co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80586"/>
            <a:ext cx="1691603" cy="9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245" y="0"/>
            <a:ext cx="8623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Global </a:t>
            </a:r>
            <a:r>
              <a:rPr lang="en-US" sz="3600" b="1" dirty="0" smtClean="0"/>
              <a:t>Concern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International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Plant Protection Convention (IPPC)</a:t>
            </a:r>
            <a:endParaRPr lang="en-CA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4"/>
          <a:stretch/>
        </p:blipFill>
        <p:spPr>
          <a:xfrm>
            <a:off x="3349256" y="5812657"/>
            <a:ext cx="1553380" cy="1015519"/>
          </a:xfrm>
          <a:prstGeom prst="rect">
            <a:avLst/>
          </a:prstGeom>
        </p:spPr>
      </p:pic>
      <p:pic>
        <p:nvPicPr>
          <p:cNvPr id="13" name="Picture 4" descr="C:\Users\asbilw\Desktop\Phone 2017\20161019_1617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595" r="12074" b="18989"/>
          <a:stretch/>
        </p:blipFill>
        <p:spPr bwMode="auto">
          <a:xfrm>
            <a:off x="4902636" y="5808720"/>
            <a:ext cx="2477646" cy="10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2" y="5776430"/>
            <a:ext cx="1763718" cy="112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6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4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1245" y="257691"/>
            <a:ext cx="86659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endParaRPr lang="en-GB" sz="2000" b="1" kern="0" dirty="0" smtClean="0">
              <a:ea typeface="MS Mincho"/>
            </a:endParaRPr>
          </a:p>
          <a:p>
            <a:pPr algn="just" hangingPunct="0">
              <a:spcAft>
                <a:spcPts val="0"/>
              </a:spcAft>
            </a:pPr>
            <a:endParaRPr lang="en-GB" sz="2000" b="1" kern="0" dirty="0">
              <a:ea typeface="MS Mincho"/>
            </a:endParaRPr>
          </a:p>
          <a:p>
            <a:pPr algn="just" hangingPunct="0">
              <a:spcAft>
                <a:spcPts val="0"/>
              </a:spcAft>
            </a:pPr>
            <a:endParaRPr lang="en-GB" sz="2000" b="1" kern="0" dirty="0" smtClean="0">
              <a:ea typeface="MS Mincho"/>
            </a:endParaRPr>
          </a:p>
          <a:p>
            <a:pPr algn="just" hangingPunct="0">
              <a:spcAft>
                <a:spcPts val="0"/>
              </a:spcAft>
            </a:pPr>
            <a:r>
              <a:rPr lang="en-GB" sz="2400" b="1" kern="0" dirty="0" smtClean="0">
                <a:ea typeface="MS Mincho"/>
              </a:rPr>
              <a:t>Draft </a:t>
            </a:r>
            <a:r>
              <a:rPr lang="en-GB" sz="2400" b="1" kern="0" dirty="0">
                <a:ea typeface="MS Mincho"/>
              </a:rPr>
              <a:t>CPM </a:t>
            </a:r>
            <a:r>
              <a:rPr lang="en-GB" sz="2400" b="1" kern="0" dirty="0" smtClean="0">
                <a:ea typeface="MS Mincho"/>
              </a:rPr>
              <a:t>Recommendation (R-006) </a:t>
            </a:r>
            <a:r>
              <a:rPr lang="en-GB" sz="2400" b="1" kern="0" dirty="0">
                <a:ea typeface="MS Mincho"/>
              </a:rPr>
              <a:t>on minimizing pest risk associated with </a:t>
            </a:r>
            <a:r>
              <a:rPr lang="en-GB" sz="2400" b="1" kern="0" dirty="0" smtClean="0">
                <a:ea typeface="MS Mincho"/>
              </a:rPr>
              <a:t>the sea </a:t>
            </a:r>
            <a:r>
              <a:rPr lang="en-GB" sz="2400" b="1" kern="0" dirty="0">
                <a:ea typeface="MS Mincho"/>
              </a:rPr>
              <a:t>container </a:t>
            </a:r>
            <a:r>
              <a:rPr lang="en-GB" sz="2400" b="1" kern="0" dirty="0" smtClean="0">
                <a:ea typeface="MS Mincho"/>
              </a:rPr>
              <a:t>pathway </a:t>
            </a:r>
            <a:r>
              <a:rPr lang="en-GB" sz="2000" kern="0" dirty="0" smtClean="0">
                <a:ea typeface="MS Mincho"/>
              </a:rPr>
              <a:t>(consultation July 1- September 30, 2023)</a:t>
            </a:r>
          </a:p>
          <a:p>
            <a:pPr algn="just" hangingPunct="0">
              <a:spcAft>
                <a:spcPts val="0"/>
              </a:spcAft>
            </a:pPr>
            <a:endParaRPr lang="en-GB" sz="2000" b="1" kern="0" dirty="0">
              <a:ea typeface="MS Mincho"/>
            </a:endParaRP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risks and implications for the international sea  container pathway 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risks influenced by type of cargo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description of pest contamination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sz="2400" dirty="0"/>
              <a:t>raising awareness </a:t>
            </a:r>
            <a:endParaRPr lang="en-GB" sz="2400" b="1" kern="0" dirty="0">
              <a:ea typeface="MS Mincho"/>
            </a:endParaRP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reducing the risk of contamination 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visual examination for contamination 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methods to remove contamination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eeking input for effective measures and best practices</a:t>
            </a:r>
          </a:p>
          <a:p>
            <a:pPr algn="just" hangingPunct="0">
              <a:spcAft>
                <a:spcPts val="0"/>
              </a:spcAft>
            </a:pPr>
            <a:endParaRPr lang="en-CA" sz="2000" b="1" kern="0" dirty="0">
              <a:ea typeface="MS Minch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245" y="0"/>
            <a:ext cx="8623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Global Concern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International Plant Protection Convention (IPPC)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3" y="5812657"/>
            <a:ext cx="1657653" cy="1019456"/>
          </a:xfrm>
          <a:prstGeom prst="rect">
            <a:avLst/>
          </a:prstGeom>
        </p:spPr>
      </p:pic>
      <p:pic>
        <p:nvPicPr>
          <p:cNvPr id="6" name="Picture 2" descr="Comparing Maritime Versus Railway Transportation Co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80586"/>
            <a:ext cx="1691603" cy="9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4"/>
          <a:stretch/>
        </p:blipFill>
        <p:spPr>
          <a:xfrm>
            <a:off x="3349256" y="5812657"/>
            <a:ext cx="1553380" cy="1015519"/>
          </a:xfrm>
          <a:prstGeom prst="rect">
            <a:avLst/>
          </a:prstGeom>
        </p:spPr>
      </p:pic>
      <p:pic>
        <p:nvPicPr>
          <p:cNvPr id="8" name="Picture 4" descr="C:\Users\asbilw\Desktop\Phone 2017\20161019_1617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595" r="12074" b="18989"/>
          <a:stretch/>
        </p:blipFill>
        <p:spPr bwMode="auto">
          <a:xfrm>
            <a:off x="4902636" y="5808720"/>
            <a:ext cx="2477646" cy="10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2" y="5776430"/>
            <a:ext cx="1763718" cy="112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5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28837" y="50114"/>
            <a:ext cx="86659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endParaRPr lang="en-GB" sz="2000" b="1" kern="0" dirty="0" smtClean="0">
              <a:ea typeface="MS Mincho"/>
            </a:endParaRPr>
          </a:p>
          <a:p>
            <a:pPr algn="just" hangingPunct="0">
              <a:spcAft>
                <a:spcPts val="0"/>
              </a:spcAft>
            </a:pPr>
            <a:endParaRPr lang="en-GB" sz="2000" b="1" kern="0" dirty="0">
              <a:ea typeface="MS Mincho"/>
            </a:endParaRPr>
          </a:p>
          <a:p>
            <a:pPr algn="just" hangingPunct="0">
              <a:spcAft>
                <a:spcPts val="0"/>
              </a:spcAft>
            </a:pPr>
            <a:endParaRPr lang="en-GB" sz="2000" b="1" kern="0" dirty="0" smtClean="0">
              <a:ea typeface="MS Mincho"/>
            </a:endParaRPr>
          </a:p>
          <a:p>
            <a:pPr algn="just" hangingPunct="0">
              <a:spcAft>
                <a:spcPts val="0"/>
              </a:spcAft>
            </a:pPr>
            <a:endParaRPr lang="en-GB" sz="2400" b="1" kern="0" dirty="0" smtClean="0">
              <a:ea typeface="MS Mincho"/>
            </a:endParaRP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kern="0" dirty="0">
              <a:ea typeface="MS Minch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3" y="5812657"/>
            <a:ext cx="1657653" cy="1019456"/>
          </a:xfrm>
          <a:prstGeom prst="rect">
            <a:avLst/>
          </a:prstGeom>
        </p:spPr>
      </p:pic>
      <p:pic>
        <p:nvPicPr>
          <p:cNvPr id="6" name="Picture 2" descr="Comparing Maritime Versus Railway Transportation Co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80586"/>
            <a:ext cx="1691603" cy="9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4"/>
          <a:stretch/>
        </p:blipFill>
        <p:spPr>
          <a:xfrm>
            <a:off x="3349256" y="5812657"/>
            <a:ext cx="1553380" cy="1015519"/>
          </a:xfrm>
          <a:prstGeom prst="rect">
            <a:avLst/>
          </a:prstGeom>
        </p:spPr>
      </p:pic>
      <p:pic>
        <p:nvPicPr>
          <p:cNvPr id="8" name="Picture 4" descr="C:\Users\asbilw\Desktop\Phone 2017\20161019_1617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595" r="12074" b="18989"/>
          <a:stretch/>
        </p:blipFill>
        <p:spPr bwMode="auto">
          <a:xfrm>
            <a:off x="4902636" y="5808720"/>
            <a:ext cx="2477646" cy="10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2" y="5776430"/>
            <a:ext cx="1763718" cy="112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72703"/>
              </p:ext>
            </p:extLst>
          </p:nvPr>
        </p:nvGraphicFramePr>
        <p:xfrm>
          <a:off x="32654" y="3422513"/>
          <a:ext cx="907868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229">
                  <a:extLst>
                    <a:ext uri="{9D8B030D-6E8A-4147-A177-3AD203B41FA5}">
                      <a16:colId xmlns:a16="http://schemas.microsoft.com/office/drawing/2014/main" val="4046139720"/>
                    </a:ext>
                  </a:extLst>
                </a:gridCol>
                <a:gridCol w="3026229">
                  <a:extLst>
                    <a:ext uri="{9D8B030D-6E8A-4147-A177-3AD203B41FA5}">
                      <a16:colId xmlns:a16="http://schemas.microsoft.com/office/drawing/2014/main" val="3757343648"/>
                    </a:ext>
                  </a:extLst>
                </a:gridCol>
                <a:gridCol w="3026229">
                  <a:extLst>
                    <a:ext uri="{9D8B030D-6E8A-4147-A177-3AD203B41FA5}">
                      <a16:colId xmlns:a16="http://schemas.microsoft.com/office/drawing/2014/main" val="3202889571"/>
                    </a:ext>
                  </a:extLst>
                </a:gridCol>
              </a:tblGrid>
              <a:tr h="27825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Voluntary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tools and initiatives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Regulatory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approaches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Leveraging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existing instruments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4254763"/>
                  </a:ext>
                </a:extLst>
              </a:tr>
              <a:tr h="1861837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and outreach (NPPOs and industry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CA" sz="14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Industry-led programs (e.g. custodial responsibility program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CA" sz="14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Enhanced container 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ports</a:t>
                      </a:r>
                      <a:r>
                        <a:rPr lang="en-CA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containers</a:t>
                      </a: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inspection and 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CA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Mandatory </a:t>
                      </a: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standards (e.g. ISPM)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CA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Party Authorization and Inspection</a:t>
                      </a:r>
                      <a:endParaRPr lang="en-CA" sz="14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Trade facilitation practices (e.g. Authorized Economic Operator; WCO SAFE Framework of Standards) that have cleanliness component </a:t>
                      </a:r>
                      <a:endParaRPr lang="en-CA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CA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CTU Code with phytosanitary cleanliness components</a:t>
                      </a: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454367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6178" y="823007"/>
            <a:ext cx="8815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Measures under consideration must be: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ffective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at minimizing introduction and spread of plant pests globally</a:t>
            </a:r>
            <a:endParaRPr lang="en-CA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ractical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, flexible, cost-effective 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Able to be adopted and implemented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globally</a:t>
            </a:r>
            <a:endParaRPr lang="en-CA" sz="2000" dirty="0">
              <a:solidFill>
                <a:srgbClr val="FF0000"/>
              </a:solidFill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CA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Overall need for cooperation and </a:t>
            </a:r>
            <a:r>
              <a:rPr lang="en-C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coordination amongst: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NPPOs, border control agencies and other government organizations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 sectors </a:t>
            </a:r>
            <a:r>
              <a:rPr lang="en-CA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 </a:t>
            </a: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NPPOs and </a:t>
            </a:r>
            <a:r>
              <a:rPr lang="en-CA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endParaRPr lang="en-C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655" y="250371"/>
            <a:ext cx="899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Potential Measures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9102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3" y="2849488"/>
            <a:ext cx="8772932" cy="1369339"/>
          </a:xfrm>
        </p:spPr>
        <p:txBody>
          <a:bodyPr>
            <a:normAutofit fontScale="90000"/>
          </a:bodyPr>
          <a:lstStyle/>
          <a:p>
            <a:r>
              <a:rPr lang="en-CA" sz="27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7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7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7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Voluntary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Canada-United States-Mexico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government-industry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initiative </a:t>
            </a:r>
            <a:b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en-CA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6</a:t>
            </a:fld>
            <a:endParaRPr lang="en-CA"/>
          </a:p>
        </p:txBody>
      </p:sp>
      <p:pic>
        <p:nvPicPr>
          <p:cNvPr id="12" name="Picture 10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1"/>
          <a:stretch/>
        </p:blipFill>
        <p:spPr bwMode="auto">
          <a:xfrm>
            <a:off x="5855110" y="4673218"/>
            <a:ext cx="3275857" cy="21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from 2 GB stick\Chile Visit\Chile Visit 0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6" y="4668863"/>
            <a:ext cx="2615046" cy="21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sbilw\Desktop\Sea Containers\CPM Side Session\NASCI log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30" y="0"/>
            <a:ext cx="6296468" cy="26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sbilw\Desktop\Wendy\photos 2\phone  Feb 2018\20180223_1322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2173" b="14908"/>
          <a:stretch/>
        </p:blipFill>
        <p:spPr bwMode="auto">
          <a:xfrm>
            <a:off x="-7369" y="4673218"/>
            <a:ext cx="3243160" cy="21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17"/>
    </mc:Choice>
    <mc:Fallback xmlns="">
      <p:transition spd="slow" advTm="898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</p:cNvPr>
          <p:cNvSpPr txBox="1"/>
          <p:nvPr/>
        </p:nvSpPr>
        <p:spPr>
          <a:xfrm>
            <a:off x="166020" y="1237039"/>
            <a:ext cx="88404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 lvl="2">
              <a:buClr>
                <a:schemeClr val="tx1"/>
              </a:buClr>
            </a:pPr>
            <a:r>
              <a:rPr lang="en-US" sz="1600" b="1" dirty="0" smtClean="0"/>
              <a:t>We have learned:</a:t>
            </a:r>
            <a:endParaRPr lang="en-US" sz="1600" b="1" dirty="0"/>
          </a:p>
          <a:p>
            <a:pPr marL="466725" lvl="2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existing practices </a:t>
            </a:r>
          </a:p>
          <a:p>
            <a:pPr marL="466725" lvl="2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identified phytosanitary risks in/on containers/cargo</a:t>
            </a:r>
          </a:p>
          <a:p>
            <a:pPr marL="466725" lvl="2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/>
              <a:t>obstacles </a:t>
            </a:r>
            <a:r>
              <a:rPr lang="en-US" altLang="en-US" sz="1600" dirty="0" smtClean="0"/>
              <a:t> and opportunities </a:t>
            </a:r>
            <a:r>
              <a:rPr lang="en-US" altLang="en-US" sz="1600" dirty="0" smtClean="0"/>
              <a:t> regarding </a:t>
            </a:r>
            <a:r>
              <a:rPr lang="en-US" altLang="en-US" sz="1600" dirty="0" err="1"/>
              <a:t>phytosanitary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examinations  </a:t>
            </a:r>
            <a:r>
              <a:rPr lang="en-US" altLang="en-US" sz="1600" dirty="0"/>
              <a:t>or cleaning</a:t>
            </a:r>
          </a:p>
          <a:p>
            <a:pPr marL="466725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altLang="en-US" sz="1600" dirty="0"/>
              <a:t>suggested measures </a:t>
            </a:r>
            <a:r>
              <a:rPr lang="en-CA" altLang="en-US" sz="1600" dirty="0" smtClean="0"/>
              <a:t>to </a:t>
            </a:r>
            <a:r>
              <a:rPr lang="en-CA" altLang="en-US" sz="1600" dirty="0"/>
              <a:t>mitigate plant health risks depending on role in the  supply </a:t>
            </a:r>
            <a:r>
              <a:rPr lang="en-CA" altLang="en-US" sz="1600" dirty="0" smtClean="0"/>
              <a:t>chain</a:t>
            </a:r>
          </a:p>
          <a:p>
            <a:pPr marL="123825" lvl="2">
              <a:buClr>
                <a:schemeClr val="tx1"/>
              </a:buClr>
            </a:pPr>
            <a:endParaRPr lang="en-CA" altLang="en-US" sz="1600" dirty="0" smtClean="0"/>
          </a:p>
          <a:p>
            <a:pPr marL="123825" lvl="1">
              <a:buClr>
                <a:schemeClr val="tx1"/>
              </a:buClr>
            </a:pPr>
            <a:r>
              <a:rPr lang="en-CA" sz="1600" b="1" dirty="0">
                <a:cs typeface="Times New Roman" panose="02020603050405020304" pitchFamily="18" charset="0"/>
              </a:rPr>
              <a:t>Using what we have </a:t>
            </a:r>
            <a:r>
              <a:rPr lang="en-CA" sz="1600" b="1" dirty="0" smtClean="0">
                <a:cs typeface="Times New Roman" panose="02020603050405020304" pitchFamily="18" charset="0"/>
              </a:rPr>
              <a:t>learned to:</a:t>
            </a:r>
            <a:endParaRPr lang="en-CA" sz="1600" b="1" dirty="0">
              <a:cs typeface="Times New Roman" panose="02020603050405020304" pitchFamily="18" charset="0"/>
            </a:endParaRPr>
          </a:p>
          <a:p>
            <a:pPr marL="466725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cs typeface="Times New Roman" panose="02020603050405020304" pitchFamily="18" charset="0"/>
              </a:rPr>
              <a:t>consider </a:t>
            </a:r>
            <a:r>
              <a:rPr lang="en-CA" sz="1600" dirty="0" smtClean="0">
                <a:cs typeface="Times New Roman" panose="02020603050405020304" pitchFamily="18" charset="0"/>
              </a:rPr>
              <a:t>all </a:t>
            </a:r>
            <a:r>
              <a:rPr lang="en-CA" sz="1600" dirty="0">
                <a:cs typeface="Times New Roman" panose="02020603050405020304" pitchFamily="18" charset="0"/>
              </a:rPr>
              <a:t>points along supply </a:t>
            </a:r>
            <a:r>
              <a:rPr lang="en-CA" sz="1600" dirty="0" smtClean="0">
                <a:cs typeface="Times New Roman" panose="02020603050405020304" pitchFamily="18" charset="0"/>
              </a:rPr>
              <a:t>chain to determine </a:t>
            </a:r>
            <a:r>
              <a:rPr lang="en-CA" sz="1600" dirty="0">
                <a:cs typeface="Times New Roman" panose="02020603050405020304" pitchFamily="18" charset="0"/>
              </a:rPr>
              <a:t>what measures are practical, feasible, effective and economical</a:t>
            </a:r>
          </a:p>
          <a:p>
            <a:pPr marL="466725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cs typeface="Times New Roman" panose="02020603050405020304" pitchFamily="18" charset="0"/>
              </a:rPr>
              <a:t>contribute to work of IPPC Sea Container Focus </a:t>
            </a:r>
            <a:r>
              <a:rPr lang="en-CA" sz="1600" dirty="0" smtClean="0">
                <a:cs typeface="Times New Roman" panose="02020603050405020304" pitchFamily="18" charset="0"/>
              </a:rPr>
              <a:t>Group</a:t>
            </a:r>
          </a:p>
          <a:p>
            <a:pPr marL="123825" lvl="2">
              <a:buClr>
                <a:schemeClr val="tx1"/>
              </a:buClr>
            </a:pPr>
            <a:endParaRPr lang="en-CA" sz="1400" dirty="0" smtClean="0">
              <a:cs typeface="Times New Roman" panose="02020603050405020304" pitchFamily="18" charset="0"/>
            </a:endParaRPr>
          </a:p>
          <a:p>
            <a:pPr marL="0" lvl="1">
              <a:buClr>
                <a:schemeClr val="tx1"/>
              </a:buClr>
            </a:pPr>
            <a:r>
              <a:rPr lang="en-CA" sz="1600" b="1" dirty="0" smtClean="0">
                <a:cs typeface="Times New Roman" panose="02020603050405020304" pitchFamily="18" charset="0"/>
              </a:rPr>
              <a:t>Key points: </a:t>
            </a:r>
            <a:endParaRPr lang="en-CA" sz="1600" dirty="0" smtClean="0"/>
          </a:p>
          <a:p>
            <a:pPr marL="817563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Need to use </a:t>
            </a:r>
            <a:r>
              <a:rPr lang="en-CA" sz="1600" dirty="0"/>
              <a:t>networks of networks to engage broadly</a:t>
            </a:r>
          </a:p>
          <a:p>
            <a:pPr marL="817563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Education </a:t>
            </a:r>
            <a:r>
              <a:rPr lang="en-CA" sz="1600" dirty="0"/>
              <a:t>and awareness is paramount to success </a:t>
            </a:r>
            <a:endParaRPr lang="en-CA" sz="1600" dirty="0" smtClean="0"/>
          </a:p>
          <a:p>
            <a:pPr marL="817563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Need </a:t>
            </a:r>
            <a:r>
              <a:rPr lang="en-CA" sz="1600" dirty="0" smtClean="0"/>
              <a:t>outreach </a:t>
            </a:r>
            <a:r>
              <a:rPr lang="en-CA" sz="1600" dirty="0"/>
              <a:t>materials for many audiences and purposes </a:t>
            </a:r>
            <a:r>
              <a:rPr lang="en-CA" sz="1600" dirty="0" smtClean="0"/>
              <a:t>Need </a:t>
            </a:r>
            <a:r>
              <a:rPr lang="en-CA" sz="1600" dirty="0" smtClean="0"/>
              <a:t>to integrate </a:t>
            </a:r>
            <a:r>
              <a:rPr lang="en-CA" sz="1600" dirty="0"/>
              <a:t>phytosanitary measures into existing activities</a:t>
            </a:r>
          </a:p>
          <a:p>
            <a:pPr marL="817563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 smtClean="0"/>
              <a:t>Need for training, branding, </a:t>
            </a:r>
            <a:r>
              <a:rPr lang="en-CA" sz="1600" b="1" dirty="0" smtClean="0"/>
              <a:t>incentives</a:t>
            </a:r>
          </a:p>
          <a:p>
            <a:pPr marL="817563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b="1" dirty="0" smtClean="0"/>
              <a:t>Shared risk, shared responsibility – everyone has a part to play in global success in minimizing </a:t>
            </a:r>
            <a:r>
              <a:rPr lang="en-CA" sz="1600" b="1" dirty="0" err="1" smtClean="0"/>
              <a:t>phytosanitary</a:t>
            </a:r>
            <a:r>
              <a:rPr lang="en-CA" sz="1600" b="1" dirty="0" smtClean="0"/>
              <a:t> risks in this pathway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-63900" y="535111"/>
            <a:ext cx="9144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 lvl="1" algn="ctr">
              <a:buClr>
                <a:schemeClr val="tx1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NASCI continues to </a:t>
            </a:r>
            <a:r>
              <a:rPr lang="en-US" dirty="0" smtClean="0">
                <a:cs typeface="Times New Roman" panose="02020603050405020304" pitchFamily="18" charset="0"/>
              </a:rPr>
              <a:t>conduct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outreach and education </a:t>
            </a:r>
            <a:r>
              <a:rPr lang="en-US" dirty="0" smtClean="0">
                <a:cs typeface="Times New Roman" panose="02020603050405020304" pitchFamily="18" charset="0"/>
              </a:rPr>
              <a:t>with partners and stakeholders to </a:t>
            </a:r>
            <a:r>
              <a:rPr lang="en-US" dirty="0">
                <a:cs typeface="Times New Roman" panose="02020603050405020304" pitchFamily="18" charset="0"/>
              </a:rPr>
              <a:t>better understand challenges and </a:t>
            </a:r>
            <a:r>
              <a:rPr lang="en-US" dirty="0" smtClean="0">
                <a:cs typeface="Times New Roman" panose="02020603050405020304" pitchFamily="18" charset="0"/>
              </a:rPr>
              <a:t>develop opportunities </a:t>
            </a:r>
            <a:r>
              <a:rPr lang="en-US" dirty="0">
                <a:cs typeface="Times New Roman" panose="02020603050405020304" pitchFamily="18" charset="0"/>
              </a:rPr>
              <a:t>for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mitigating </a:t>
            </a:r>
            <a:r>
              <a:rPr lang="en-US" dirty="0">
                <a:cs typeface="Times New Roman" panose="02020603050405020304" pitchFamily="18" charset="0"/>
              </a:rPr>
              <a:t>pest risks in the sea container </a:t>
            </a:r>
            <a:r>
              <a:rPr lang="en-US" dirty="0" smtClean="0">
                <a:cs typeface="Times New Roman" panose="02020603050405020304" pitchFamily="18" charset="0"/>
              </a:rPr>
              <a:t>pathway throughout the supply chain</a:t>
            </a:r>
            <a:endParaRPr lang="en-US" dirty="0">
              <a:cs typeface="Times New Roman" panose="02020603050405020304" pitchFamily="18" charset="0"/>
            </a:endParaRPr>
          </a:p>
          <a:p>
            <a:pPr marL="123825" lvl="2"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54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North American Sea Container </a:t>
            </a:r>
            <a:r>
              <a:rPr lang="en-CA" sz="4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Initiative</a:t>
            </a:r>
            <a:endParaRPr lang="en-CA" sz="4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FD9-DAA6-4A95-9473-21A6CE9B6365}" type="slidenum">
              <a:rPr lang="en-CA" smtClean="0"/>
              <a:t>7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0" y="5878507"/>
            <a:ext cx="9144001" cy="955685"/>
            <a:chOff x="0" y="5416525"/>
            <a:chExt cx="9144001" cy="1093799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5416525"/>
              <a:ext cx="9144001" cy="1077832"/>
              <a:chOff x="515022" y="5813118"/>
              <a:chExt cx="7490938" cy="1077832"/>
            </a:xfrm>
          </p:grpSpPr>
          <p:pic>
            <p:nvPicPr>
              <p:cNvPr id="12" name="Picture 10" descr="Related image">
                <a:hlinkClick r:id="rId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61"/>
              <a:stretch/>
            </p:blipFill>
            <p:spPr bwMode="auto">
              <a:xfrm>
                <a:off x="6819895" y="5813118"/>
                <a:ext cx="1186065" cy="1077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22" y="5955441"/>
                <a:ext cx="1201167" cy="902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 descr="C:\Users\asbilw\Desktop\Phone 2017\20161019_161737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5" t="1595" r="12074" b="18989"/>
              <a:stretch/>
            </p:blipFill>
            <p:spPr bwMode="auto">
              <a:xfrm>
                <a:off x="4912197" y="5955441"/>
                <a:ext cx="1907697" cy="935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6189" y="5937089"/>
                <a:ext cx="1787006" cy="939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2" descr="C:\Users\asbilw\Desktop\Wendy\photos 2\phone  Feb 2018\20180223_11330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589" y="5542248"/>
              <a:ext cx="1721024" cy="96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96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5715000"/>
            <a:ext cx="2133600" cy="365125"/>
          </a:xfrm>
        </p:spPr>
        <p:txBody>
          <a:bodyPr/>
          <a:lstStyle/>
          <a:p>
            <a:fld id="{004B8FD9-DAA6-4A95-9473-21A6CE9B6365}" type="slidenum">
              <a:rPr lang="en-CA" smtClean="0"/>
              <a:t>8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6" y="-43136"/>
            <a:ext cx="9144000" cy="6858000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944439" y="332656"/>
            <a:ext cx="4391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Thank you</a:t>
            </a:r>
            <a:endParaRPr lang="en-CA" alt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5976" y="4979105"/>
            <a:ext cx="87836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4000" b="1" dirty="0"/>
              <a:t>Comments, Questions, Discussion</a:t>
            </a:r>
          </a:p>
        </p:txBody>
      </p:sp>
    </p:spTree>
    <p:extLst>
      <p:ext uri="{BB962C8B-B14F-4D97-AF65-F5344CB8AC3E}">
        <p14:creationId xmlns:p14="http://schemas.microsoft.com/office/powerpoint/2010/main" val="37167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6BBA41-1CA8-42D5-95E3-3754410D3041}"/>
</file>

<file path=customXml/itemProps2.xml><?xml version="1.0" encoding="utf-8"?>
<ds:datastoreItem xmlns:ds="http://schemas.openxmlformats.org/officeDocument/2006/customXml" ds:itemID="{7E0161AD-0B5F-48F6-B1AE-BFF837CFDA62}"/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583</Words>
  <Application>Microsoft Office PowerPoint</Application>
  <PresentationFormat>On-screen Show (4:3)</PresentationFormat>
  <Paragraphs>107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MS Mincho</vt:lpstr>
      <vt:lpstr>Times New Roman</vt:lpstr>
      <vt:lpstr>Custom Design</vt:lpstr>
      <vt:lpstr>PowerPoint Presentation</vt:lpstr>
      <vt:lpstr>     “The number and range of stakeholders involved is global in scale and extremely diverse, and the pathway itself is a non-agricultural pathway, resulting in important engagement and communications considerations.”   </vt:lpstr>
      <vt:lpstr>PowerPoint Presentation</vt:lpstr>
      <vt:lpstr>PowerPoint Presentation</vt:lpstr>
      <vt:lpstr>PowerPoint Presentation</vt:lpstr>
      <vt:lpstr>  Voluntary Canada-United States-Mexico government-industry initiative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Wendy Asbil (CFIA/ACIA)</cp:lastModifiedBy>
  <cp:revision>127</cp:revision>
  <dcterms:modified xsi:type="dcterms:W3CDTF">2023-11-29T21:38:33Z</dcterms:modified>
</cp:coreProperties>
</file>