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4"/>
  </p:sldMasterIdLst>
  <p:sldIdLst>
    <p:sldId id="256" r:id="rId5"/>
    <p:sldId id="259" r:id="rId6"/>
    <p:sldId id="260" r:id="rId7"/>
    <p:sldId id="265" r:id="rId8"/>
    <p:sldId id="261" r:id="rId9"/>
    <p:sldId id="262" r:id="rId10"/>
    <p:sldId id="860" r:id="rId11"/>
    <p:sldId id="263" r:id="rId12"/>
    <p:sldId id="858" r:id="rId13"/>
    <p:sldId id="371" r:id="rId14"/>
    <p:sldId id="859" r:id="rId15"/>
    <p:sldId id="861" r:id="rId16"/>
    <p:sldId id="863" r:id="rId17"/>
    <p:sldId id="8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Bloem" userId="120205f8-b7c3-44c8-872f-00fc1f63a223" providerId="ADAL" clId="{07D3EAFF-BC7B-4354-BABC-AA3BB6B9466D}"/>
    <pc:docChg chg="custSel modSld">
      <pc:chgData name="Stephanie Bloem" userId="120205f8-b7c3-44c8-872f-00fc1f63a223" providerId="ADAL" clId="{07D3EAFF-BC7B-4354-BABC-AA3BB6B9466D}" dt="2023-11-27T15:34:35.240" v="0" actId="478"/>
      <pc:docMkLst>
        <pc:docMk/>
      </pc:docMkLst>
      <pc:sldChg chg="delSp mod">
        <pc:chgData name="Stephanie Bloem" userId="120205f8-b7c3-44c8-872f-00fc1f63a223" providerId="ADAL" clId="{07D3EAFF-BC7B-4354-BABC-AA3BB6B9466D}" dt="2023-11-27T15:34:35.240" v="0" actId="478"/>
        <pc:sldMkLst>
          <pc:docMk/>
          <pc:sldMk cId="3737427009" sldId="863"/>
        </pc:sldMkLst>
        <pc:spChg chg="del">
          <ac:chgData name="Stephanie Bloem" userId="120205f8-b7c3-44c8-872f-00fc1f63a223" providerId="ADAL" clId="{07D3EAFF-BC7B-4354-BABC-AA3BB6B9466D}" dt="2023-11-27T15:34:35.240" v="0" actId="478"/>
          <ac:spMkLst>
            <pc:docMk/>
            <pc:sldMk cId="3737427009" sldId="863"/>
            <ac:spMk id="3" creationId="{D284FA46-F981-5878-7995-8251B08271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9E358-2CAC-30DA-40B7-4E5E20DBE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A5EA3-CC1B-11F6-312C-A69B6086E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3BA03-25E0-BBFF-16FF-DC7C35D9B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ABE02-BC25-B395-6975-865453C4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D0A24-E58C-F7B2-4301-C283CCF1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EF02432-9E0C-6466-E3F7-20E75BC7D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54" y="6290133"/>
            <a:ext cx="2084110" cy="431342"/>
          </a:xfrm>
          <a:prstGeom prst="rect">
            <a:avLst/>
          </a:prstGeom>
        </p:spPr>
      </p:pic>
      <p:pic>
        <p:nvPicPr>
          <p:cNvPr id="8" name="Picture 7" descr="A logo with three leaves&#10;&#10;Description automatically generated with medium confidence">
            <a:extLst>
              <a:ext uri="{FF2B5EF4-FFF2-40B4-BE49-F238E27FC236}">
                <a16:creationId xmlns:a16="http://schemas.microsoft.com/office/drawing/2014/main" id="{5A8FD656-5533-3CE2-0F3A-EBA919EAC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5559" y="5756501"/>
            <a:ext cx="1821487" cy="10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7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A944-9487-D36C-7AB1-DEB61C6E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6581C-AEC2-7C8A-DA16-300E5C79A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EC9D5-A904-5A1D-A618-E4E425B4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E3F3-7D59-79FE-9917-A005B334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4D8AD-5602-F002-FEFD-BE93A751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1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C9AF7-9AD7-BD87-F2BB-904FF0FB1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12472-EE97-1B91-03E2-21240CCF3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1AD5-8FE9-CCB6-2484-D7D261F3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09977-79C6-02BB-3757-077D047E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750D1-D655-20FA-9FFB-BA822FF0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45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482AD2B-1505-4721-BCEF-F710DB1CA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489799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03A9-CB1F-CE57-E962-6C8E2355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0A51C-DC1F-A4B4-E5A0-29FF75744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03C41-0C88-184D-B5E4-E712F38F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35EE-EF0E-9C4C-BC49-0202E8D5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E3D6D-C07F-9037-28AB-90A66323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5703A62-880F-F937-B5EB-CF8318474F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54" y="6290133"/>
            <a:ext cx="2084110" cy="4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4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342B-DBC6-BB91-A2D6-E6BADB38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26B02-73C5-6F75-2D9B-B55B9796D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3AC84-DE82-CF44-1493-EFC24E89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A0E18-0A6B-77EA-AF04-ADA4F941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D1925-1EEA-6CAA-EDAE-3B1B9CD8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8083012-67D3-9326-928F-2DA60B63E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54" y="6290133"/>
            <a:ext cx="2084110" cy="4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5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8F2F-EA81-EC1E-55A5-AE7C890B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2A5DA-8E5A-8749-13B3-3146B7A46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721EE-F393-214C-05C2-7348BAF9D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DFA21-4464-A4D8-EDDF-223B85AC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34678-F8DD-18F3-98ED-9DAC8299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74818-7FD4-BE05-445F-F66A00ED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974A1FD-6638-4613-1E41-98D49E907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54" y="6290133"/>
            <a:ext cx="2084110" cy="4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C0CC-D98F-1570-A9B1-C3623074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4A2C9-A27C-3786-DDF9-A0C1BDE8C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D853D-B00C-E6D5-0229-7B390F897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590C9-6AF7-1D87-84F2-CB5849343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03CAA-2B1E-275B-4708-9C62BD337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A2D9CC-45A2-DE53-848D-B60C8D7D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CE0B5-7E62-BA57-F6CE-37266334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73E40-C836-7F07-2FED-291190EB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6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3A94-AB3F-2012-9F8F-E6330C9C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9BAEC-65C7-5AE7-DC1C-8A0B1ADA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C9726-E293-4157-B28D-E05F6811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2C4A4-771A-5774-8B20-C7D33330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ED74E-3611-711F-7A12-C2FA1B24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8CE32-CD33-B83C-923A-CC07BA85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1312A-060C-8334-32BE-A2E16738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8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2D5E-9092-60EF-8C69-94996B8D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DA072-AEBD-A7C4-005D-7AF3B3F7C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20F68-FAC9-998D-9565-6ADCE8918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8B68A-E5D2-56BA-E81E-9B6E8989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84269-6085-CD76-A0D5-3D93E8A1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1E127-91DF-8329-7923-2A0324DB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8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BBD0-0536-675B-8B50-48AD8B11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783DB0-3478-9C70-07A1-19D1B11BA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40117-75C7-F9C8-7FE5-1F2DB7434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FF5D3-D879-68BD-9D30-3A5C1890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24B85-CE5B-51F0-7426-A31C1F6D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30214-46AC-3C4A-47AC-21F9EA64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869954-06E5-2418-E107-A94D4E5F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E739B-09D3-CC24-5DFB-BCD55712B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6DE97-3DC9-2C66-F9DF-BE68CA372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FD82E-CB38-ABD5-353C-2C3BBAF35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ABDB-3196-08B7-B46E-38D5FE028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5637CD0-9147-67F4-0FE3-57658C3C06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54" y="6290133"/>
            <a:ext cx="2084110" cy="431342"/>
          </a:xfrm>
          <a:prstGeom prst="rect">
            <a:avLst/>
          </a:prstGeom>
        </p:spPr>
      </p:pic>
      <p:pic>
        <p:nvPicPr>
          <p:cNvPr id="8" name="Picture 7" descr="A logo with three leaves&#10;&#10;Description automatically generated with medium confidence">
            <a:extLst>
              <a:ext uri="{FF2B5EF4-FFF2-40B4-BE49-F238E27FC236}">
                <a16:creationId xmlns:a16="http://schemas.microsoft.com/office/drawing/2014/main" id="{9D9B0507-DF30-1960-8C1A-F87A5BF4B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5559" y="5752943"/>
            <a:ext cx="1821487" cy="10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2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C772-111C-0260-7712-2A8D59DD7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366" y="74450"/>
            <a:ext cx="10476363" cy="1655763"/>
          </a:xfrm>
        </p:spPr>
        <p:txBody>
          <a:bodyPr>
            <a:normAutofit fontScale="90000"/>
          </a:bodyPr>
          <a:lstStyle/>
          <a:p>
            <a:r>
              <a:rPr lang="en-US" err="1"/>
              <a:t>Tobamoviruses</a:t>
            </a:r>
            <a:r>
              <a:rPr lang="en-US"/>
              <a:t> and the Horticulture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DAE27-DF7C-7273-2147-0ACB37FE5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9453" y="5715490"/>
            <a:ext cx="5745018" cy="1046019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Mike Klopmeyer, Ph.D.</a:t>
            </a:r>
          </a:p>
          <a:p>
            <a:r>
              <a:rPr lang="en-US"/>
              <a:t>Ball </a:t>
            </a:r>
            <a:r>
              <a:rPr lang="en-US" err="1"/>
              <a:t>FloraPlant</a:t>
            </a:r>
            <a:endParaRPr lang="en-US"/>
          </a:p>
          <a:p>
            <a:r>
              <a:rPr lang="en-US"/>
              <a:t>West Chicago, IL</a:t>
            </a:r>
          </a:p>
        </p:txBody>
      </p:sp>
      <p:pic>
        <p:nvPicPr>
          <p:cNvPr id="4" name="48C8B0DE-0E73-4934-BB3B-EE627154EF64">
            <a:extLst>
              <a:ext uri="{FF2B5EF4-FFF2-40B4-BE49-F238E27FC236}">
                <a16:creationId xmlns:a16="http://schemas.microsoft.com/office/drawing/2014/main" id="{FDDD94C0-373D-0475-A780-DE3D071DD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34350" y="1684938"/>
            <a:ext cx="2987963" cy="3488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E0B6AB45-9BA8-19F7-30FD-49706051E9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close-up of a plant&#10;&#10;Description automatically generated">
            <a:extLst>
              <a:ext uri="{FF2B5EF4-FFF2-40B4-BE49-F238E27FC236}">
                <a16:creationId xmlns:a16="http://schemas.microsoft.com/office/drawing/2014/main" id="{E6ED8265-0AC4-D936-42A5-6F76996AA1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66" y="1868494"/>
            <a:ext cx="1983032" cy="360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4" descr="A group of people in a greenhouse&#10;&#10;Description automatically generated">
            <a:extLst>
              <a:ext uri="{FF2B5EF4-FFF2-40B4-BE49-F238E27FC236}">
                <a16:creationId xmlns:a16="http://schemas.microsoft.com/office/drawing/2014/main" id="{DC8C5950-088F-0792-AC69-CBD7B6828C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541" y="1787356"/>
            <a:ext cx="4784117" cy="358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989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2798-1D7C-439E-8F05-C52017E2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01" y="-241729"/>
            <a:ext cx="5613763" cy="1325563"/>
          </a:xfrm>
        </p:spPr>
        <p:txBody>
          <a:bodyPr/>
          <a:lstStyle/>
          <a:p>
            <a:r>
              <a:rPr lang="en-US"/>
              <a:t>Sanitation Protocols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9C0C9D4-973F-49EB-BA69-D3EA9DC0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4225" y="242661"/>
            <a:ext cx="4490093" cy="299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D962FE1-F4A8-4898-81E2-9A860698D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404" y="4187197"/>
            <a:ext cx="3641091" cy="242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FB77F78A-0694-4906-9B56-60469EE7B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3227" y="3429000"/>
            <a:ext cx="3641091" cy="2049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434F09-682F-0C6B-1801-54703A584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682" y="783045"/>
            <a:ext cx="6717601" cy="2502012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/>
              <a:t>Training harvesters</a:t>
            </a:r>
          </a:p>
          <a:p>
            <a:r>
              <a:rPr lang="en-US"/>
              <a:t>Wearing vinyl gloves in sensitive crops</a:t>
            </a:r>
          </a:p>
          <a:p>
            <a:r>
              <a:rPr lang="en-US"/>
              <a:t>Regular hand and knife disinfection</a:t>
            </a:r>
          </a:p>
          <a:p>
            <a:r>
              <a:rPr lang="en-US"/>
              <a:t>Controlled people movement within benches &amp; greenhouses</a:t>
            </a:r>
          </a:p>
          <a:p>
            <a:r>
              <a:rPr lang="en-US"/>
              <a:t>Systems-Based Approach (OGCP)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3AFE15-535F-C39F-36C3-AF89FD6F5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67554">
            <a:off x="214011" y="3734983"/>
            <a:ext cx="4046210" cy="210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38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73D58-7D68-3F39-A8EC-8C7ADFC62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</a:t>
            </a:r>
            <a:r>
              <a:rPr lang="en-US" err="1"/>
              <a:t>Tobamovirus</a:t>
            </a:r>
            <a:r>
              <a:rPr lang="en-US"/>
              <a:t> Outbreaks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5568-C659-1C1A-07E7-0428080F9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8797" y="1550546"/>
            <a:ext cx="5181600" cy="4351338"/>
          </a:xfrm>
        </p:spPr>
        <p:txBody>
          <a:bodyPr/>
          <a:lstStyle/>
          <a:p>
            <a:r>
              <a:rPr lang="en-US"/>
              <a:t>More of a rare occurrence</a:t>
            </a:r>
          </a:p>
          <a:p>
            <a:r>
              <a:rPr lang="en-US"/>
              <a:t>Speed to react is vital</a:t>
            </a:r>
          </a:p>
          <a:p>
            <a:r>
              <a:rPr lang="en-US"/>
              <a:t>Communication to customers on varieties affected and sanitation guidelines</a:t>
            </a:r>
          </a:p>
          <a:p>
            <a:r>
              <a:rPr lang="en-US"/>
              <a:t>Testing and disposal of stock at farm and plants at customers</a:t>
            </a:r>
          </a:p>
          <a:p>
            <a:r>
              <a:rPr lang="en-US"/>
              <a:t>High $ impact to production companies on claims</a:t>
            </a:r>
          </a:p>
          <a:p>
            <a:endParaRPr lang="en-US"/>
          </a:p>
        </p:txBody>
      </p:sp>
      <p:pic>
        <p:nvPicPr>
          <p:cNvPr id="5" name="Picture 6" descr="Annuals Greenhouse">
            <a:extLst>
              <a:ext uri="{FF2B5EF4-FFF2-40B4-BE49-F238E27FC236}">
                <a16:creationId xmlns:a16="http://schemas.microsoft.com/office/drawing/2014/main" id="{5C6BD05B-EDB3-5E90-4073-55771299D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9608" y="1550546"/>
            <a:ext cx="3568930" cy="45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33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FC0A-F61E-41D1-694A-194CF945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2964F-7291-00C7-86DE-5CD08743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13" y="1477607"/>
            <a:ext cx="10809767" cy="4351338"/>
          </a:xfrm>
        </p:spPr>
        <p:txBody>
          <a:bodyPr/>
          <a:lstStyle/>
          <a:p>
            <a:r>
              <a:rPr lang="en-US"/>
              <a:t>Clean stock programs and delivery of clean cuttings are “Ticket to Play”</a:t>
            </a:r>
          </a:p>
          <a:p>
            <a:r>
              <a:rPr lang="en-US"/>
              <a:t>Ornamental floriculture industry ‘self-regulates’ for </a:t>
            </a:r>
            <a:r>
              <a:rPr lang="en-US" err="1"/>
              <a:t>tobamovirus</a:t>
            </a:r>
            <a:r>
              <a:rPr lang="en-US"/>
              <a:t> infections</a:t>
            </a:r>
          </a:p>
          <a:p>
            <a:r>
              <a:rPr lang="en-US"/>
              <a:t>$ impact is significant in the event of outbreak. Rapid response is the norm.</a:t>
            </a:r>
          </a:p>
          <a:p>
            <a:r>
              <a:rPr lang="en-US"/>
              <a:t>Advancement in virus identification via genome sequencing has created confusion for regulatory action</a:t>
            </a:r>
          </a:p>
          <a:p>
            <a:r>
              <a:rPr lang="en-US"/>
              <a:t>Are </a:t>
            </a:r>
            <a:r>
              <a:rPr lang="en-US" err="1"/>
              <a:t>tobamovirus</a:t>
            </a:r>
            <a:r>
              <a:rPr lang="en-US"/>
              <a:t> outbreaks in ornamental plants (annuals which do not overwinter) a threat to commercial vegetable production?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1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26D1-D71A-C3B8-ABF9-4E1122FF7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37427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7280F3-5EA4-54C8-036B-9F32560EF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A15107-815E-82B3-B15E-A9A712E02F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NAPPO Annual Meeting</a:t>
            </a:r>
          </a:p>
          <a:p>
            <a:r>
              <a:rPr lang="en-US"/>
              <a:t>Merida Yucatan Mexico</a:t>
            </a:r>
          </a:p>
          <a:p>
            <a:r>
              <a:rPr lang="en-US"/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190942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4490-27D9-EFF7-378B-1CCBDC4E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184376"/>
            <a:ext cx="10515600" cy="1325563"/>
          </a:xfrm>
        </p:spPr>
        <p:txBody>
          <a:bodyPr/>
          <a:lstStyle/>
          <a:p>
            <a:r>
              <a:rPr lang="en-US"/>
              <a:t>Topics to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8B459-42E7-D0C8-9C53-50178CBB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1509939"/>
            <a:ext cx="6036129" cy="4351338"/>
          </a:xfrm>
        </p:spPr>
        <p:txBody>
          <a:bodyPr/>
          <a:lstStyle/>
          <a:p>
            <a:r>
              <a:rPr lang="en-US"/>
              <a:t>Defining horticulture industry in this context</a:t>
            </a:r>
          </a:p>
          <a:p>
            <a:r>
              <a:rPr lang="en-US"/>
              <a:t>Impact of </a:t>
            </a:r>
            <a:r>
              <a:rPr lang="en-US" err="1"/>
              <a:t>tobamoviruses</a:t>
            </a:r>
            <a:r>
              <a:rPr lang="en-US"/>
              <a:t> on key crops</a:t>
            </a:r>
          </a:p>
          <a:p>
            <a:r>
              <a:rPr lang="en-US"/>
              <a:t>Identification/characterization of </a:t>
            </a:r>
            <a:r>
              <a:rPr lang="en-US" err="1"/>
              <a:t>tobamoviruses</a:t>
            </a:r>
            <a:endParaRPr lang="en-US"/>
          </a:p>
          <a:p>
            <a:r>
              <a:rPr lang="en-US"/>
              <a:t>Industry tactics to prevent introduction, spread and movement of </a:t>
            </a:r>
            <a:r>
              <a:rPr lang="en-US" err="1"/>
              <a:t>tobamoviruses</a:t>
            </a:r>
            <a:endParaRPr lang="en-US"/>
          </a:p>
          <a:p>
            <a:r>
              <a:rPr lang="en-US"/>
              <a:t>Points to Consider in Future</a:t>
            </a:r>
          </a:p>
        </p:txBody>
      </p:sp>
      <p:pic>
        <p:nvPicPr>
          <p:cNvPr id="6" name="Picture 5" descr="A large greenhouse full of yellow flowers&#10;&#10;Description automatically generated">
            <a:extLst>
              <a:ext uri="{FF2B5EF4-FFF2-40B4-BE49-F238E27FC236}">
                <a16:creationId xmlns:a16="http://schemas.microsoft.com/office/drawing/2014/main" id="{8A815F81-38F0-BA1E-27D0-B27F385213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835" y="184376"/>
            <a:ext cx="4068536" cy="542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75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02485-FE35-7BB4-9213-774560E8C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66" y="980327"/>
            <a:ext cx="4043150" cy="15765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Horticulture</a:t>
            </a: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Industry in Scope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05A1D-EF35-0024-5E70-B0CFE1956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552365"/>
            <a:ext cx="4336577" cy="365855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/>
              <a:t>Vegetative (propagated by cuttings/</a:t>
            </a:r>
            <a:r>
              <a:rPr lang="en-US" sz="2400" err="1"/>
              <a:t>esquejes</a:t>
            </a:r>
            <a:r>
              <a:rPr lang="en-US" sz="2400"/>
              <a:t>)</a:t>
            </a:r>
          </a:p>
          <a:p>
            <a:r>
              <a:rPr lang="en-US" sz="2400"/>
              <a:t>Annuals and perennials</a:t>
            </a:r>
          </a:p>
          <a:p>
            <a:r>
              <a:rPr lang="en-US" sz="2400"/>
              <a:t>Shipped into USA and Canada as unrooted cuttings</a:t>
            </a:r>
          </a:p>
          <a:p>
            <a:r>
              <a:rPr lang="en-US" sz="2400"/>
              <a:t>&gt;1 Billion cuttings imported annually</a:t>
            </a:r>
          </a:p>
          <a:p>
            <a:r>
              <a:rPr lang="en-US" sz="2400"/>
              <a:t>Shipped to greenhouse growers for rooting&gt;transplanting&gt;finish to flowering&gt;retail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A31539-8325-5921-5849-73C6EAF97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3"/>
          <a:stretch/>
        </p:blipFill>
        <p:spPr bwMode="auto">
          <a:xfrm>
            <a:off x="4713850" y="-1"/>
            <a:ext cx="3727321" cy="3429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F46538-9D32-527E-423C-A829552F2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6229" y="-1"/>
            <a:ext cx="375577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hand holding a bunch of green vegetables&#10;&#10;Description automatically generated">
            <a:extLst>
              <a:ext uri="{FF2B5EF4-FFF2-40B4-BE49-F238E27FC236}">
                <a16:creationId xmlns:a16="http://schemas.microsoft.com/office/drawing/2014/main" id="{027374C8-F535-6FD8-0C0E-234BFA092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4713850" y="3429000"/>
            <a:ext cx="3727321" cy="3434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B4CF10-DB20-C88A-010E-D8FCC57EF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6229" y="3429000"/>
            <a:ext cx="3755769" cy="343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4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8885" y="73273"/>
            <a:ext cx="7514230" cy="668734"/>
          </a:xfrm>
        </p:spPr>
        <p:txBody>
          <a:bodyPr>
            <a:normAutofit fontScale="90000"/>
          </a:bodyPr>
          <a:lstStyle/>
          <a:p>
            <a:br>
              <a:rPr lang="en-US" altLang="en-US"/>
            </a:br>
            <a:r>
              <a:rPr lang="en-US" altLang="en-US"/>
              <a:t>Vegetative Production Flow Chart</a:t>
            </a:r>
          </a:p>
        </p:txBody>
      </p:sp>
      <p:graphicFrame>
        <p:nvGraphicFramePr>
          <p:cNvPr id="7171" name="Object 3"/>
          <p:cNvGraphicFramePr>
            <a:graphicFrameLocks noGrp="1" noChangeAspect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3012386046"/>
              </p:ext>
            </p:extLst>
          </p:nvPr>
        </p:nvGraphicFramePr>
        <p:xfrm>
          <a:off x="4565650" y="1211263"/>
          <a:ext cx="2673350" cy="495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rganization Chart" r:id="rId2" imgW="1746000" imgH="3200400" progId="OrgPlusWOPX.4">
                  <p:embed followColorScheme="full"/>
                </p:oleObj>
              </mc:Choice>
              <mc:Fallback>
                <p:oleObj name="Organization Chart" r:id="rId2" imgW="1746000" imgH="3200400" progId="OrgPlusWOPX.4">
                  <p:embed followColorScheme="full"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1211263"/>
                        <a:ext cx="2673350" cy="495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88D9742-7BE7-4701-A119-9F138DE6BE1F}"/>
              </a:ext>
            </a:extLst>
          </p:cNvPr>
          <p:cNvSpPr txBox="1"/>
          <p:nvPr/>
        </p:nvSpPr>
        <p:spPr>
          <a:xfrm>
            <a:off x="260746" y="1092353"/>
            <a:ext cx="1047082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Breeding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Selections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1224D-B7FE-4758-ACBA-DCD1E8DE80D9}"/>
              </a:ext>
            </a:extLst>
          </p:cNvPr>
          <p:cNvSpPr txBox="1"/>
          <p:nvPr/>
        </p:nvSpPr>
        <p:spPr>
          <a:xfrm>
            <a:off x="1741519" y="1092353"/>
            <a:ext cx="1429494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Tissue Culture 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Initiation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2B886-009C-4303-90DD-FD0EDB5DB422}"/>
              </a:ext>
            </a:extLst>
          </p:cNvPr>
          <p:cNvSpPr txBox="1"/>
          <p:nvPr/>
        </p:nvSpPr>
        <p:spPr>
          <a:xfrm>
            <a:off x="3417308" y="1215464"/>
            <a:ext cx="1629613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Pathogen Testing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F7F2862-B163-41D5-AD29-F7A32A7431FE}"/>
              </a:ext>
            </a:extLst>
          </p:cNvPr>
          <p:cNvCxnSpPr>
            <a:stCxn id="2" idx="3"/>
            <a:endCxn id="5" idx="1"/>
          </p:cNvCxnSpPr>
          <p:nvPr/>
        </p:nvCxnSpPr>
        <p:spPr>
          <a:xfrm>
            <a:off x="1307828" y="1384741"/>
            <a:ext cx="4336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CB7B57-1048-4EB0-B1E7-7091431B0CF6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3171013" y="1384741"/>
            <a:ext cx="2462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093955-498A-49BD-84B4-964D5D06BD06}"/>
              </a:ext>
            </a:extLst>
          </p:cNvPr>
          <p:cNvCxnSpPr/>
          <p:nvPr/>
        </p:nvCxnSpPr>
        <p:spPr>
          <a:xfrm>
            <a:off x="5046921" y="1384740"/>
            <a:ext cx="2462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E79CFB-6D88-4629-81D8-885C7603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23" y="2252040"/>
            <a:ext cx="4026524" cy="322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nuals Greenhouse">
            <a:extLst>
              <a:ext uri="{FF2B5EF4-FFF2-40B4-BE49-F238E27FC236}">
                <a16:creationId xmlns:a16="http://schemas.microsoft.com/office/drawing/2014/main" id="{F021A533-BB89-4C58-9A5E-F257BB39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159" y="1554018"/>
            <a:ext cx="3271517" cy="414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173867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C32E-7C63-AA91-AE2C-67FC8847C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2" y="84834"/>
            <a:ext cx="10515600" cy="1325563"/>
          </a:xfrm>
        </p:spPr>
        <p:txBody>
          <a:bodyPr/>
          <a:lstStyle/>
          <a:p>
            <a:r>
              <a:rPr lang="en-US"/>
              <a:t>Off-Shore Farms Supplying Cuttings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B09AF-5614-8BEF-5FBA-A613AFB43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72" y="1291967"/>
            <a:ext cx="5804228" cy="3628118"/>
          </a:xfrm>
          <a:ln w="12700">
            <a:solidFill>
              <a:schemeClr val="accent1"/>
            </a:solidFill>
          </a:ln>
        </p:spPr>
        <p:txBody>
          <a:bodyPr/>
          <a:lstStyle/>
          <a:p>
            <a:r>
              <a:rPr lang="en-US" u="sng"/>
              <a:t>Main Countries</a:t>
            </a:r>
            <a:r>
              <a:rPr lang="en-US"/>
              <a:t>: Mexico, Guatemala, Nicaragua, Costa Rica, El Salvador, Colombia, </a:t>
            </a:r>
            <a:r>
              <a:rPr lang="en-US">
                <a:solidFill>
                  <a:srgbClr val="C00000"/>
                </a:solidFill>
              </a:rPr>
              <a:t>Kenya</a:t>
            </a:r>
            <a:r>
              <a:rPr lang="en-US"/>
              <a:t>, </a:t>
            </a:r>
            <a:r>
              <a:rPr lang="en-US">
                <a:solidFill>
                  <a:srgbClr val="C00000"/>
                </a:solidFill>
              </a:rPr>
              <a:t>Ethiopia</a:t>
            </a:r>
          </a:p>
          <a:p>
            <a:r>
              <a:rPr lang="en-US"/>
              <a:t>Optimal climate and labor supply and close to market</a:t>
            </a:r>
          </a:p>
          <a:p>
            <a:r>
              <a:rPr lang="en-US"/>
              <a:t>Protected Greenhouse production (no outdoor production)</a:t>
            </a:r>
          </a:p>
          <a:p>
            <a:r>
              <a:rPr lang="en-US"/>
              <a:t>Raised benches, drip irrigation</a:t>
            </a:r>
          </a:p>
        </p:txBody>
      </p:sp>
      <p:pic>
        <p:nvPicPr>
          <p:cNvPr id="4" name="Picture 3" descr="A greenhouses in a field&#10;&#10;Description automatically generated">
            <a:extLst>
              <a:ext uri="{FF2B5EF4-FFF2-40B4-BE49-F238E27FC236}">
                <a16:creationId xmlns:a16="http://schemas.microsoft.com/office/drawing/2014/main" id="{D803368F-11DA-7BDD-7AD3-645D3A56C3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008" y="1120854"/>
            <a:ext cx="4296557" cy="241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27B8E9-B16F-7D03-37DB-0E016C8227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589" y="3609082"/>
            <a:ext cx="3001611" cy="305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96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320CEA-1449-A100-AD6C-CEDE959241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549776E9-29BF-F56F-31D8-08B70F7C3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0725B9-47CE-529C-2AAD-203B1620B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6ADB9-5C97-7FC5-85DE-0776C40A8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 of </a:t>
            </a:r>
            <a:r>
              <a:rPr lang="en-US" sz="3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Tobamoviruses</a:t>
            </a: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Ornamentals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58CF1-8001-1E5A-01D8-9BF8BF827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53" y="2249424"/>
            <a:ext cx="3792962" cy="39227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Wide host range and varying symptoms</a:t>
            </a:r>
          </a:p>
          <a:p>
            <a:r>
              <a:rPr lang="en-US" sz="2400"/>
              <a:t>Solanaceous crops like Petunias and Calibrachoas are most impacted</a:t>
            </a:r>
          </a:p>
          <a:p>
            <a:r>
              <a:rPr lang="en-US" sz="2400"/>
              <a:t>Easily spread mechanically</a:t>
            </a:r>
          </a:p>
          <a:p>
            <a:r>
              <a:rPr lang="en-US" sz="2400"/>
              <a:t>Impacts plant quality affecting sales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785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BD1B-019C-9BBC-E68D-897A79E5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Identification of Tobamoviruses on Ornamentals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56B67-8522-F87C-307F-532D27AE89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err="1"/>
              <a:t>Immunostrips</a:t>
            </a:r>
            <a:r>
              <a:rPr lang="en-US"/>
              <a:t> (quick test: generic for most </a:t>
            </a:r>
            <a:r>
              <a:rPr lang="en-US" err="1"/>
              <a:t>tobamoviruses</a:t>
            </a:r>
            <a:r>
              <a:rPr lang="en-US"/>
              <a:t>) </a:t>
            </a:r>
          </a:p>
          <a:p>
            <a:r>
              <a:rPr lang="en-US"/>
              <a:t>ELISA (some specificity for strain)</a:t>
            </a:r>
          </a:p>
          <a:p>
            <a:r>
              <a:rPr lang="en-US"/>
              <a:t>PCR (allows for specific strain identification)</a:t>
            </a:r>
          </a:p>
          <a:p>
            <a:r>
              <a:rPr lang="en-US"/>
              <a:t>Strain identification used for tracing/tracking</a:t>
            </a:r>
          </a:p>
          <a:p>
            <a:r>
              <a:rPr lang="en-US"/>
              <a:t>Multiple strains have occurred in industry through the years.</a:t>
            </a:r>
          </a:p>
        </p:txBody>
      </p:sp>
      <p:pic>
        <p:nvPicPr>
          <p:cNvPr id="2050" name="Picture 2" descr="The Latest in High-Throughput Thermal Cyclers | Lab Manager">
            <a:extLst>
              <a:ext uri="{FF2B5EF4-FFF2-40B4-BE49-F238E27FC236}">
                <a16:creationId xmlns:a16="http://schemas.microsoft.com/office/drawing/2014/main" id="{3C174D2F-55C1-E84F-435C-408CF3A50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446" y="1156623"/>
            <a:ext cx="5480418" cy="274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6A7B99-2B4D-78C6-B87C-2FD74ED63275}"/>
              </a:ext>
            </a:extLst>
          </p:cNvPr>
          <p:cNvSpPr txBox="1"/>
          <p:nvPr/>
        </p:nvSpPr>
        <p:spPr>
          <a:xfrm>
            <a:off x="6682563" y="4104168"/>
            <a:ext cx="3609130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u="sng"/>
              <a:t>Some </a:t>
            </a:r>
            <a:r>
              <a:rPr lang="en-US" u="sng" err="1"/>
              <a:t>Tobamovirus</a:t>
            </a:r>
            <a:r>
              <a:rPr lang="en-US" u="sng"/>
              <a:t> Strains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Tobacco Mosaic Virus-Common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Tobacco Mild Green Mosaic 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Turnip Vein Clearing 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Chili Pepper Mild Mottle 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Ribgrass Mosaic 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Tomato Mosaic Virus</a:t>
            </a:r>
          </a:p>
        </p:txBody>
      </p:sp>
    </p:spTree>
    <p:extLst>
      <p:ext uri="{BB962C8B-B14F-4D97-AF65-F5344CB8AC3E}">
        <p14:creationId xmlns:p14="http://schemas.microsoft.com/office/powerpoint/2010/main" val="414064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1F505-E9B8-9B83-1B23-DB59CCA1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71" y="133475"/>
            <a:ext cx="10515600" cy="1325563"/>
          </a:xfrm>
        </p:spPr>
        <p:txBody>
          <a:bodyPr/>
          <a:lstStyle/>
          <a:p>
            <a:r>
              <a:rPr lang="en-US"/>
              <a:t>Preventing </a:t>
            </a:r>
            <a:r>
              <a:rPr lang="en-US" err="1"/>
              <a:t>Tobamoviruses</a:t>
            </a:r>
            <a:r>
              <a:rPr lang="en-US"/>
              <a:t> in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EAC33-BA47-07B8-7C24-039BBC26A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671" y="1536835"/>
            <a:ext cx="5181600" cy="4351338"/>
          </a:xfrm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/>
              <a:t>Start Clean…Stay Clean</a:t>
            </a:r>
          </a:p>
          <a:p>
            <a:r>
              <a:rPr lang="en-US"/>
              <a:t>Elite stock (Tissue culture maintained, tested virus free)</a:t>
            </a:r>
          </a:p>
          <a:p>
            <a:r>
              <a:rPr lang="en-US"/>
              <a:t>Annual renewal of stock</a:t>
            </a:r>
          </a:p>
          <a:p>
            <a:r>
              <a:rPr lang="en-US"/>
              <a:t>Strict sanitation practices in production to prevent introduction</a:t>
            </a:r>
          </a:p>
          <a:p>
            <a:r>
              <a:rPr lang="en-US"/>
              <a:t>Weekly testing (ELISA)</a:t>
            </a:r>
          </a:p>
          <a:p>
            <a:r>
              <a:rPr lang="en-US"/>
              <a:t>Advanced testing (PCR) and sequencing if positive discovered</a:t>
            </a:r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id="{DE595010-225E-54CF-518D-2DD608C641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775" y="1536835"/>
            <a:ext cx="2444554" cy="3259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C35CD3-3DF2-50C6-72BD-E3E7647CCFE5}"/>
              </a:ext>
            </a:extLst>
          </p:cNvPr>
          <p:cNvSpPr txBox="1"/>
          <p:nvPr/>
        </p:nvSpPr>
        <p:spPr>
          <a:xfrm>
            <a:off x="9655629" y="4951833"/>
            <a:ext cx="207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On Farm Testing Lab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A6D1175-D7B2-A813-5954-888FB96F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494" y="2638707"/>
            <a:ext cx="3254125" cy="3259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5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F163-52EA-4F13-B480-C9B939AE6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89" y="0"/>
            <a:ext cx="8734168" cy="1325563"/>
          </a:xfrm>
        </p:spPr>
        <p:txBody>
          <a:bodyPr/>
          <a:lstStyle/>
          <a:p>
            <a:r>
              <a:rPr lang="en-US"/>
              <a:t>Sanitation is IMPORTANT!</a:t>
            </a:r>
          </a:p>
        </p:txBody>
      </p:sp>
      <p:pic>
        <p:nvPicPr>
          <p:cNvPr id="5" name="Picture 4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E2E2D312-C2E2-4798-902B-EE87C2C6E5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0489"/>
            <a:ext cx="4683967" cy="312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3FA18D7F-6617-456C-AC84-39E6BA8B3E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422" y="1104122"/>
            <a:ext cx="3111759" cy="414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picture containing building, person, outdoor&#10;&#10;Description automatically generated">
            <a:extLst>
              <a:ext uri="{FF2B5EF4-FFF2-40B4-BE49-F238E27FC236}">
                <a16:creationId xmlns:a16="http://schemas.microsoft.com/office/drawing/2014/main" id="{0B96E157-27A0-4138-825A-DEB74E553F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618" y="369633"/>
            <a:ext cx="4213493" cy="280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C9448A-ECCE-4609-9F98-FF458E124E5D}"/>
              </a:ext>
            </a:extLst>
          </p:cNvPr>
          <p:cNvSpPr txBox="1"/>
          <p:nvPr/>
        </p:nvSpPr>
        <p:spPr>
          <a:xfrm>
            <a:off x="7978507" y="3178628"/>
            <a:ext cx="4213493" cy="3046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Prevent introduction of plant pathogens such as viruses &amp; bacteria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Washing hands in soap &amp;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Lab coats and vinyl gloves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Regular disinfection of harvest tools</a:t>
            </a:r>
          </a:p>
        </p:txBody>
      </p:sp>
    </p:spTree>
    <p:extLst>
      <p:ext uri="{BB962C8B-B14F-4D97-AF65-F5344CB8AC3E}">
        <p14:creationId xmlns:p14="http://schemas.microsoft.com/office/powerpoint/2010/main" val="295575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d07005-8444-42b2-a841-576e386ff06a">
      <Terms xmlns="http://schemas.microsoft.com/office/infopath/2007/PartnerControls"/>
    </lcf76f155ced4ddcb4097134ff3c332f>
    <TaxCatchAll xmlns="826fa057-fb92-41d3-a05d-69389c14cf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7" ma:contentTypeDescription="Create a new document." ma:contentTypeScope="" ma:versionID="2cf014eec87e321491f6db0268c355a0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9f62aef419bee5a4ccecbcaa16c224e0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B8376A-CC54-4273-BD97-869932763A66}">
  <ds:schemaRefs>
    <ds:schemaRef ds:uri="http://schemas.microsoft.com/office/2006/metadata/properties"/>
    <ds:schemaRef ds:uri="http://schemas.microsoft.com/office/infopath/2007/PartnerControls"/>
    <ds:schemaRef ds:uri="51d07005-8444-42b2-a841-576e386ff06a"/>
    <ds:schemaRef ds:uri="826fa057-fb92-41d3-a05d-69389c14cff1"/>
  </ds:schemaRefs>
</ds:datastoreItem>
</file>

<file path=customXml/itemProps2.xml><?xml version="1.0" encoding="utf-8"?>
<ds:datastoreItem xmlns:ds="http://schemas.openxmlformats.org/officeDocument/2006/customXml" ds:itemID="{FA7B6B1D-4950-42CB-B980-C0FE4DCC90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D28842-E49E-458D-9331-3A28B6ADC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d07005-8444-42b2-a841-576e386ff06a"/>
    <ds:schemaRef ds:uri="826fa057-fb92-41d3-a05d-69389c14c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493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Organization Chart</vt:lpstr>
      <vt:lpstr>Tobamoviruses and the Horticulture Industry</vt:lpstr>
      <vt:lpstr>Topics to Cover</vt:lpstr>
      <vt:lpstr>Horticulture Industry in Scope</vt:lpstr>
      <vt:lpstr> Vegetative Production Flow Chart</vt:lpstr>
      <vt:lpstr>Off-Shore Farms Supplying Cuttings</vt:lpstr>
      <vt:lpstr>Impact of Tobamoviruses in Ornamentals</vt:lpstr>
      <vt:lpstr>Identification of Tobamoviruses on Ornamentals</vt:lpstr>
      <vt:lpstr>Preventing Tobamoviruses in Production</vt:lpstr>
      <vt:lpstr>Sanitation is IMPORTANT!</vt:lpstr>
      <vt:lpstr>Sanitation Protocols</vt:lpstr>
      <vt:lpstr>Managing Tobamovirus Outbreaks</vt:lpstr>
      <vt:lpstr>Points to Consider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Klopmeyer, Mike</dc:creator>
  <cp:lastModifiedBy>Stephanie Bloem</cp:lastModifiedBy>
  <cp:revision>2</cp:revision>
  <dcterms:created xsi:type="dcterms:W3CDTF">2023-11-14T17:49:37Z</dcterms:created>
  <dcterms:modified xsi:type="dcterms:W3CDTF">2023-11-27T15:34:43Z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0x01010080DFBDAA08241146B46D0B1640CC890F</vt:lpwstr>
  </property>
  <property fmtid="{D5CDD505-2E9C-101B-9397-08002B2CF9AE}" pid="3" name="MediaServiceImageTags">
    <vt:lpwstr/>
  </property>
</Properties>
</file>