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91" r:id="rId4"/>
    <p:sldId id="289" r:id="rId5"/>
    <p:sldId id="290" r:id="rId6"/>
    <p:sldId id="288" r:id="rId7"/>
    <p:sldId id="280" r:id="rId8"/>
    <p:sldId id="281" r:id="rId9"/>
    <p:sldId id="278" r:id="rId10"/>
    <p:sldId id="293" r:id="rId11"/>
    <p:sldId id="294" r:id="rId12"/>
    <p:sldId id="296" r:id="rId13"/>
    <p:sldId id="295" r:id="rId14"/>
    <p:sldId id="298" r:id="rId15"/>
  </p:sldIdLst>
  <p:sldSz cx="12192000" cy="6858000"/>
  <p:notesSz cx="7010400" cy="9296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lack" panose="00000A00000000000000" pitchFamily="2" charset="0"/>
      <p:bold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FF99"/>
    <a:srgbClr val="9D2449"/>
    <a:srgbClr val="691C32"/>
    <a:srgbClr val="990033"/>
    <a:srgbClr val="990000"/>
    <a:srgbClr val="CCFF66"/>
    <a:srgbClr val="B38E5D"/>
    <a:srgbClr val="245C4F"/>
    <a:srgbClr val="D4C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33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75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Bloem" userId="120205f8-b7c3-44c8-872f-00fc1f63a223" providerId="ADAL" clId="{EF7159A2-A1BC-45EB-A32F-34B716FBCFBC}"/>
    <pc:docChg chg="modSld">
      <pc:chgData name="Stephanie Bloem" userId="120205f8-b7c3-44c8-872f-00fc1f63a223" providerId="ADAL" clId="{EF7159A2-A1BC-45EB-A32F-34B716FBCFBC}" dt="2023-12-05T14:13:12.322" v="1" actId="20577"/>
      <pc:docMkLst>
        <pc:docMk/>
      </pc:docMkLst>
      <pc:sldChg chg="modSp mod">
        <pc:chgData name="Stephanie Bloem" userId="120205f8-b7c3-44c8-872f-00fc1f63a223" providerId="ADAL" clId="{EF7159A2-A1BC-45EB-A32F-34B716FBCFBC}" dt="2023-12-05T14:13:12.322" v="1" actId="20577"/>
        <pc:sldMkLst>
          <pc:docMk/>
          <pc:sldMk cId="2906344451" sldId="291"/>
        </pc:sldMkLst>
        <pc:spChg chg="mod">
          <ac:chgData name="Stephanie Bloem" userId="120205f8-b7c3-44c8-872f-00fc1f63a223" providerId="ADAL" clId="{EF7159A2-A1BC-45EB-A32F-34B716FBCFBC}" dt="2023-12-05T14:13:12.322" v="1" actId="20577"/>
          <ac:spMkLst>
            <pc:docMk/>
            <pc:sldMk cId="2906344451" sldId="291"/>
            <ac:spMk id="9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854E5387-1C14-4315-BD80-DBA9F0EF2AD3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2000" b="1" i="0" dirty="0">
              <a:solidFill>
                <a:srgbClr val="691C32"/>
              </a:solidFill>
            </a:rPr>
            <a:t>4,784</a:t>
          </a:r>
          <a:r>
            <a:rPr lang="es-MX" sz="1800" b="1" i="0" dirty="0">
              <a:solidFill>
                <a:srgbClr val="691C32"/>
              </a:solidFill>
            </a:rPr>
            <a:t> trampas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600" b="1" i="0" dirty="0">
              <a:solidFill>
                <a:srgbClr val="691C32"/>
              </a:solidFill>
            </a:rPr>
            <a:t> tipo Delta colocadas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i="0" dirty="0">
              <a:solidFill>
                <a:srgbClr val="000099"/>
              </a:solidFill>
            </a:rPr>
            <a:t>4,784</a:t>
          </a:r>
          <a:r>
            <a:rPr lang="es-MX" sz="1600" b="1" i="0" dirty="0">
              <a:solidFill>
                <a:srgbClr val="000099"/>
              </a:solidFill>
            </a:rPr>
            <a:t> Traps (Delta) installed</a:t>
          </a:r>
          <a:endParaRPr lang="es-ES" sz="1600" b="1" dirty="0">
            <a:solidFill>
              <a:srgbClr val="000099"/>
            </a:solidFill>
          </a:endParaRP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F66DCB84-5C53-4934-9525-BB11B4E8F5EB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MX" sz="2000" b="1" i="0" dirty="0">
              <a:solidFill>
                <a:srgbClr val="691C32"/>
              </a:solidFill>
            </a:rPr>
            <a:t>70,980 </a:t>
          </a:r>
          <a:r>
            <a:rPr lang="es-MX" sz="1800" b="1" i="0" dirty="0">
              <a:solidFill>
                <a:srgbClr val="691C32"/>
              </a:solidFill>
            </a:rPr>
            <a:t>inspecciones</a:t>
          </a:r>
        </a:p>
        <a:p>
          <a:r>
            <a:rPr lang="es-MX" sz="1800" b="1" i="0" dirty="0">
              <a:solidFill>
                <a:srgbClr val="000099"/>
              </a:solidFill>
            </a:rPr>
            <a:t>70,980 </a:t>
          </a:r>
          <a:r>
            <a:rPr lang="es-MX" sz="1800" b="1" dirty="0">
              <a:solidFill>
                <a:srgbClr val="000099"/>
              </a:solidFill>
            </a:rPr>
            <a:t>inspections</a:t>
          </a:r>
          <a:endParaRPr lang="es-ES" sz="1800" b="1" dirty="0">
            <a:solidFill>
              <a:srgbClr val="000099"/>
            </a:solidFill>
          </a:endParaRPr>
        </a:p>
      </dgm:t>
    </dgm:pt>
    <dgm:pt modelId="{E719E90C-3FA1-4E80-9C82-A62407B4D680}" type="parTrans" cxnId="{4F7EFE2F-590C-4D27-8E2E-C23C3490EE0A}">
      <dgm:prSet/>
      <dgm:spPr/>
      <dgm:t>
        <a:bodyPr/>
        <a:lstStyle/>
        <a:p>
          <a:endParaRPr lang="es-ES"/>
        </a:p>
      </dgm:t>
    </dgm:pt>
    <dgm:pt modelId="{DAE3C7D3-8F63-4991-BD27-FC6F1CEE1A45}" type="sibTrans" cxnId="{4F7EFE2F-590C-4D27-8E2E-C23C3490EE0A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b="1" dirty="0">
              <a:solidFill>
                <a:srgbClr val="691C32"/>
              </a:solidFill>
            </a:rPr>
            <a:t>0 Capturas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2000" b="1" dirty="0">
              <a:solidFill>
                <a:srgbClr val="000099"/>
              </a:solidFill>
            </a:rPr>
            <a:t>0 Captures</a:t>
          </a:r>
          <a:r>
            <a:rPr lang="es-ES" sz="2400" b="1" dirty="0">
              <a:solidFill>
                <a:srgbClr val="000099"/>
              </a:solidFill>
            </a:rPr>
            <a:t> </a:t>
          </a: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Y="151739" custLinFactNeighborX="1929" custLinFactNeighborY="15832">
        <dgm:presLayoutVars>
          <dgm:bulletEnabled val="1"/>
        </dgm:presLayoutVars>
      </dgm:prSet>
      <dgm:spPr/>
    </dgm:pt>
    <dgm:pt modelId="{F579904F-862D-4B9B-BB2F-18E439FCCE24}" type="pres">
      <dgm:prSet presAssocID="{7342217F-81E5-464E-B846-24A984C72846}" presName="sibTrans" presStyleLbl="sibTrans2D1" presStyleIdx="0" presStyleCnt="2" custScaleX="95932" custLinFactNeighborY="7704"/>
      <dgm:spPr/>
    </dgm:pt>
    <dgm:pt modelId="{2DF1974C-BEEA-4C97-AF2D-2C98FE0770D2}" type="pres">
      <dgm:prSet presAssocID="{7342217F-81E5-464E-B846-24A984C72846}" presName="connectorText" presStyleLbl="sibTrans2D1" presStyleIdx="0" presStyleCnt="2"/>
      <dgm:spPr/>
    </dgm:pt>
    <dgm:pt modelId="{D7BC3567-1844-4815-966F-5605F35D9D6E}" type="pres">
      <dgm:prSet presAssocID="{F66DCB84-5C53-4934-9525-BB11B4E8F5EB}" presName="node" presStyleLbl="node1" presStyleIdx="1" presStyleCnt="3" custScaleY="102440" custLinFactNeighborY="8748">
        <dgm:presLayoutVars>
          <dgm:bulletEnabled val="1"/>
        </dgm:presLayoutVars>
      </dgm:prSet>
      <dgm:spPr/>
    </dgm:pt>
    <dgm:pt modelId="{560A4631-4A57-4E83-9E9B-89E5F614E113}" type="pres">
      <dgm:prSet presAssocID="{DAE3C7D3-8F63-4991-BD27-FC6F1CEE1A45}" presName="sibTrans" presStyleLbl="sibTrans2D1" presStyleIdx="1" presStyleCnt="2" custLinFactNeighborY="9720"/>
      <dgm:spPr/>
    </dgm:pt>
    <dgm:pt modelId="{E83B9244-245A-4583-A712-93DE891BC66B}" type="pres">
      <dgm:prSet presAssocID="{DAE3C7D3-8F63-4991-BD27-FC6F1CEE1A45}" presName="connectorText" presStyleLbl="sibTrans2D1" presStyleIdx="1" presStyleCnt="2"/>
      <dgm:spPr/>
    </dgm:pt>
    <dgm:pt modelId="{EF0286A1-B058-4286-B12C-87484B674FC7}" type="pres">
      <dgm:prSet presAssocID="{84427E07-48AC-4820-9CB5-0ED211BD8424}" presName="node" presStyleLbl="node1" presStyleIdx="2" presStyleCnt="3" custScaleY="101971" custLinFactNeighborY="2753">
        <dgm:presLayoutVars>
          <dgm:bulletEnabled val="1"/>
        </dgm:presLayoutVars>
      </dgm:prSet>
      <dgm:spPr/>
    </dgm:pt>
  </dgm:ptLst>
  <dgm:cxnLst>
    <dgm:cxn modelId="{DC03C61C-A29A-4E9F-812A-DDBF2129DAC7}" type="presOf" srcId="{854E5387-1C14-4315-BD80-DBA9F0EF2AD3}" destId="{83BF3D5C-8764-4C17-A612-EE1DDB1B876A}" srcOrd="0" destOrd="0" presId="urn:microsoft.com/office/officeart/2005/8/layout/process2"/>
    <dgm:cxn modelId="{4F7EFE2F-590C-4D27-8E2E-C23C3490EE0A}" srcId="{CDB6840C-4D0F-415A-84DF-9C49EA829B01}" destId="{F66DCB84-5C53-4934-9525-BB11B4E8F5EB}" srcOrd="1" destOrd="0" parTransId="{E719E90C-3FA1-4E80-9C82-A62407B4D680}" sibTransId="{DAE3C7D3-8F63-4991-BD27-FC6F1CEE1A45}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B91EE16A-AD7F-4A86-97C6-C862FF38F275}" type="presOf" srcId="{DAE3C7D3-8F63-4991-BD27-FC6F1CEE1A45}" destId="{560A4631-4A57-4E83-9E9B-89E5F614E113}" srcOrd="0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E8F9BB50-4714-44C1-8D99-6E261727B6F6}" type="presOf" srcId="{7342217F-81E5-464E-B846-24A984C72846}" destId="{2DF1974C-BEEA-4C97-AF2D-2C98FE0770D2}" srcOrd="1" destOrd="0" presId="urn:microsoft.com/office/officeart/2005/8/layout/process2"/>
    <dgm:cxn modelId="{C83D4081-80E2-47C5-843D-EED6EC32C387}" type="presOf" srcId="{84427E07-48AC-4820-9CB5-0ED211BD8424}" destId="{EF0286A1-B058-4286-B12C-87484B674FC7}" srcOrd="0" destOrd="0" presId="urn:microsoft.com/office/officeart/2005/8/layout/process2"/>
    <dgm:cxn modelId="{9477C4A4-947F-46F9-8EA3-2E3F6D456198}" type="presOf" srcId="{DAE3C7D3-8F63-4991-BD27-FC6F1CEE1A45}" destId="{E83B9244-245A-4583-A712-93DE891BC66B}" srcOrd="1" destOrd="0" presId="urn:microsoft.com/office/officeart/2005/8/layout/process2"/>
    <dgm:cxn modelId="{020B4DB5-0D08-487E-8729-BE921F9CC23F}" type="presOf" srcId="{7342217F-81E5-464E-B846-24A984C72846}" destId="{F579904F-862D-4B9B-BB2F-18E439FCCE24}" srcOrd="0" destOrd="0" presId="urn:microsoft.com/office/officeart/2005/8/layout/process2"/>
    <dgm:cxn modelId="{89FE5FD4-F115-46CF-AB3F-B789901B2BAF}" type="presOf" srcId="{F66DCB84-5C53-4934-9525-BB11B4E8F5EB}" destId="{D7BC3567-1844-4815-966F-5605F35D9D6E}" srcOrd="0" destOrd="0" presId="urn:microsoft.com/office/officeart/2005/8/layout/process2"/>
    <dgm:cxn modelId="{200A47BD-71AD-42E9-89BA-C88EBB9C8A0E}" type="presParOf" srcId="{6A91A70D-42D5-4155-A597-76A75922E222}" destId="{83BF3D5C-8764-4C17-A612-EE1DDB1B876A}" srcOrd="0" destOrd="0" presId="urn:microsoft.com/office/officeart/2005/8/layout/process2"/>
    <dgm:cxn modelId="{460D8262-A512-4DC8-BC72-79F2026CAE6B}" type="presParOf" srcId="{6A91A70D-42D5-4155-A597-76A75922E222}" destId="{F579904F-862D-4B9B-BB2F-18E439FCCE24}" srcOrd="1" destOrd="0" presId="urn:microsoft.com/office/officeart/2005/8/layout/process2"/>
    <dgm:cxn modelId="{82A912B7-B708-4A8D-8095-4C9E1EA46B05}" type="presParOf" srcId="{F579904F-862D-4B9B-BB2F-18E439FCCE24}" destId="{2DF1974C-BEEA-4C97-AF2D-2C98FE0770D2}" srcOrd="0" destOrd="0" presId="urn:microsoft.com/office/officeart/2005/8/layout/process2"/>
    <dgm:cxn modelId="{ACC0D485-A5A9-41BB-A9F5-7C10837E87DA}" type="presParOf" srcId="{6A91A70D-42D5-4155-A597-76A75922E222}" destId="{D7BC3567-1844-4815-966F-5605F35D9D6E}" srcOrd="2" destOrd="0" presId="urn:microsoft.com/office/officeart/2005/8/layout/process2"/>
    <dgm:cxn modelId="{22AD09BB-06C2-4C4C-9125-E39753F267D3}" type="presParOf" srcId="{6A91A70D-42D5-4155-A597-76A75922E222}" destId="{560A4631-4A57-4E83-9E9B-89E5F614E113}" srcOrd="3" destOrd="0" presId="urn:microsoft.com/office/officeart/2005/8/layout/process2"/>
    <dgm:cxn modelId="{90ACD1BC-019C-43A7-8144-357CBD4AE806}" type="presParOf" srcId="{560A4631-4A57-4E83-9E9B-89E5F614E113}" destId="{E83B9244-245A-4583-A712-93DE891BC66B}" srcOrd="0" destOrd="0" presId="urn:microsoft.com/office/officeart/2005/8/layout/process2"/>
    <dgm:cxn modelId="{337D6C8E-D56F-4135-A8EC-D490A66B2141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B6840C-4D0F-415A-84DF-9C49EA829B01}" type="doc">
      <dgm:prSet loTypeId="urn:microsoft.com/office/officeart/2005/8/layout/process2" loCatId="process" qsTypeId="urn:microsoft.com/office/officeart/2005/8/quickstyle/simple1" qsCatId="simple" csTypeId="urn:microsoft.com/office/officeart/2005/8/colors/colorful4" csCatId="colorful" phldr="1"/>
      <dgm:spPr/>
    </dgm:pt>
    <dgm:pt modelId="{854E5387-1C14-4315-BD80-DBA9F0EF2AD3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12,773 trampas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 tipo Scout colocadas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MX" sz="1800" b="1" i="0" kern="1200" dirty="0">
              <a:solidFill>
                <a:srgbClr val="000099"/>
              </a:solidFill>
            </a:rPr>
            <a:t>12,773 Traps </a:t>
          </a:r>
          <a:r>
            <a:rPr lang="es-MX" sz="1600" b="1" i="0" kern="1200" dirty="0">
              <a:solidFill>
                <a:srgbClr val="000099"/>
              </a:solidFill>
            </a:rPr>
            <a:t>(Scout) installed</a:t>
          </a:r>
          <a:endParaRPr lang="es-ES" sz="1600" b="1" kern="1200" dirty="0">
            <a:solidFill>
              <a:srgbClr val="000099"/>
            </a:solidFill>
          </a:endParaRPr>
        </a:p>
      </dgm:t>
    </dgm:pt>
    <dgm:pt modelId="{E8BEFA2A-B07D-4241-9C01-F4434BE4C3EB}" type="parTrans" cxnId="{D170A56F-8056-4B1F-9933-8F324B0B1A9C}">
      <dgm:prSet/>
      <dgm:spPr/>
      <dgm:t>
        <a:bodyPr/>
        <a:lstStyle/>
        <a:p>
          <a:endParaRPr lang="es-ES"/>
        </a:p>
      </dgm:t>
    </dgm:pt>
    <dgm:pt modelId="{7342217F-81E5-464E-B846-24A984C72846}" type="sibTrans" cxnId="{D170A56F-8056-4B1F-9933-8F324B0B1A9C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F66DCB84-5C53-4934-9525-BB11B4E8F5EB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256,364 inspecciones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es-MX" sz="1800" b="1" i="0" kern="1200" dirty="0">
              <a:solidFill>
                <a:srgbClr val="000099"/>
              </a:solidFill>
            </a:rPr>
            <a:t>256,364 </a:t>
          </a:r>
          <a:r>
            <a:rPr lang="es-MX" sz="1800" b="1" kern="1200" dirty="0">
              <a:solidFill>
                <a:srgbClr val="000099"/>
              </a:solidFill>
            </a:rPr>
            <a:t>inspections</a:t>
          </a:r>
          <a:endParaRPr lang="es-ES" sz="1800" b="1" kern="1200" dirty="0">
            <a:solidFill>
              <a:srgbClr val="000099"/>
            </a:solidFill>
          </a:endParaRPr>
        </a:p>
      </dgm:t>
    </dgm:pt>
    <dgm:pt modelId="{E719E90C-3FA1-4E80-9C82-A62407B4D680}" type="parTrans" cxnId="{4F7EFE2F-590C-4D27-8E2E-C23C3490EE0A}">
      <dgm:prSet/>
      <dgm:spPr/>
      <dgm:t>
        <a:bodyPr/>
        <a:lstStyle/>
        <a:p>
          <a:endParaRPr lang="es-ES"/>
        </a:p>
      </dgm:t>
    </dgm:pt>
    <dgm:pt modelId="{DAE3C7D3-8F63-4991-BD27-FC6F1CEE1A45}" type="sibTrans" cxnId="{4F7EFE2F-590C-4D27-8E2E-C23C3490EE0A}">
      <dgm:prSet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s-ES"/>
        </a:p>
      </dgm:t>
    </dgm:pt>
    <dgm:pt modelId="{84427E07-48AC-4820-9CB5-0ED211BD8424}">
      <dgm:prSet phldrT="[Texto]" custT="1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0 Capturas </a:t>
          </a:r>
          <a:r>
            <a:rPr lang="es-ES" sz="16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en áreas libres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800" b="1" kern="1200" dirty="0">
              <a:solidFill>
                <a:srgbClr val="000099"/>
              </a:solidFill>
              <a:latin typeface="+mn-lt"/>
            </a:rPr>
            <a:t>0 Captures </a:t>
          </a:r>
          <a:r>
            <a:rPr lang="es-ES" sz="1600" b="1" kern="1200" dirty="0">
              <a:solidFill>
                <a:srgbClr val="000099"/>
              </a:solidFill>
              <a:latin typeface="+mn-lt"/>
            </a:rPr>
            <a:t>in free </a:t>
          </a:r>
          <a:r>
            <a:rPr lang="es-ES" sz="1600" b="1" kern="1200" dirty="0" err="1">
              <a:solidFill>
                <a:srgbClr val="000099"/>
              </a:solidFill>
              <a:latin typeface="+mn-lt"/>
            </a:rPr>
            <a:t>areas</a:t>
          </a:r>
          <a:r>
            <a:rPr lang="es-ES" sz="1600" b="1" kern="1200" dirty="0">
              <a:solidFill>
                <a:srgbClr val="000099"/>
              </a:solidFill>
              <a:latin typeface="+mn-lt"/>
            </a:rPr>
            <a:t> </a:t>
          </a:r>
        </a:p>
      </dgm:t>
    </dgm:pt>
    <dgm:pt modelId="{79A477C5-F178-48B2-A7DA-8710CEE13F4A}" type="parTrans" cxnId="{A6CC8E36-A338-4D31-8A22-91D958CC25D6}">
      <dgm:prSet/>
      <dgm:spPr/>
      <dgm:t>
        <a:bodyPr/>
        <a:lstStyle/>
        <a:p>
          <a:endParaRPr lang="es-ES"/>
        </a:p>
      </dgm:t>
    </dgm:pt>
    <dgm:pt modelId="{E117227F-D151-4885-A569-4FBB4D731793}" type="sibTrans" cxnId="{A6CC8E36-A338-4D31-8A22-91D958CC25D6}">
      <dgm:prSet/>
      <dgm:spPr/>
      <dgm:t>
        <a:bodyPr/>
        <a:lstStyle/>
        <a:p>
          <a:endParaRPr lang="es-ES"/>
        </a:p>
      </dgm:t>
    </dgm:pt>
    <dgm:pt modelId="{6A91A70D-42D5-4155-A597-76A75922E222}" type="pres">
      <dgm:prSet presAssocID="{CDB6840C-4D0F-415A-84DF-9C49EA829B01}" presName="linearFlow" presStyleCnt="0">
        <dgm:presLayoutVars>
          <dgm:resizeHandles val="exact"/>
        </dgm:presLayoutVars>
      </dgm:prSet>
      <dgm:spPr/>
    </dgm:pt>
    <dgm:pt modelId="{83BF3D5C-8764-4C17-A612-EE1DDB1B876A}" type="pres">
      <dgm:prSet presAssocID="{854E5387-1C14-4315-BD80-DBA9F0EF2AD3}" presName="node" presStyleLbl="node1" presStyleIdx="0" presStyleCnt="3" custScaleY="119664" custLinFactNeighborX="1929" custLinFactNeighborY="15832">
        <dgm:presLayoutVars>
          <dgm:bulletEnabled val="1"/>
        </dgm:presLayoutVars>
      </dgm:prSet>
      <dgm:spPr/>
    </dgm:pt>
    <dgm:pt modelId="{F579904F-862D-4B9B-BB2F-18E439FCCE24}" type="pres">
      <dgm:prSet presAssocID="{7342217F-81E5-464E-B846-24A984C72846}" presName="sibTrans" presStyleLbl="sibTrans2D1" presStyleIdx="0" presStyleCnt="2" custLinFactNeighborY="4688"/>
      <dgm:spPr/>
    </dgm:pt>
    <dgm:pt modelId="{2DF1974C-BEEA-4C97-AF2D-2C98FE0770D2}" type="pres">
      <dgm:prSet presAssocID="{7342217F-81E5-464E-B846-24A984C72846}" presName="connectorText" presStyleLbl="sibTrans2D1" presStyleIdx="0" presStyleCnt="2"/>
      <dgm:spPr/>
    </dgm:pt>
    <dgm:pt modelId="{D7BC3567-1844-4815-966F-5605F35D9D6E}" type="pres">
      <dgm:prSet presAssocID="{F66DCB84-5C53-4934-9525-BB11B4E8F5EB}" presName="node" presStyleLbl="node1" presStyleIdx="1" presStyleCnt="3" custScaleY="84183" custLinFactNeighborY="8440">
        <dgm:presLayoutVars>
          <dgm:bulletEnabled val="1"/>
        </dgm:presLayoutVars>
      </dgm:prSet>
      <dgm:spPr/>
    </dgm:pt>
    <dgm:pt modelId="{560A4631-4A57-4E83-9E9B-89E5F614E113}" type="pres">
      <dgm:prSet presAssocID="{DAE3C7D3-8F63-4991-BD27-FC6F1CEE1A45}" presName="sibTrans" presStyleLbl="sibTrans2D1" presStyleIdx="1" presStyleCnt="2" custLinFactNeighborX="-2796" custLinFactNeighborY="7032"/>
      <dgm:spPr/>
    </dgm:pt>
    <dgm:pt modelId="{E83B9244-245A-4583-A712-93DE891BC66B}" type="pres">
      <dgm:prSet presAssocID="{DAE3C7D3-8F63-4991-BD27-FC6F1CEE1A45}" presName="connectorText" presStyleLbl="sibTrans2D1" presStyleIdx="1" presStyleCnt="2"/>
      <dgm:spPr/>
    </dgm:pt>
    <dgm:pt modelId="{EF0286A1-B058-4286-B12C-87484B674FC7}" type="pres">
      <dgm:prSet presAssocID="{84427E07-48AC-4820-9CB5-0ED211BD8424}" presName="node" presStyleLbl="node1" presStyleIdx="2" presStyleCnt="3" custScaleY="107886" custLinFactNeighborY="2753">
        <dgm:presLayoutVars>
          <dgm:bulletEnabled val="1"/>
        </dgm:presLayoutVars>
      </dgm:prSet>
      <dgm:spPr/>
    </dgm:pt>
  </dgm:ptLst>
  <dgm:cxnLst>
    <dgm:cxn modelId="{DC03C61C-A29A-4E9F-812A-DDBF2129DAC7}" type="presOf" srcId="{854E5387-1C14-4315-BD80-DBA9F0EF2AD3}" destId="{83BF3D5C-8764-4C17-A612-EE1DDB1B876A}" srcOrd="0" destOrd="0" presId="urn:microsoft.com/office/officeart/2005/8/layout/process2"/>
    <dgm:cxn modelId="{4F7EFE2F-590C-4D27-8E2E-C23C3490EE0A}" srcId="{CDB6840C-4D0F-415A-84DF-9C49EA829B01}" destId="{F66DCB84-5C53-4934-9525-BB11B4E8F5EB}" srcOrd="1" destOrd="0" parTransId="{E719E90C-3FA1-4E80-9C82-A62407B4D680}" sibTransId="{DAE3C7D3-8F63-4991-BD27-FC6F1CEE1A45}"/>
    <dgm:cxn modelId="{A6CC8E36-A338-4D31-8A22-91D958CC25D6}" srcId="{CDB6840C-4D0F-415A-84DF-9C49EA829B01}" destId="{84427E07-48AC-4820-9CB5-0ED211BD8424}" srcOrd="2" destOrd="0" parTransId="{79A477C5-F178-48B2-A7DA-8710CEE13F4A}" sibTransId="{E117227F-D151-4885-A569-4FBB4D731793}"/>
    <dgm:cxn modelId="{B91EE16A-AD7F-4A86-97C6-C862FF38F275}" type="presOf" srcId="{DAE3C7D3-8F63-4991-BD27-FC6F1CEE1A45}" destId="{560A4631-4A57-4E83-9E9B-89E5F614E113}" srcOrd="0" destOrd="0" presId="urn:microsoft.com/office/officeart/2005/8/layout/process2"/>
    <dgm:cxn modelId="{C638A14B-D67D-485E-BA65-EEC26C1E8DE7}" type="presOf" srcId="{CDB6840C-4D0F-415A-84DF-9C49EA829B01}" destId="{6A91A70D-42D5-4155-A597-76A75922E222}" srcOrd="0" destOrd="0" presId="urn:microsoft.com/office/officeart/2005/8/layout/process2"/>
    <dgm:cxn modelId="{D170A56F-8056-4B1F-9933-8F324B0B1A9C}" srcId="{CDB6840C-4D0F-415A-84DF-9C49EA829B01}" destId="{854E5387-1C14-4315-BD80-DBA9F0EF2AD3}" srcOrd="0" destOrd="0" parTransId="{E8BEFA2A-B07D-4241-9C01-F4434BE4C3EB}" sibTransId="{7342217F-81E5-464E-B846-24A984C72846}"/>
    <dgm:cxn modelId="{E8F9BB50-4714-44C1-8D99-6E261727B6F6}" type="presOf" srcId="{7342217F-81E5-464E-B846-24A984C72846}" destId="{2DF1974C-BEEA-4C97-AF2D-2C98FE0770D2}" srcOrd="1" destOrd="0" presId="urn:microsoft.com/office/officeart/2005/8/layout/process2"/>
    <dgm:cxn modelId="{C83D4081-80E2-47C5-843D-EED6EC32C387}" type="presOf" srcId="{84427E07-48AC-4820-9CB5-0ED211BD8424}" destId="{EF0286A1-B058-4286-B12C-87484B674FC7}" srcOrd="0" destOrd="0" presId="urn:microsoft.com/office/officeart/2005/8/layout/process2"/>
    <dgm:cxn modelId="{9477C4A4-947F-46F9-8EA3-2E3F6D456198}" type="presOf" srcId="{DAE3C7D3-8F63-4991-BD27-FC6F1CEE1A45}" destId="{E83B9244-245A-4583-A712-93DE891BC66B}" srcOrd="1" destOrd="0" presId="urn:microsoft.com/office/officeart/2005/8/layout/process2"/>
    <dgm:cxn modelId="{020B4DB5-0D08-487E-8729-BE921F9CC23F}" type="presOf" srcId="{7342217F-81E5-464E-B846-24A984C72846}" destId="{F579904F-862D-4B9B-BB2F-18E439FCCE24}" srcOrd="0" destOrd="0" presId="urn:microsoft.com/office/officeart/2005/8/layout/process2"/>
    <dgm:cxn modelId="{89FE5FD4-F115-46CF-AB3F-B789901B2BAF}" type="presOf" srcId="{F66DCB84-5C53-4934-9525-BB11B4E8F5EB}" destId="{D7BC3567-1844-4815-966F-5605F35D9D6E}" srcOrd="0" destOrd="0" presId="urn:microsoft.com/office/officeart/2005/8/layout/process2"/>
    <dgm:cxn modelId="{200A47BD-71AD-42E9-89BA-C88EBB9C8A0E}" type="presParOf" srcId="{6A91A70D-42D5-4155-A597-76A75922E222}" destId="{83BF3D5C-8764-4C17-A612-EE1DDB1B876A}" srcOrd="0" destOrd="0" presId="urn:microsoft.com/office/officeart/2005/8/layout/process2"/>
    <dgm:cxn modelId="{460D8262-A512-4DC8-BC72-79F2026CAE6B}" type="presParOf" srcId="{6A91A70D-42D5-4155-A597-76A75922E222}" destId="{F579904F-862D-4B9B-BB2F-18E439FCCE24}" srcOrd="1" destOrd="0" presId="urn:microsoft.com/office/officeart/2005/8/layout/process2"/>
    <dgm:cxn modelId="{82A912B7-B708-4A8D-8095-4C9E1EA46B05}" type="presParOf" srcId="{F579904F-862D-4B9B-BB2F-18E439FCCE24}" destId="{2DF1974C-BEEA-4C97-AF2D-2C98FE0770D2}" srcOrd="0" destOrd="0" presId="urn:microsoft.com/office/officeart/2005/8/layout/process2"/>
    <dgm:cxn modelId="{ACC0D485-A5A9-41BB-A9F5-7C10837E87DA}" type="presParOf" srcId="{6A91A70D-42D5-4155-A597-76A75922E222}" destId="{D7BC3567-1844-4815-966F-5605F35D9D6E}" srcOrd="2" destOrd="0" presId="urn:microsoft.com/office/officeart/2005/8/layout/process2"/>
    <dgm:cxn modelId="{22AD09BB-06C2-4C4C-9125-E39753F267D3}" type="presParOf" srcId="{6A91A70D-42D5-4155-A597-76A75922E222}" destId="{560A4631-4A57-4E83-9E9B-89E5F614E113}" srcOrd="3" destOrd="0" presId="urn:microsoft.com/office/officeart/2005/8/layout/process2"/>
    <dgm:cxn modelId="{90ACD1BC-019C-43A7-8144-357CBD4AE806}" type="presParOf" srcId="{560A4631-4A57-4E83-9E9B-89E5F614E113}" destId="{E83B9244-245A-4583-A712-93DE891BC66B}" srcOrd="0" destOrd="0" presId="urn:microsoft.com/office/officeart/2005/8/layout/process2"/>
    <dgm:cxn modelId="{337D6C8E-D56F-4135-A8EC-D490A66B2141}" type="presParOf" srcId="{6A91A70D-42D5-4155-A597-76A75922E222}" destId="{EF0286A1-B058-4286-B12C-87484B674FC7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0" y="70069"/>
          <a:ext cx="2810887" cy="1268655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b="1" i="0" kern="1200" dirty="0">
              <a:solidFill>
                <a:srgbClr val="691C32"/>
              </a:solidFill>
            </a:rPr>
            <a:t>4,784</a:t>
          </a:r>
          <a:r>
            <a:rPr lang="es-MX" sz="1800" b="1" i="0" kern="1200" dirty="0">
              <a:solidFill>
                <a:srgbClr val="691C32"/>
              </a:solidFill>
            </a:rPr>
            <a:t> trampas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600" b="1" i="0" kern="1200" dirty="0">
              <a:solidFill>
                <a:srgbClr val="691C32"/>
              </a:solidFill>
            </a:rPr>
            <a:t> tipo Delta colocadas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dirty="0">
              <a:solidFill>
                <a:srgbClr val="000099"/>
              </a:solidFill>
            </a:rPr>
            <a:t>4,784</a:t>
          </a:r>
          <a:r>
            <a:rPr lang="es-MX" sz="1600" b="1" i="0" kern="1200" dirty="0">
              <a:solidFill>
                <a:srgbClr val="000099"/>
              </a:solidFill>
            </a:rPr>
            <a:t> Traps (Delta) installed</a:t>
          </a:r>
          <a:endParaRPr lang="es-ES" sz="1600" b="1" kern="1200" dirty="0">
            <a:solidFill>
              <a:srgbClr val="000099"/>
            </a:solidFill>
          </a:endParaRPr>
        </a:p>
      </dsp:txBody>
      <dsp:txXfrm>
        <a:off x="37158" y="107227"/>
        <a:ext cx="2736571" cy="1194339"/>
      </dsp:txXfrm>
    </dsp:sp>
    <dsp:sp modelId="{F579904F-862D-4B9B-BB2F-18E439FCCE24}">
      <dsp:nvSpPr>
        <dsp:cNvPr id="0" name=""/>
        <dsp:cNvSpPr/>
      </dsp:nvSpPr>
      <dsp:spPr>
        <a:xfrm rot="5400000">
          <a:off x="1265709" y="1373805"/>
          <a:ext cx="279467" cy="376234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 rot="-5400000">
        <a:off x="1292573" y="1422188"/>
        <a:ext cx="225740" cy="195627"/>
      </dsp:txXfrm>
    </dsp:sp>
    <dsp:sp modelId="{D7BC3567-1844-4815-966F-5605F35D9D6E}">
      <dsp:nvSpPr>
        <dsp:cNvPr id="0" name=""/>
        <dsp:cNvSpPr/>
      </dsp:nvSpPr>
      <dsp:spPr>
        <a:xfrm>
          <a:off x="0" y="1727149"/>
          <a:ext cx="2810887" cy="85647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i="0" kern="1200" dirty="0">
              <a:solidFill>
                <a:srgbClr val="691C32"/>
              </a:solidFill>
            </a:rPr>
            <a:t>70,980 </a:t>
          </a:r>
          <a:r>
            <a:rPr lang="es-MX" sz="1800" b="1" i="0" kern="1200" dirty="0">
              <a:solidFill>
                <a:srgbClr val="691C32"/>
              </a:solidFill>
            </a:rPr>
            <a:t>inspecciones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i="0" kern="1200" dirty="0">
              <a:solidFill>
                <a:srgbClr val="000099"/>
              </a:solidFill>
            </a:rPr>
            <a:t>70,980 </a:t>
          </a:r>
          <a:r>
            <a:rPr lang="es-MX" sz="1800" b="1" kern="1200" dirty="0">
              <a:solidFill>
                <a:srgbClr val="000099"/>
              </a:solidFill>
            </a:rPr>
            <a:t>inspections</a:t>
          </a:r>
          <a:endParaRPr lang="es-ES" sz="1800" b="1" kern="1200" dirty="0">
            <a:solidFill>
              <a:srgbClr val="000099"/>
            </a:solidFill>
          </a:endParaRPr>
        </a:p>
      </dsp:txBody>
      <dsp:txXfrm>
        <a:off x="25085" y="1752234"/>
        <a:ext cx="2760717" cy="806307"/>
      </dsp:txXfrm>
    </dsp:sp>
    <dsp:sp modelId="{560A4631-4A57-4E83-9E9B-89E5F614E113}">
      <dsp:nvSpPr>
        <dsp:cNvPr id="0" name=""/>
        <dsp:cNvSpPr/>
      </dsp:nvSpPr>
      <dsp:spPr>
        <a:xfrm rot="5400000">
          <a:off x="1260935" y="2624757"/>
          <a:ext cx="289015" cy="376234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 rot="-5400000">
        <a:off x="1292573" y="2668366"/>
        <a:ext cx="225740" cy="202311"/>
      </dsp:txXfrm>
    </dsp:sp>
    <dsp:sp modelId="{EF0286A1-B058-4286-B12C-87484B674FC7}">
      <dsp:nvSpPr>
        <dsp:cNvPr id="0" name=""/>
        <dsp:cNvSpPr/>
      </dsp:nvSpPr>
      <dsp:spPr>
        <a:xfrm>
          <a:off x="0" y="2968981"/>
          <a:ext cx="2810887" cy="85255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solidFill>
                <a:srgbClr val="691C32"/>
              </a:solidFill>
            </a:rPr>
            <a:t>0 Capturas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>
              <a:solidFill>
                <a:srgbClr val="000099"/>
              </a:solidFill>
            </a:rPr>
            <a:t>0 Captures</a:t>
          </a:r>
          <a:r>
            <a:rPr lang="es-ES" sz="2400" b="1" kern="1200" dirty="0">
              <a:solidFill>
                <a:srgbClr val="000099"/>
              </a:solidFill>
            </a:rPr>
            <a:t> </a:t>
          </a:r>
        </a:p>
      </dsp:txBody>
      <dsp:txXfrm>
        <a:off x="24971" y="2993952"/>
        <a:ext cx="2760945" cy="8026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F3D5C-8764-4C17-A612-EE1DDB1B876A}">
      <dsp:nvSpPr>
        <dsp:cNvPr id="0" name=""/>
        <dsp:cNvSpPr/>
      </dsp:nvSpPr>
      <dsp:spPr>
        <a:xfrm>
          <a:off x="0" y="78432"/>
          <a:ext cx="2810887" cy="113254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12,773 trampas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 tipo Scout colocadas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dirty="0">
              <a:solidFill>
                <a:srgbClr val="000099"/>
              </a:solidFill>
            </a:rPr>
            <a:t>12,773 Traps </a:t>
          </a:r>
          <a:r>
            <a:rPr lang="es-MX" sz="1600" b="1" i="0" kern="1200" dirty="0">
              <a:solidFill>
                <a:srgbClr val="000099"/>
              </a:solidFill>
            </a:rPr>
            <a:t>(Scout) installed</a:t>
          </a:r>
          <a:endParaRPr lang="es-ES" sz="1600" b="1" kern="1200" dirty="0">
            <a:solidFill>
              <a:srgbClr val="000099"/>
            </a:solidFill>
          </a:endParaRPr>
        </a:p>
      </dsp:txBody>
      <dsp:txXfrm>
        <a:off x="33171" y="111603"/>
        <a:ext cx="2744545" cy="1066206"/>
      </dsp:txXfrm>
    </dsp:sp>
    <dsp:sp modelId="{F579904F-862D-4B9B-BB2F-18E439FCCE24}">
      <dsp:nvSpPr>
        <dsp:cNvPr id="0" name=""/>
        <dsp:cNvSpPr/>
      </dsp:nvSpPr>
      <dsp:spPr>
        <a:xfrm rot="5400000">
          <a:off x="1241103" y="1237118"/>
          <a:ext cx="328679" cy="425898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-5400000">
        <a:off x="1277674" y="1285727"/>
        <a:ext cx="255538" cy="230075"/>
      </dsp:txXfrm>
    </dsp:sp>
    <dsp:sp modelId="{D7BC3567-1844-4815-966F-5605F35D9D6E}">
      <dsp:nvSpPr>
        <dsp:cNvPr id="0" name=""/>
        <dsp:cNvSpPr/>
      </dsp:nvSpPr>
      <dsp:spPr>
        <a:xfrm>
          <a:off x="0" y="1649221"/>
          <a:ext cx="2810887" cy="79674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256,364 inspecciones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1800" b="1" i="0" kern="1200" dirty="0">
              <a:solidFill>
                <a:srgbClr val="000099"/>
              </a:solidFill>
            </a:rPr>
            <a:t>256,364 </a:t>
          </a:r>
          <a:r>
            <a:rPr lang="es-MX" sz="1800" b="1" kern="1200" dirty="0">
              <a:solidFill>
                <a:srgbClr val="000099"/>
              </a:solidFill>
            </a:rPr>
            <a:t>inspections</a:t>
          </a:r>
          <a:endParaRPr lang="es-ES" sz="1800" b="1" kern="1200" dirty="0">
            <a:solidFill>
              <a:srgbClr val="000099"/>
            </a:solidFill>
          </a:endParaRPr>
        </a:p>
      </dsp:txBody>
      <dsp:txXfrm>
        <a:off x="23336" y="1672557"/>
        <a:ext cx="2764215" cy="750070"/>
      </dsp:txXfrm>
    </dsp:sp>
    <dsp:sp modelId="{560A4631-4A57-4E83-9E9B-89E5F614E113}">
      <dsp:nvSpPr>
        <dsp:cNvPr id="0" name=""/>
        <dsp:cNvSpPr/>
      </dsp:nvSpPr>
      <dsp:spPr>
        <a:xfrm rot="5400000">
          <a:off x="1232486" y="2481360"/>
          <a:ext cx="327594" cy="425898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-5400000">
        <a:off x="1268514" y="2530512"/>
        <a:ext cx="255538" cy="229316"/>
      </dsp:txXfrm>
    </dsp:sp>
    <dsp:sp modelId="{EF0286A1-B058-4286-B12C-87484B674FC7}">
      <dsp:nvSpPr>
        <dsp:cNvPr id="0" name=""/>
        <dsp:cNvSpPr/>
      </dsp:nvSpPr>
      <dsp:spPr>
        <a:xfrm>
          <a:off x="0" y="2882756"/>
          <a:ext cx="2810887" cy="102107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0 Capturas </a:t>
          </a:r>
          <a:r>
            <a:rPr lang="es-ES" sz="1600" b="1" i="0" kern="1200" baseline="0" dirty="0">
              <a:solidFill>
                <a:srgbClr val="691C32"/>
              </a:solidFill>
              <a:latin typeface="+mj-lt"/>
              <a:ea typeface="+mj-ea"/>
              <a:cs typeface="+mj-cs"/>
            </a:rPr>
            <a:t>en áreas libres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000099"/>
              </a:solidFill>
              <a:latin typeface="+mn-lt"/>
            </a:rPr>
            <a:t>0 Captures </a:t>
          </a:r>
          <a:r>
            <a:rPr lang="es-ES" sz="1600" b="1" kern="1200" dirty="0">
              <a:solidFill>
                <a:srgbClr val="000099"/>
              </a:solidFill>
              <a:latin typeface="+mn-lt"/>
            </a:rPr>
            <a:t>in free </a:t>
          </a:r>
          <a:r>
            <a:rPr lang="es-ES" sz="1600" b="1" kern="1200" dirty="0" err="1">
              <a:solidFill>
                <a:srgbClr val="000099"/>
              </a:solidFill>
              <a:latin typeface="+mn-lt"/>
            </a:rPr>
            <a:t>areas</a:t>
          </a:r>
          <a:r>
            <a:rPr lang="es-ES" sz="1600" b="1" kern="1200" dirty="0">
              <a:solidFill>
                <a:srgbClr val="000099"/>
              </a:solidFill>
              <a:latin typeface="+mn-lt"/>
            </a:rPr>
            <a:t> </a:t>
          </a:r>
        </a:p>
      </dsp:txBody>
      <dsp:txXfrm>
        <a:off x="29906" y="2912662"/>
        <a:ext cx="2751075" cy="961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23446-9D69-471A-9EF5-B1786AC0F1A5}" type="datetimeFigureOut">
              <a:rPr lang="es-MX" smtClean="0"/>
              <a:t>05/12/2023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D79EA-CBB3-40F1-93FB-BD31DFBBFF5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5232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367F27-F176-4C82-8D77-1B80788C9715}" type="datetimeFigureOut">
              <a:rPr lang="es-MX" smtClean="0"/>
              <a:t>05/12/2023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EB68AB-BDAF-4E11-A209-411EE3776F4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64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B68AB-BDAF-4E11-A209-411EE3776F4B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856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B68AB-BDAF-4E11-A209-411EE3776F4B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09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82D44-5EB5-4FE4-A87E-11740DE1FA5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19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82D44-5EB5-4FE4-A87E-11740DE1FA5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325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82D44-5EB5-4FE4-A87E-11740DE1FA5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12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82D44-5EB5-4FE4-A87E-11740DE1FA52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552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334"/>
            <a:ext cx="12208750" cy="6868089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ctrTitle" hasCustomPrompt="1"/>
          </p:nvPr>
        </p:nvSpPr>
        <p:spPr>
          <a:xfrm>
            <a:off x="1931126" y="895255"/>
            <a:ext cx="8329748" cy="2387600"/>
          </a:xfrm>
        </p:spPr>
        <p:txBody>
          <a:bodyPr anchor="b">
            <a:normAutofit/>
          </a:bodyPr>
          <a:lstStyle>
            <a:lvl1pPr algn="ctr">
              <a:defRPr sz="3600" b="1" baseline="0">
                <a:solidFill>
                  <a:srgbClr val="691C32"/>
                </a:solidFill>
                <a:latin typeface="+mj-lt"/>
              </a:defRPr>
            </a:lvl1pPr>
          </a:lstStyle>
          <a:p>
            <a:r>
              <a:rPr lang="es-ES" dirty="0"/>
              <a:t>TÍTULO DE PORTADA</a:t>
            </a:r>
            <a:br>
              <a:rPr lang="es-ES" dirty="0"/>
            </a:br>
            <a:r>
              <a:rPr lang="es-ES" dirty="0"/>
              <a:t>MONTSERRAT BOLD, 36 PTS Y</a:t>
            </a:r>
            <a:br>
              <a:rPr lang="es-ES" dirty="0"/>
            </a:br>
            <a:r>
              <a:rPr lang="es-ES" dirty="0"/>
              <a:t>EN MAYÚSCULAS</a:t>
            </a:r>
            <a:endParaRPr lang="es-MX" dirty="0"/>
          </a:p>
        </p:txBody>
      </p:sp>
      <p:sp>
        <p:nvSpPr>
          <p:cNvPr id="1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931126" y="3358001"/>
            <a:ext cx="8329748" cy="1655762"/>
          </a:xfrm>
        </p:spPr>
        <p:txBody>
          <a:bodyPr>
            <a:normAutofit/>
          </a:bodyPr>
          <a:lstStyle>
            <a:lvl1pPr marL="0" indent="0" algn="ctr">
              <a:buNone/>
              <a:defRPr lang="es-MX" sz="2400" b="0" i="0" kern="1200" dirty="0">
                <a:solidFill>
                  <a:srgbClr val="B38E5D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 DE PORTADA, MONTSERRAT, 24 PTS,</a:t>
            </a:r>
          </a:p>
          <a:p>
            <a:r>
              <a:rPr lang="es-ES" dirty="0"/>
              <a:t>EN MAYÚSCULAS</a:t>
            </a:r>
            <a:endParaRPr lang="es-MX" dirty="0"/>
          </a:p>
        </p:txBody>
      </p:sp>
      <p:sp>
        <p:nvSpPr>
          <p:cNvPr id="17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15796" y="6568020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/>
              <a:t>‹#›</a:t>
            </a:fld>
            <a:endParaRPr lang="es-MX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1C3CC601-32D0-8941-9E6B-3A016D3A8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5693097"/>
            <a:ext cx="6579043" cy="6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1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333"/>
            <a:ext cx="12189628" cy="6857332"/>
          </a:xfrm>
          <a:prstGeom prst="rect">
            <a:avLst/>
          </a:prstGeom>
        </p:spPr>
      </p:pic>
      <p:sp>
        <p:nvSpPr>
          <p:cNvPr id="20" name="Rectángulo 19"/>
          <p:cNvSpPr/>
          <p:nvPr userDrawn="1"/>
        </p:nvSpPr>
        <p:spPr>
          <a:xfrm>
            <a:off x="0" y="6656400"/>
            <a:ext cx="12192000" cy="201600"/>
          </a:xfrm>
          <a:prstGeom prst="rect">
            <a:avLst/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 hasCustomPrompt="1"/>
          </p:nvPr>
        </p:nvSpPr>
        <p:spPr>
          <a:xfrm>
            <a:off x="421641" y="2385848"/>
            <a:ext cx="6399574" cy="36784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</a:lstStyle>
          <a:p>
            <a:pPr lvl="0"/>
            <a:r>
              <a:rPr lang="es-MX" dirty="0">
                <a:cs typeface="Arial" panose="020B0604020202020204" pitchFamily="34" charset="0"/>
              </a:rPr>
              <a:t>Texto general, letra Montserrat a 16 </a:t>
            </a:r>
            <a:r>
              <a:rPr lang="es-MX" dirty="0" err="1">
                <a:cs typeface="Arial" panose="020B0604020202020204" pitchFamily="34" charset="0"/>
              </a:rPr>
              <a:t>pts</a:t>
            </a:r>
            <a:r>
              <a:rPr lang="es-MX" dirty="0">
                <a:cs typeface="Arial" panose="020B0604020202020204" pitchFamily="34" charset="0"/>
              </a:rPr>
              <a:t> o 18 pts. </a:t>
            </a:r>
            <a:r>
              <a:rPr lang="es-MX" b="1" dirty="0">
                <a:cs typeface="Arial" panose="020B0604020202020204" pitchFamily="34" charset="0"/>
              </a:rPr>
              <a:t>Alineado a la izquierda</a:t>
            </a:r>
            <a:r>
              <a:rPr lang="es-MX" dirty="0">
                <a:cs typeface="Arial" panose="020B0604020202020204" pitchFamily="34" charset="0"/>
              </a:rPr>
              <a:t>.</a:t>
            </a:r>
            <a:endParaRPr lang="es-MX" dirty="0"/>
          </a:p>
        </p:txBody>
      </p:sp>
      <p:sp>
        <p:nvSpPr>
          <p:cNvPr id="26" name="Marcador de posición de imagen 25"/>
          <p:cNvSpPr>
            <a:spLocks noGrp="1"/>
          </p:cNvSpPr>
          <p:nvPr>
            <p:ph type="pic" sz="quarter" idx="15" hasCustomPrompt="1"/>
          </p:nvPr>
        </p:nvSpPr>
        <p:spPr>
          <a:xfrm>
            <a:off x="6999288" y="2386013"/>
            <a:ext cx="4467225" cy="3678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s-MX" dirty="0"/>
              <a:t>Espacio para imagen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6" hasCustomPrompt="1"/>
          </p:nvPr>
        </p:nvSpPr>
        <p:spPr>
          <a:xfrm>
            <a:off x="422273" y="1661182"/>
            <a:ext cx="11044240" cy="581785"/>
          </a:xfrm>
        </p:spPr>
        <p:txBody>
          <a:bodyPr>
            <a:normAutofit/>
          </a:bodyPr>
          <a:lstStyle>
            <a:lvl1pPr marL="0" indent="0">
              <a:buNone/>
              <a:defRPr sz="2000" b="0" baseline="0">
                <a:solidFill>
                  <a:srgbClr val="691C32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SUBTÍTULOS, MONTSERRAT, 20 PTS, EN MAYÚSCULAS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1" y="489812"/>
            <a:ext cx="9022806" cy="10441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dirty="0"/>
              <a:t>MONTSERRAT BOLD, 30 PTS, MAYÚSCULAS, ALINEADO A LA IZQUIERDA Y MÁXIMO 2 RENGLONES</a:t>
            </a:r>
            <a:endParaRPr lang="es-MX" dirty="0"/>
          </a:p>
        </p:txBody>
      </p:sp>
      <p:sp>
        <p:nvSpPr>
          <p:cNvPr id="2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15796" y="6568020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/>
              <a:t>‹#›</a:t>
            </a:fld>
            <a:endParaRPr lang="es-MX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49544803-F3A9-534E-A98C-7144DE2BE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7612" y="239052"/>
            <a:ext cx="2751384" cy="6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5" y="-5045"/>
            <a:ext cx="12208750" cy="68680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3CC601-32D0-8941-9E6B-3A016D3A8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41" y="5568915"/>
            <a:ext cx="6034506" cy="568957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110596"/>
            <a:ext cx="12192000" cy="636806"/>
          </a:xfrm>
        </p:spPr>
        <p:txBody>
          <a:bodyPr tIns="90000" bIns="90000"/>
          <a:lstStyle>
            <a:lvl1pPr marL="0" indent="0" algn="ctr">
              <a:buNone/>
              <a:defRPr sz="4000" b="1" baseline="0">
                <a:solidFill>
                  <a:srgbClr val="691C32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65786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333"/>
            <a:ext cx="12189628" cy="6857332"/>
          </a:xfrm>
          <a:prstGeom prst="rect">
            <a:avLst/>
          </a:prstGeom>
        </p:spPr>
      </p:pic>
      <p:sp>
        <p:nvSpPr>
          <p:cNvPr id="20" name="Rectángulo 19"/>
          <p:cNvSpPr/>
          <p:nvPr userDrawn="1"/>
        </p:nvSpPr>
        <p:spPr>
          <a:xfrm>
            <a:off x="0" y="6656400"/>
            <a:ext cx="12192000" cy="201600"/>
          </a:xfrm>
          <a:prstGeom prst="rect">
            <a:avLst/>
          </a:prstGeom>
          <a:solidFill>
            <a:srgbClr val="D4C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 hasCustomPrompt="1"/>
          </p:nvPr>
        </p:nvSpPr>
        <p:spPr>
          <a:xfrm>
            <a:off x="421641" y="2385848"/>
            <a:ext cx="6399574" cy="367840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</a:lstStyle>
          <a:p>
            <a:pPr lvl="0"/>
            <a:r>
              <a:rPr lang="es-MX">
                <a:cs typeface="Arial" panose="020B0604020202020204" pitchFamily="34" charset="0"/>
              </a:rPr>
              <a:t>Texto general, letra Montserrat a 16 </a:t>
            </a:r>
            <a:r>
              <a:rPr lang="es-MX" err="1">
                <a:cs typeface="Arial" panose="020B0604020202020204" pitchFamily="34" charset="0"/>
              </a:rPr>
              <a:t>pts</a:t>
            </a:r>
            <a:r>
              <a:rPr lang="es-MX">
                <a:cs typeface="Arial" panose="020B0604020202020204" pitchFamily="34" charset="0"/>
              </a:rPr>
              <a:t> o 18 pts. </a:t>
            </a:r>
            <a:r>
              <a:rPr lang="es-MX" b="1">
                <a:cs typeface="Arial" panose="020B0604020202020204" pitchFamily="34" charset="0"/>
              </a:rPr>
              <a:t>Alineado a la izquierda</a:t>
            </a:r>
            <a:r>
              <a:rPr lang="es-MX">
                <a:cs typeface="Arial" panose="020B0604020202020204" pitchFamily="34" charset="0"/>
              </a:rPr>
              <a:t>.</a:t>
            </a:r>
            <a:endParaRPr lang="es-MX"/>
          </a:p>
        </p:txBody>
      </p:sp>
      <p:sp>
        <p:nvSpPr>
          <p:cNvPr id="26" name="Marcador de posición de imagen 25"/>
          <p:cNvSpPr>
            <a:spLocks noGrp="1"/>
          </p:cNvSpPr>
          <p:nvPr>
            <p:ph type="pic" sz="quarter" idx="15" hasCustomPrompt="1"/>
          </p:nvPr>
        </p:nvSpPr>
        <p:spPr>
          <a:xfrm>
            <a:off x="6999288" y="2386013"/>
            <a:ext cx="4467225" cy="367823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s-MX"/>
              <a:t>Espacio para imagen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6" hasCustomPrompt="1"/>
          </p:nvPr>
        </p:nvSpPr>
        <p:spPr>
          <a:xfrm>
            <a:off x="422273" y="1661182"/>
            <a:ext cx="11044240" cy="581785"/>
          </a:xfrm>
        </p:spPr>
        <p:txBody>
          <a:bodyPr>
            <a:normAutofit/>
          </a:bodyPr>
          <a:lstStyle>
            <a:lvl1pPr marL="0" indent="0">
              <a:buNone/>
              <a:defRPr sz="2000" b="0" baseline="0">
                <a:solidFill>
                  <a:srgbClr val="691C32"/>
                </a:solidFill>
                <a:latin typeface="+mj-lt"/>
              </a:defRPr>
            </a:lvl1pPr>
          </a:lstStyle>
          <a:p>
            <a:pPr lvl="0"/>
            <a:r>
              <a:rPr lang="es-ES"/>
              <a:t>SUBTÍTULOS, MONTSERRAT, 20 PTS, EN MAYÚSCULAS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1" y="489812"/>
            <a:ext cx="9022806" cy="10441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/>
              <a:t>MONTSERRAT BOLD, 30 PTS, MAYÚSCULAS, ALINEADO A LA IZQUIERDA Y MÁXIMO 2 RENGLONES</a:t>
            </a:r>
            <a:endParaRPr lang="es-MX"/>
          </a:p>
        </p:txBody>
      </p:sp>
      <p:sp>
        <p:nvSpPr>
          <p:cNvPr id="2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315796" y="6568020"/>
            <a:ext cx="2743200" cy="365125"/>
          </a:xfrm>
        </p:spPr>
        <p:txBody>
          <a:bodyPr/>
          <a:lstStyle/>
          <a:p>
            <a:fld id="{607B675F-C7C2-4CD8-ACEC-5027C5AF2285}" type="slidenum">
              <a:rPr lang="es-MX" smtClean="0"/>
              <a:t>‹#›</a:t>
            </a:fld>
            <a:endParaRPr lang="es-MX"/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49544803-F3A9-534E-A98C-7144DE2BE3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307612" y="239052"/>
            <a:ext cx="2751384" cy="6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6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B675F-C7C2-4CD8-ACEC-5027C5AF228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095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jpg@01D4D437.4FEA6C4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1</a:t>
            </a:fld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128935" y="6541896"/>
            <a:ext cx="2026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B38E5D"/>
                </a:solidFill>
                <a:latin typeface="+mj-lt"/>
              </a:rPr>
              <a:t>Diciembre de 2023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2316480" y="3278293"/>
            <a:ext cx="7599680" cy="0"/>
          </a:xfrm>
          <a:prstGeom prst="line">
            <a:avLst/>
          </a:prstGeom>
          <a:ln w="19050">
            <a:solidFill>
              <a:srgbClr val="B38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www.nappo.org/application/files/5916/8673/1706/2023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161" y="240913"/>
            <a:ext cx="2119047" cy="1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1"/>
          <p:cNvSpPr txBox="1">
            <a:spLocks/>
          </p:cNvSpPr>
          <p:nvPr/>
        </p:nvSpPr>
        <p:spPr>
          <a:xfrm>
            <a:off x="2190495" y="1610106"/>
            <a:ext cx="7811008" cy="513714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rgbClr val="691C3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MX" dirty="0"/>
              <a:t>Informes</a:t>
            </a:r>
            <a:r>
              <a:rPr lang="es-MX" spc="-30" dirty="0"/>
              <a:t> </a:t>
            </a:r>
            <a:r>
              <a:rPr lang="es-MX" dirty="0"/>
              <a:t>de</a:t>
            </a:r>
            <a:r>
              <a:rPr lang="es-MX" spc="-30" dirty="0"/>
              <a:t> </a:t>
            </a:r>
            <a:r>
              <a:rPr lang="es-MX" spc="-5" dirty="0"/>
              <a:t>país</a:t>
            </a:r>
            <a:r>
              <a:rPr lang="es-MX" spc="-10" dirty="0"/>
              <a:t> </a:t>
            </a:r>
            <a:r>
              <a:rPr lang="es-MX" spc="-5" dirty="0"/>
              <a:t>de</a:t>
            </a:r>
            <a:r>
              <a:rPr lang="es-MX" spc="-25" dirty="0"/>
              <a:t> </a:t>
            </a:r>
            <a:r>
              <a:rPr lang="es-MX" dirty="0"/>
              <a:t>la</a:t>
            </a:r>
            <a:r>
              <a:rPr lang="es-MX" spc="-20" dirty="0"/>
              <a:t> </a:t>
            </a:r>
            <a:r>
              <a:rPr lang="es-MX" dirty="0"/>
              <a:t>NAPPO</a:t>
            </a:r>
            <a:r>
              <a:rPr lang="es-MX" spc="-10" dirty="0"/>
              <a:t> </a:t>
            </a:r>
            <a:r>
              <a:rPr lang="es-MX" dirty="0"/>
              <a:t>-</a:t>
            </a:r>
            <a:r>
              <a:rPr lang="es-MX" spc="-25" dirty="0"/>
              <a:t> </a:t>
            </a:r>
            <a:r>
              <a:rPr lang="es-MX" dirty="0"/>
              <a:t>MEXICO</a:t>
            </a:r>
          </a:p>
        </p:txBody>
      </p:sp>
      <p:sp>
        <p:nvSpPr>
          <p:cNvPr id="9" name="object 12"/>
          <p:cNvSpPr txBox="1">
            <a:spLocks/>
          </p:cNvSpPr>
          <p:nvPr/>
        </p:nvSpPr>
        <p:spPr>
          <a:xfrm>
            <a:off x="2807715" y="2488183"/>
            <a:ext cx="6576568" cy="16391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MX" sz="2400" b="0" i="0" kern="1200" dirty="0">
                <a:solidFill>
                  <a:srgbClr val="B38E5D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">
              <a:lnSpc>
                <a:spcPct val="100000"/>
              </a:lnSpc>
              <a:spcBef>
                <a:spcPts val="105"/>
              </a:spcBef>
            </a:pPr>
            <a:r>
              <a:rPr lang="es-MX" dirty="0"/>
              <a:t>NAPPO</a:t>
            </a:r>
            <a:r>
              <a:rPr lang="es-MX" spc="-10" dirty="0"/>
              <a:t> </a:t>
            </a:r>
            <a:r>
              <a:rPr lang="es-MX" spc="-5" dirty="0"/>
              <a:t>country</a:t>
            </a:r>
            <a:r>
              <a:rPr lang="es-MX" spc="-40" dirty="0"/>
              <a:t> </a:t>
            </a:r>
            <a:r>
              <a:rPr lang="es-MX" dirty="0" err="1"/>
              <a:t>reports</a:t>
            </a:r>
            <a:r>
              <a:rPr lang="es-MX" spc="-30" dirty="0"/>
              <a:t> </a:t>
            </a:r>
            <a:r>
              <a:rPr lang="es-MX" dirty="0"/>
              <a:t>-</a:t>
            </a:r>
            <a:r>
              <a:rPr lang="es-MX" spc="-20" dirty="0"/>
              <a:t> </a:t>
            </a:r>
            <a:r>
              <a:rPr lang="es-MX" dirty="0"/>
              <a:t>MEXICO</a:t>
            </a:r>
          </a:p>
          <a:p>
            <a:pPr marL="1223010" marR="1087120" indent="-245745">
              <a:lnSpc>
                <a:spcPct val="117500"/>
              </a:lnSpc>
              <a:spcBef>
                <a:spcPts val="2975"/>
              </a:spcBef>
              <a:tabLst>
                <a:tab pos="1986280" algn="l"/>
              </a:tabLst>
            </a:pPr>
            <a:r>
              <a:rPr lang="es-MX" spc="-5" dirty="0">
                <a:latin typeface="Arial MT"/>
                <a:cs typeface="Arial MT"/>
              </a:rPr>
              <a:t>46.</a:t>
            </a:r>
            <a:r>
              <a:rPr lang="es-MX" spc="-7" baseline="24305" dirty="0">
                <a:latin typeface="Arial MT"/>
                <a:cs typeface="Arial MT"/>
              </a:rPr>
              <a:t>a</a:t>
            </a:r>
            <a:r>
              <a:rPr lang="es-MX" spc="307" baseline="24305" dirty="0">
                <a:latin typeface="Arial MT"/>
                <a:cs typeface="Arial MT"/>
              </a:rPr>
              <a:t> </a:t>
            </a:r>
            <a:r>
              <a:rPr lang="es-MX" spc="-5" dirty="0">
                <a:latin typeface="Arial MT"/>
                <a:cs typeface="Arial MT"/>
              </a:rPr>
              <a:t>Reunión</a:t>
            </a:r>
            <a:r>
              <a:rPr lang="es-MX" spc="-110" dirty="0">
                <a:latin typeface="Arial MT"/>
                <a:cs typeface="Arial MT"/>
              </a:rPr>
              <a:t> </a:t>
            </a:r>
            <a:r>
              <a:rPr lang="es-MX" spc="-5" dirty="0">
                <a:latin typeface="Arial MT"/>
                <a:cs typeface="Arial MT"/>
              </a:rPr>
              <a:t>Anual</a:t>
            </a:r>
            <a:r>
              <a:rPr lang="es-MX" spc="5" dirty="0">
                <a:latin typeface="Arial MT"/>
                <a:cs typeface="Arial MT"/>
              </a:rPr>
              <a:t> </a:t>
            </a:r>
            <a:r>
              <a:rPr lang="es-MX" spc="-5" dirty="0">
                <a:latin typeface="Arial MT"/>
                <a:cs typeface="Arial MT"/>
              </a:rPr>
              <a:t>de la </a:t>
            </a:r>
            <a:r>
              <a:rPr lang="es-MX" spc="-5">
                <a:latin typeface="Arial MT"/>
                <a:cs typeface="Arial MT"/>
              </a:rPr>
              <a:t>NAPPO </a:t>
            </a:r>
            <a:r>
              <a:rPr lang="es-MX" spc="-650">
                <a:latin typeface="Arial MT"/>
                <a:cs typeface="Arial MT"/>
              </a:rPr>
              <a:t> </a:t>
            </a:r>
            <a:r>
              <a:rPr lang="es-MX" spc="-5">
                <a:latin typeface="Arial MT"/>
                <a:cs typeface="Arial MT"/>
              </a:rPr>
              <a:t>46th</a:t>
            </a:r>
            <a:r>
              <a:rPr lang="es-MX" spc="-5" dirty="0">
                <a:latin typeface="Arial MT"/>
                <a:cs typeface="Arial MT"/>
              </a:rPr>
              <a:t>	NAPPO</a:t>
            </a:r>
            <a:r>
              <a:rPr lang="es-MX" spc="-145" dirty="0">
                <a:latin typeface="Arial MT"/>
                <a:cs typeface="Arial MT"/>
              </a:rPr>
              <a:t> </a:t>
            </a:r>
            <a:r>
              <a:rPr lang="es-MX" spc="-5" dirty="0" err="1">
                <a:latin typeface="Arial MT"/>
                <a:cs typeface="Arial MT"/>
              </a:rPr>
              <a:t>Annual</a:t>
            </a:r>
            <a:r>
              <a:rPr lang="es-MX" spc="5" dirty="0">
                <a:latin typeface="Arial MT"/>
                <a:cs typeface="Arial MT"/>
              </a:rPr>
              <a:t> </a:t>
            </a:r>
            <a:r>
              <a:rPr lang="es-MX" spc="-5" dirty="0">
                <a:latin typeface="Arial MT"/>
                <a:cs typeface="Arial MT"/>
              </a:rPr>
              <a:t>Meeting</a:t>
            </a:r>
            <a:endParaRPr lang="es-MX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0634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301143" y="319694"/>
            <a:ext cx="10209695" cy="6596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800" b="1" dirty="0">
                <a:latin typeface="+mn-lt"/>
              </a:rPr>
              <a:t>PROGRAMA DE VIGILANCIA </a:t>
            </a:r>
            <a:r>
              <a:rPr lang="es-419" sz="2800" b="1" dirty="0">
                <a:solidFill>
                  <a:srgbClr val="000099"/>
                </a:solidFill>
                <a:latin typeface="+mn-lt"/>
              </a:rPr>
              <a:t>/ SURVEILLANCE PROGRAM</a:t>
            </a:r>
            <a:endParaRPr lang="es-MX" sz="2800" b="1" dirty="0">
              <a:solidFill>
                <a:srgbClr val="000099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6741" y="1067206"/>
            <a:ext cx="8246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6A1C32"/>
                </a:solidFill>
                <a:latin typeface="Montserrat" panose="00000500000000000000" pitchFamily="2" charset="0"/>
              </a:rPr>
              <a:t>Complejo de escarabajos ambrosiales </a:t>
            </a:r>
            <a:r>
              <a:rPr lang="es-MX" b="1" dirty="0">
                <a:solidFill>
                  <a:srgbClr val="000099"/>
                </a:solidFill>
                <a:latin typeface="Montserrat" panose="00000500000000000000" pitchFamily="2" charset="0"/>
              </a:rPr>
              <a:t>/ Ambrosia </a:t>
            </a:r>
            <a:r>
              <a:rPr lang="es-MX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beetle</a:t>
            </a:r>
            <a:r>
              <a:rPr lang="es-MX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complex</a:t>
            </a:r>
            <a:endParaRPr lang="es-MX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object 55"/>
          <p:cNvSpPr txBox="1"/>
          <p:nvPr/>
        </p:nvSpPr>
        <p:spPr>
          <a:xfrm>
            <a:off x="301143" y="4661551"/>
            <a:ext cx="5475479" cy="1584666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México ha realizado la revisión de 129,653 trampas, explorado 861,491 sitios con 794,203 plantas (2012-2023)./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Mexico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has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made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the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inspection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of 	129,653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traps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,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explored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861,491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sites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and 	794,203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plants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33" name="object 55"/>
          <p:cNvSpPr txBox="1"/>
          <p:nvPr/>
        </p:nvSpPr>
        <p:spPr>
          <a:xfrm>
            <a:off x="301143" y="1550298"/>
            <a:ext cx="3737458" cy="2323329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México tiene una red nacional de trampeo con 1,451 trampas tipo embudo para la detección oportuna de la plaga/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6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lang="en-US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Mexico has a national 	trapping network with 1,451 	multi-funnel traps for early 	detection of the pest</a:t>
            </a:r>
            <a:endParaRPr sz="16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object 55"/>
          <p:cNvSpPr txBox="1"/>
          <p:nvPr/>
        </p:nvSpPr>
        <p:spPr>
          <a:xfrm>
            <a:off x="6019800" y="1405668"/>
            <a:ext cx="6039196" cy="1584666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Del 2021 al 2023 se han analizado 429 muestras sospechosas a complejo de escarabajos ambrosiales, resultando todas negativas a la plaga./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	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From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2021 to 2023,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Mexico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has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analized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429 	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samples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suspected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to ambrosia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beetle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complex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, 	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resulting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all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of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them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negative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to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the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pest</a:t>
            </a:r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.</a:t>
            </a:r>
            <a:endParaRPr sz="16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002832"/>
            <a:ext cx="2361070" cy="14929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923" y="3002607"/>
            <a:ext cx="2663475" cy="14931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2903" t="3133" r="25528" b="22053"/>
          <a:stretch/>
        </p:blipFill>
        <p:spPr>
          <a:xfrm>
            <a:off x="4170822" y="1550298"/>
            <a:ext cx="1605800" cy="2997493"/>
          </a:xfrm>
          <a:prstGeom prst="rect">
            <a:avLst/>
          </a:prstGeom>
        </p:spPr>
      </p:pic>
      <p:sp>
        <p:nvSpPr>
          <p:cNvPr id="13" name="object 55"/>
          <p:cNvSpPr txBox="1"/>
          <p:nvPr/>
        </p:nvSpPr>
        <p:spPr>
          <a:xfrm>
            <a:off x="6019800" y="4569913"/>
            <a:ext cx="6039196" cy="20771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Del 2015-2019 se tuvieron detecciones en zona urbana de Tijuana y Ensenada. Actualmente, se tienen 46 trampas instaladas para su delimitación y evitar su dispersión.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	</a:t>
            </a:r>
            <a:r>
              <a:rPr lang="en-US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From 2015-2019 period, there were detections in 	urban areas of Tijuana and Ensenada. Actually, 	there are 46 traps installed to delimited them 	and prevent its spread. </a:t>
            </a:r>
          </a:p>
        </p:txBody>
      </p:sp>
      <p:sp>
        <p:nvSpPr>
          <p:cNvPr id="14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15796" y="6673334"/>
            <a:ext cx="2743200" cy="184666"/>
          </a:xfrm>
        </p:spPr>
        <p:txBody>
          <a:bodyPr/>
          <a:lstStyle/>
          <a:p>
            <a:pPr algn="r"/>
            <a:r>
              <a:rPr lang="es-MX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3613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123302" y="3235280"/>
            <a:ext cx="5363097" cy="3404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15796" y="6673334"/>
            <a:ext cx="2743200" cy="184666"/>
          </a:xfrm>
        </p:spPr>
        <p:txBody>
          <a:bodyPr/>
          <a:lstStyle/>
          <a:p>
            <a:pPr algn="r"/>
            <a:fld id="{607B675F-C7C2-4CD8-ACEC-5027C5AF2285}" type="slidenum">
              <a:rPr lang="es-MX" smtClean="0"/>
              <a:pPr algn="r"/>
              <a:t>11</a:t>
            </a:fld>
            <a:endParaRPr lang="es-MX" dirty="0"/>
          </a:p>
        </p:txBody>
      </p:sp>
      <p:sp>
        <p:nvSpPr>
          <p:cNvPr id="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159967" y="305458"/>
            <a:ext cx="10042246" cy="5229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200" b="1" dirty="0">
                <a:latin typeface="Montserrat" panose="00000500000000000000" pitchFamily="2" charset="0"/>
              </a:rPr>
              <a:t>FUSARIOSIS DE LAS MUSÁCEAS </a:t>
            </a:r>
            <a:r>
              <a:rPr lang="es-419" sz="2200" b="1" dirty="0">
                <a:solidFill>
                  <a:srgbClr val="000099"/>
                </a:solidFill>
                <a:latin typeface="Montserrat" panose="00000500000000000000" pitchFamily="2" charset="0"/>
              </a:rPr>
              <a:t>/ MUSACEA WILT </a:t>
            </a:r>
            <a:r>
              <a:rPr lang="es-419" sz="2200" b="1" dirty="0">
                <a:latin typeface="Montserrat" panose="00000500000000000000" pitchFamily="2" charset="0"/>
              </a:rPr>
              <a:t>(</a:t>
            </a:r>
            <a:r>
              <a:rPr lang="es-419" sz="2200" b="1" dirty="0" err="1">
                <a:latin typeface="Montserrat" panose="00000500000000000000" pitchFamily="2" charset="0"/>
              </a:rPr>
              <a:t>Foc</a:t>
            </a:r>
            <a:r>
              <a:rPr lang="es-419" sz="2200" b="1" dirty="0">
                <a:latin typeface="Montserrat" panose="00000500000000000000" pitchFamily="2" charset="0"/>
              </a:rPr>
              <a:t> R4T)23</a:t>
            </a:r>
          </a:p>
          <a:p>
            <a:endParaRPr lang="es-MX" sz="2200" b="1" dirty="0">
              <a:latin typeface="Montserrat" panose="00000500000000000000" pitchFamily="2" charset="0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3970380" y="914576"/>
            <a:ext cx="8221620" cy="4701363"/>
            <a:chOff x="4011951" y="1904656"/>
            <a:chExt cx="8221620" cy="4701363"/>
          </a:xfrm>
        </p:grpSpPr>
        <p:sp>
          <p:nvSpPr>
            <p:cNvPr id="13" name="CuadroTexto 7">
              <a:extLst>
                <a:ext uri="{FF2B5EF4-FFF2-40B4-BE49-F238E27FC236}">
                  <a16:creationId xmlns:a16="http://schemas.microsoft.com/office/drawing/2014/main" id="{F55102CE-B92A-7E21-CEE9-F17D73C8D5A9}"/>
                </a:ext>
              </a:extLst>
            </p:cNvPr>
            <p:cNvSpPr txBox="1"/>
            <p:nvPr/>
          </p:nvSpPr>
          <p:spPr>
            <a:xfrm>
              <a:off x="6640009" y="1917874"/>
              <a:ext cx="559356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419" sz="1600" b="1" dirty="0"/>
                <a:t>DETECCIONES DE FOC R4T / </a:t>
              </a:r>
              <a:r>
                <a:rPr lang="es-419" sz="1600" b="1" dirty="0">
                  <a:solidFill>
                    <a:srgbClr val="000099"/>
                  </a:solidFill>
                </a:rPr>
                <a:t>FOC TR4 </a:t>
              </a:r>
              <a:r>
                <a:rPr lang="es-419" sz="1600" b="1" dirty="0" err="1">
                  <a:solidFill>
                    <a:srgbClr val="000099"/>
                  </a:solidFill>
                </a:rPr>
                <a:t>Detections</a:t>
              </a:r>
              <a:endParaRPr lang="es-MX" sz="1600" b="1" dirty="0">
                <a:solidFill>
                  <a:srgbClr val="000099"/>
                </a:solidFill>
              </a:endParaRPr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4011951" y="1904656"/>
              <a:ext cx="8180049" cy="4701363"/>
              <a:chOff x="2943387" y="1335276"/>
              <a:chExt cx="9248613" cy="5300535"/>
            </a:xfrm>
          </p:grpSpPr>
          <p:grpSp>
            <p:nvGrpSpPr>
              <p:cNvPr id="2" name="Grupo 1"/>
              <p:cNvGrpSpPr/>
              <p:nvPr/>
            </p:nvGrpSpPr>
            <p:grpSpPr>
              <a:xfrm>
                <a:off x="3008826" y="1335277"/>
                <a:ext cx="9183174" cy="5300534"/>
                <a:chOff x="3596901" y="1248969"/>
                <a:chExt cx="8375142" cy="4435395"/>
              </a:xfrm>
            </p:grpSpPr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12" t="13203" r="2890" b="6617"/>
                <a:stretch/>
              </p:blipFill>
              <p:spPr>
                <a:xfrm>
                  <a:off x="5184743" y="1602556"/>
                  <a:ext cx="6787300" cy="4081808"/>
                </a:xfrm>
                <a:prstGeom prst="rect">
                  <a:avLst/>
                </a:prstGeom>
                <a:ln w="28575">
                  <a:solidFill>
                    <a:srgbClr val="D4C19C"/>
                  </a:solidFill>
                </a:ln>
              </p:spPr>
            </p:pic>
            <p:cxnSp>
              <p:nvCxnSpPr>
                <p:cNvPr id="3" name="Conector recto 2"/>
                <p:cNvCxnSpPr/>
                <p:nvPr/>
              </p:nvCxnSpPr>
              <p:spPr>
                <a:xfrm flipV="1">
                  <a:off x="6815580" y="2686640"/>
                  <a:ext cx="2300140" cy="32993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ector recto 7"/>
                <p:cNvCxnSpPr/>
                <p:nvPr/>
              </p:nvCxnSpPr>
              <p:spPr>
                <a:xfrm>
                  <a:off x="6928701" y="3110846"/>
                  <a:ext cx="301658" cy="15082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CuadroTexto 9"/>
                <p:cNvSpPr txBox="1"/>
                <p:nvPr/>
              </p:nvSpPr>
              <p:spPr>
                <a:xfrm>
                  <a:off x="6179270" y="3148018"/>
                  <a:ext cx="1272618" cy="2903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MX"/>
                  </a:defPPr>
                  <a:lvl1pPr>
                    <a:defRPr sz="1600">
                      <a:ln>
                        <a:solidFill>
                          <a:schemeClr val="bg1"/>
                        </a:solidFill>
                      </a:ln>
                      <a:latin typeface="Montserrat Black" panose="00000A00000000000000" pitchFamily="2" charset="0"/>
                    </a:defRPr>
                  </a:lvl1pPr>
                </a:lstStyle>
                <a:p>
                  <a:r>
                    <a:rPr lang="es-MX" sz="1400" dirty="0"/>
                    <a:t>2,300 km</a:t>
                  </a:r>
                </a:p>
              </p:txBody>
            </p:sp>
            <p:pic>
              <p:nvPicPr>
                <p:cNvPr id="19" name="Imagen 1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502" t="31575" r="53898" b="33310"/>
                <a:stretch/>
              </p:blipFill>
              <p:spPr>
                <a:xfrm>
                  <a:off x="3596901" y="1248969"/>
                  <a:ext cx="2650230" cy="2367084"/>
                </a:xfrm>
                <a:prstGeom prst="rect">
                  <a:avLst/>
                </a:prstGeom>
                <a:ln w="28575">
                  <a:solidFill>
                    <a:srgbClr val="D4C19C"/>
                  </a:solidFill>
                </a:ln>
              </p:spPr>
            </p:pic>
            <p:sp>
              <p:nvSpPr>
                <p:cNvPr id="17" name="CuadroTexto 16"/>
                <p:cNvSpPr txBox="1"/>
                <p:nvPr/>
              </p:nvSpPr>
              <p:spPr>
                <a:xfrm rot="20946846">
                  <a:off x="7970996" y="2461927"/>
                  <a:ext cx="1272618" cy="2903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MX"/>
                  </a:defPPr>
                  <a:lvl1pPr>
                    <a:defRPr sz="1600">
                      <a:ln>
                        <a:solidFill>
                          <a:schemeClr val="bg1"/>
                        </a:solidFill>
                      </a:ln>
                      <a:latin typeface="Montserrat Black" panose="00000A00000000000000" pitchFamily="2" charset="0"/>
                    </a:defRPr>
                  </a:lvl1pPr>
                </a:lstStyle>
                <a:p>
                  <a:r>
                    <a:rPr lang="es-MX" sz="1400" dirty="0"/>
                    <a:t>11,779 km</a:t>
                  </a:r>
                </a:p>
              </p:txBody>
            </p:sp>
          </p:grpSp>
          <p:sp>
            <p:nvSpPr>
              <p:cNvPr id="7" name="Rectángulo 6"/>
              <p:cNvSpPr/>
              <p:nvPr/>
            </p:nvSpPr>
            <p:spPr>
              <a:xfrm>
                <a:off x="6369854" y="3168494"/>
                <a:ext cx="1705916" cy="147551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1" name="Conector recto 20"/>
              <p:cNvCxnSpPr/>
              <p:nvPr/>
            </p:nvCxnSpPr>
            <p:spPr>
              <a:xfrm>
                <a:off x="5914750" y="1335276"/>
                <a:ext cx="2161020" cy="183289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/>
              <p:cNvCxnSpPr/>
              <p:nvPr/>
            </p:nvCxnSpPr>
            <p:spPr>
              <a:xfrm>
                <a:off x="2943387" y="4131589"/>
                <a:ext cx="3469428" cy="512421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upo 11"/>
          <p:cNvGrpSpPr/>
          <p:nvPr/>
        </p:nvGrpSpPr>
        <p:grpSpPr>
          <a:xfrm>
            <a:off x="238162" y="762002"/>
            <a:ext cx="3505617" cy="2508020"/>
            <a:chOff x="210453" y="1080315"/>
            <a:chExt cx="4026970" cy="2508020"/>
          </a:xfrm>
        </p:grpSpPr>
        <p:sp>
          <p:nvSpPr>
            <p:cNvPr id="25" name="Pentágono 24"/>
            <p:cNvSpPr/>
            <p:nvPr/>
          </p:nvSpPr>
          <p:spPr>
            <a:xfrm>
              <a:off x="1377167" y="1171407"/>
              <a:ext cx="2860256" cy="2268000"/>
            </a:xfrm>
            <a:prstGeom prst="homePlate">
              <a:avLst>
                <a:gd name="adj" fmla="val 278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1442624" y="1153600"/>
              <a:ext cx="2296318" cy="233910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92075" lvl="1"/>
              <a:r>
                <a:rPr lang="es-MX" sz="1600" b="1" dirty="0">
                  <a:latin typeface="Montserrat" panose="00000500000000000000" pitchFamily="2" charset="0"/>
                </a:rPr>
                <a:t>Colombia</a:t>
              </a:r>
            </a:p>
            <a:p>
              <a:pPr marL="265113" lvl="2" indent="-82550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La Guajira, 2019</a:t>
              </a:r>
            </a:p>
            <a:p>
              <a:pPr marL="265113" lvl="2" indent="-82550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La Magdalena, 2021</a:t>
              </a:r>
            </a:p>
            <a:p>
              <a:pPr marL="92075" lvl="1"/>
              <a:r>
                <a:rPr lang="es-MX" sz="1600" b="1" dirty="0">
                  <a:latin typeface="Montserrat" panose="00000500000000000000" pitchFamily="2" charset="0"/>
                </a:rPr>
                <a:t>Perú</a:t>
              </a:r>
            </a:p>
            <a:p>
              <a:pPr marL="265113" lvl="2" indent="-90488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Piura, 2021</a:t>
              </a:r>
            </a:p>
            <a:p>
              <a:pPr marL="92075" lvl="1"/>
              <a:r>
                <a:rPr lang="es-MX" sz="1600" b="1" dirty="0">
                  <a:latin typeface="Montserrat" panose="00000500000000000000" pitchFamily="2" charset="0"/>
                </a:rPr>
                <a:t>Venezuela</a:t>
              </a:r>
            </a:p>
            <a:p>
              <a:pPr marL="265113" lvl="2" indent="-90488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Aragua, 2023</a:t>
              </a:r>
            </a:p>
            <a:p>
              <a:pPr marL="265113" lvl="2" indent="-90488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Carabobo, 2023</a:t>
              </a:r>
            </a:p>
            <a:p>
              <a:pPr marL="265113" lvl="2" indent="-90488">
                <a:buFont typeface="Arial" panose="020B0604020202020204" pitchFamily="34" charset="0"/>
                <a:buChar char="•"/>
              </a:pPr>
              <a:r>
                <a:rPr lang="es-MX" sz="1400" dirty="0">
                  <a:latin typeface="Montserrat" panose="00000500000000000000" pitchFamily="2" charset="0"/>
                </a:rPr>
                <a:t>Cojedes, 2023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 rot="16200000">
              <a:off x="-460201" y="1750969"/>
              <a:ext cx="2508020" cy="1166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b="1" dirty="0">
                  <a:solidFill>
                    <a:srgbClr val="6A1C32"/>
                  </a:solidFill>
                  <a:latin typeface="Montserrat" panose="00000500000000000000" pitchFamily="2" charset="0"/>
                </a:rPr>
                <a:t>DETECCIONES EN </a:t>
              </a:r>
              <a:r>
                <a:rPr lang="es-MX" b="1" dirty="0">
                  <a:solidFill>
                    <a:srgbClr val="000099"/>
                  </a:solidFill>
                  <a:latin typeface="Montserrat" panose="00000500000000000000" pitchFamily="2" charset="0"/>
                </a:rPr>
                <a:t>/ DETECTIONS IN</a:t>
              </a:r>
              <a:r>
                <a:rPr lang="es-MX" b="1" dirty="0">
                  <a:solidFill>
                    <a:schemeClr val="accent5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s-MX" sz="2400" b="1" dirty="0">
                  <a:solidFill>
                    <a:srgbClr val="6A1C32"/>
                  </a:solidFill>
                  <a:latin typeface="Montserrat" panose="00000500000000000000" pitchFamily="2" charset="0"/>
                </a:rPr>
                <a:t>SUDAMÉRICA</a:t>
              </a:r>
              <a:endParaRPr lang="es-MX" b="1" dirty="0">
                <a:solidFill>
                  <a:srgbClr val="6A1C32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20" name="Conector recto 19"/>
            <p:cNvCxnSpPr/>
            <p:nvPr/>
          </p:nvCxnSpPr>
          <p:spPr>
            <a:xfrm>
              <a:off x="1289500" y="1171407"/>
              <a:ext cx="0" cy="2268000"/>
            </a:xfrm>
            <a:prstGeom prst="line">
              <a:avLst/>
            </a:prstGeom>
            <a:ln>
              <a:solidFill>
                <a:srgbClr val="6A1C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uadroTexto 26"/>
          <p:cNvSpPr txBox="1"/>
          <p:nvPr/>
        </p:nvSpPr>
        <p:spPr>
          <a:xfrm>
            <a:off x="5638800" y="5714877"/>
            <a:ext cx="4563413" cy="86558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FOC R4T AUSENTE EN MÉXICO</a:t>
            </a:r>
          </a:p>
          <a:p>
            <a:pPr algn="ctr"/>
            <a:r>
              <a:rPr lang="es-MX" sz="2000" b="1" dirty="0">
                <a:solidFill>
                  <a:srgbClr val="000099"/>
                </a:solidFill>
                <a:latin typeface="Montserrat" panose="00000500000000000000" pitchFamily="2" charset="0"/>
              </a:rPr>
              <a:t>/ ABSENT OF MÉXICO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28574" y="3711859"/>
            <a:ext cx="5381625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300" b="1" dirty="0">
                <a:latin typeface="Montserrat" panose="00000500000000000000" pitchFamily="2" charset="0"/>
              </a:rPr>
              <a:t>Programa de Vigilancia epidemiológica 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Fitosanitaria /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Phytosanitary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Surveillance</a:t>
            </a:r>
            <a:r>
              <a:rPr lang="es-MX" sz="13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MX" sz="1300" dirty="0">
                <a:latin typeface="Montserrat" panose="00000500000000000000" pitchFamily="2" charset="0"/>
              </a:rPr>
              <a:t>(2011 - oct 2023):</a:t>
            </a:r>
          </a:p>
          <a:p>
            <a:pPr marL="628650" lvl="1" indent="-266700">
              <a:buFont typeface="+mj-lt"/>
              <a:buAutoNum type="alphaLcParenR"/>
            </a:pPr>
            <a:r>
              <a:rPr lang="es-MX" sz="1300" b="1" dirty="0">
                <a:latin typeface="Montserrat" panose="00000500000000000000" pitchFamily="2" charset="0"/>
              </a:rPr>
              <a:t>214,601</a:t>
            </a:r>
            <a:r>
              <a:rPr lang="es-MX" sz="1300" dirty="0">
                <a:latin typeface="Montserrat" panose="00000500000000000000" pitchFamily="2" charset="0"/>
              </a:rPr>
              <a:t> sitios inspeccionados </a:t>
            </a:r>
            <a:r>
              <a:rPr lang="es-MX" sz="1300" dirty="0">
                <a:solidFill>
                  <a:srgbClr val="000099"/>
                </a:solidFill>
                <a:latin typeface="Montserrat" panose="00000500000000000000" pitchFamily="2" charset="0"/>
              </a:rPr>
              <a:t>/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inspected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sites</a:t>
            </a:r>
            <a:endParaRPr lang="es-MX" sz="1300" b="1" dirty="0">
              <a:solidFill>
                <a:srgbClr val="000099"/>
              </a:solidFill>
              <a:latin typeface="Montserrat" panose="00000500000000000000" pitchFamily="2" charset="0"/>
            </a:endParaRPr>
          </a:p>
          <a:p>
            <a:pPr marL="628650" lvl="1" indent="-266700">
              <a:buFont typeface="+mj-lt"/>
              <a:buAutoNum type="alphaLcParenR"/>
            </a:pPr>
            <a:r>
              <a:rPr lang="es-MX" sz="1300" b="1" dirty="0">
                <a:latin typeface="Montserrat" panose="00000500000000000000" pitchFamily="2" charset="0"/>
              </a:rPr>
              <a:t>20,318,699</a:t>
            </a:r>
            <a:r>
              <a:rPr lang="es-MX" sz="1300" dirty="0">
                <a:latin typeface="Montserrat" panose="00000500000000000000" pitchFamily="2" charset="0"/>
              </a:rPr>
              <a:t> plantas inspeccionadas 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/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inspectec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plants</a:t>
            </a:r>
            <a:endParaRPr lang="es-MX" sz="1300" b="1" dirty="0">
              <a:solidFill>
                <a:srgbClr val="000099"/>
              </a:solidFill>
              <a:latin typeface="Montserrat" panose="00000500000000000000" pitchFamily="2" charset="0"/>
            </a:endParaRPr>
          </a:p>
          <a:p>
            <a:pPr marL="628650" lvl="1" indent="-266700">
              <a:buFont typeface="+mj-lt"/>
              <a:buAutoNum type="alphaLcParenR"/>
            </a:pPr>
            <a:r>
              <a:rPr lang="es-MX" sz="1300" b="1" dirty="0">
                <a:latin typeface="Montserrat" panose="00000500000000000000" pitchFamily="2" charset="0"/>
              </a:rPr>
              <a:t>486</a:t>
            </a:r>
            <a:r>
              <a:rPr lang="es-MX" sz="1300" dirty="0">
                <a:latin typeface="Montserrat" panose="00000500000000000000" pitchFamily="2" charset="0"/>
              </a:rPr>
              <a:t> muestras (todas negativas a Foc R4T) </a:t>
            </a:r>
            <a:r>
              <a:rPr lang="es-MX" sz="1300" dirty="0">
                <a:solidFill>
                  <a:srgbClr val="000099"/>
                </a:solidFill>
                <a:latin typeface="Montserrat" panose="00000500000000000000" pitchFamily="2" charset="0"/>
              </a:rPr>
              <a:t>/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samples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(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all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negative</a:t>
            </a:r>
            <a:r>
              <a:rPr 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to Foc TR4)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300" b="1" dirty="0">
                <a:latin typeface="Montserrat" panose="00000500000000000000" pitchFamily="2" charset="0"/>
              </a:rPr>
              <a:t>Desarrollo de modelos </a:t>
            </a:r>
            <a:r>
              <a:rPr lang="es-MX" sz="1300" dirty="0">
                <a:latin typeface="Montserrat" panose="00000500000000000000" pitchFamily="2" charset="0"/>
              </a:rPr>
              <a:t>para conocer sitios con condiciones climáticas favorables</a:t>
            </a:r>
            <a:r>
              <a:rPr lang="es-MX" sz="1300" dirty="0">
                <a:solidFill>
                  <a:srgbClr val="000099"/>
                </a:solidFill>
                <a:latin typeface="Montserrat" panose="00000500000000000000" pitchFamily="2" charset="0"/>
              </a:rPr>
              <a:t> /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Development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of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models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to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know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sites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with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favorable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climatic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conditions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. </a:t>
            </a:r>
            <a:endParaRPr lang="es-MX" sz="1300" b="1" dirty="0">
              <a:solidFill>
                <a:srgbClr val="000099"/>
              </a:solidFill>
              <a:latin typeface="Montserrat" panose="00000500000000000000" pitchFamily="2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MX" sz="1300" b="1" dirty="0">
                <a:latin typeface="Montserrat" panose="00000500000000000000" pitchFamily="2" charset="0"/>
              </a:rPr>
              <a:t>Capacitación </a:t>
            </a:r>
            <a:r>
              <a:rPr lang="es-MX" sz="1300" dirty="0">
                <a:latin typeface="Montserrat" panose="00000500000000000000" pitchFamily="2" charset="0"/>
              </a:rPr>
              <a:t>para el reconocimiento de síntomas del Foc R4T y toma de muestras </a:t>
            </a:r>
            <a:r>
              <a:rPr lang="es-MX" sz="1300" dirty="0">
                <a:solidFill>
                  <a:srgbClr val="000099"/>
                </a:solidFill>
                <a:latin typeface="Montserrat" panose="00000500000000000000" pitchFamily="2" charset="0"/>
              </a:rPr>
              <a:t>/ 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Training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for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the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recognition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of Foc TR4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symptoms</a:t>
            </a:r>
            <a:r>
              <a:rPr lang="es-MX" altLang="es-MX" sz="1300" b="1" dirty="0">
                <a:solidFill>
                  <a:srgbClr val="000099"/>
                </a:solidFill>
                <a:latin typeface="Montserrat" panose="00000500000000000000" pitchFamily="2" charset="0"/>
              </a:rPr>
              <a:t> and </a:t>
            </a:r>
            <a:r>
              <a:rPr lang="es-MX" altLang="es-MX" sz="13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sampling</a:t>
            </a:r>
            <a:r>
              <a:rPr lang="es-MX" altLang="es-MX" sz="13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. </a:t>
            </a:r>
            <a:endParaRPr lang="es-MX" sz="1300" dirty="0">
              <a:latin typeface="Montserrat" panose="00000500000000000000" pitchFamily="2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8562" y="3200400"/>
            <a:ext cx="5287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ACCIONES DE PREVENCIÓN</a:t>
            </a:r>
          </a:p>
          <a:p>
            <a:r>
              <a:rPr lang="es-MX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PREVENTION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428978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/>
            <a:r>
              <a:rPr lang="es-ES"/>
              <a:t>¡GRACIAS!</a:t>
            </a:r>
          </a:p>
        </p:txBody>
      </p:sp>
      <p:sp>
        <p:nvSpPr>
          <p:cNvPr id="4" name="Marcador de número de diapositiva 5"/>
          <p:cNvSpPr txBox="1">
            <a:spLocks/>
          </p:cNvSpPr>
          <p:nvPr/>
        </p:nvSpPr>
        <p:spPr>
          <a:xfrm>
            <a:off x="9315796" y="656802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07B675F-C7C2-4CD8-ACEC-5027C5AF2285}" type="slidenum">
              <a:rPr lang="es-MX" sz="1200" dirty="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rPr>
              <a:pPr algn="r"/>
              <a:t>12</a:t>
            </a:fld>
            <a:endParaRPr lang="es-MX" sz="1200">
              <a:solidFill>
                <a:schemeClr val="tx1">
                  <a:tint val="75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4"/>
          <p:cNvSpPr txBox="1">
            <a:spLocks/>
          </p:cNvSpPr>
          <p:nvPr/>
        </p:nvSpPr>
        <p:spPr>
          <a:xfrm>
            <a:off x="186457" y="340662"/>
            <a:ext cx="11156071" cy="6650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sz="2400" dirty="0">
                <a:latin typeface="+mj-lt"/>
                <a:cs typeface="Arial" panose="020B0604020202020204" pitchFamily="34" charset="0"/>
              </a:rPr>
              <a:t>Programa mosca del Mediterráneo / </a:t>
            </a:r>
            <a:r>
              <a:rPr lang="es-MX" sz="2400" dirty="0" err="1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Medfly</a:t>
            </a:r>
            <a:r>
              <a:rPr lang="es-MX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MX" sz="2400" dirty="0" err="1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program</a:t>
            </a:r>
            <a:endParaRPr lang="es-MX" sz="2400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1294512" y="1254192"/>
            <a:ext cx="3272055" cy="377636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s-MX" sz="1800" b="1" dirty="0">
                <a:latin typeface="Montserrat" panose="00000500000000000000" pitchFamily="2" charset="0"/>
              </a:rPr>
              <a:t>Estrategias/</a:t>
            </a:r>
            <a:r>
              <a:rPr lang="es-MX" sz="1800" b="1" dirty="0" err="1">
                <a:latin typeface="Montserrat" panose="00000500000000000000" pitchFamily="2" charset="0"/>
              </a:rPr>
              <a:t>Strategies</a:t>
            </a:r>
            <a:endParaRPr lang="es-MX" sz="1800" b="1" dirty="0">
              <a:latin typeface="Montserrat" panose="00000500000000000000" pitchFamily="2" charset="0"/>
            </a:endParaRPr>
          </a:p>
        </p:txBody>
      </p:sp>
      <p:sp>
        <p:nvSpPr>
          <p:cNvPr id="20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186457" y="1789623"/>
            <a:ext cx="5488166" cy="5133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400" b="1" dirty="0"/>
              <a:t>Sistema de trampeo en Chiapas y sur de Tabasco: 28,374 trampas / </a:t>
            </a:r>
            <a:r>
              <a:rPr lang="en-US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Trapping system in Chiapas and south of Tabasco: 28,374 traps</a:t>
            </a:r>
            <a:endParaRPr lang="es-MX" sz="14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186457" y="2725177"/>
            <a:ext cx="5678206" cy="696706"/>
          </a:xfrm>
        </p:spPr>
        <p:txBody>
          <a:bodyPr>
            <a:no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400" b="1" dirty="0">
                <a:latin typeface="Montserrat" panose="00000500000000000000" pitchFamily="2" charset="0"/>
              </a:rPr>
              <a:t>Manejo integrado de la plaga (Plan de emergencia) / </a:t>
            </a:r>
            <a:r>
              <a:rPr lang="es-MX" sz="14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Integrated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pest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management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 (</a:t>
            </a:r>
            <a:r>
              <a:rPr lang="es-MX" sz="14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Contingency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 Plan)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368375" y="3254302"/>
            <a:ext cx="6137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Control legal </a:t>
            </a:r>
            <a:r>
              <a:rPr lang="es-MX" sz="1200" b="1" dirty="0"/>
              <a:t>/</a:t>
            </a:r>
            <a:r>
              <a:rPr lang="es-MX" sz="1200" dirty="0"/>
              <a:t> </a:t>
            </a:r>
            <a:r>
              <a:rPr lang="es-MX" sz="1200" b="1" dirty="0">
                <a:solidFill>
                  <a:srgbClr val="000099"/>
                </a:solidFill>
              </a:rPr>
              <a:t>Legal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Destrucción de fruta</a:t>
            </a:r>
            <a:r>
              <a:rPr lang="es-MX" sz="1200" b="1" dirty="0"/>
              <a:t>/</a:t>
            </a:r>
            <a:r>
              <a:rPr lang="es-MX" sz="1200" dirty="0"/>
              <a:t> </a:t>
            </a:r>
            <a:r>
              <a:rPr lang="es-MX" sz="1200" b="1" dirty="0" err="1">
                <a:solidFill>
                  <a:srgbClr val="000099"/>
                </a:solidFill>
              </a:rPr>
              <a:t>Fruit</a:t>
            </a:r>
            <a:r>
              <a:rPr lang="es-MX" sz="1200" b="1" dirty="0">
                <a:solidFill>
                  <a:srgbClr val="000099"/>
                </a:solidFill>
              </a:rPr>
              <a:t> </a:t>
            </a:r>
            <a:r>
              <a:rPr lang="es-MX" sz="1200" b="1" dirty="0" err="1">
                <a:solidFill>
                  <a:srgbClr val="000099"/>
                </a:solidFill>
              </a:rPr>
              <a:t>destruction</a:t>
            </a:r>
            <a:r>
              <a:rPr lang="es-MX" sz="1200" b="1" dirty="0">
                <a:solidFill>
                  <a:srgbClr val="000099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Aspersión terrestre y estaciones cebo</a:t>
            </a:r>
            <a:r>
              <a:rPr lang="es-MX" sz="1200" b="1" dirty="0"/>
              <a:t>/</a:t>
            </a:r>
            <a:r>
              <a:rPr lang="es-MX" sz="1200" dirty="0"/>
              <a:t> </a:t>
            </a:r>
            <a:r>
              <a:rPr lang="en-US" sz="1200" b="1" dirty="0">
                <a:solidFill>
                  <a:srgbClr val="000099"/>
                </a:solidFill>
              </a:rPr>
              <a:t>Ground spraying and bait stations</a:t>
            </a:r>
            <a:endParaRPr lang="es-MX" sz="1200" b="1" dirty="0">
              <a:solidFill>
                <a:srgbClr val="0000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Control biológico</a:t>
            </a:r>
            <a:r>
              <a:rPr lang="es-MX" sz="1200" b="1" dirty="0"/>
              <a:t>/ </a:t>
            </a:r>
            <a:r>
              <a:rPr lang="es-MX" sz="1200" b="1" dirty="0" err="1">
                <a:solidFill>
                  <a:srgbClr val="000099"/>
                </a:solidFill>
              </a:rPr>
              <a:t>Biological</a:t>
            </a:r>
            <a:r>
              <a:rPr lang="es-MX" sz="1200" b="1" dirty="0">
                <a:solidFill>
                  <a:srgbClr val="000099"/>
                </a:solidFill>
              </a:rPr>
              <a:t>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Técnica del insecto estéril</a:t>
            </a:r>
            <a:r>
              <a:rPr lang="es-MX" sz="1200" b="1" dirty="0"/>
              <a:t>/</a:t>
            </a:r>
            <a:r>
              <a:rPr lang="es-MX" sz="1200" dirty="0"/>
              <a:t> </a:t>
            </a:r>
            <a:r>
              <a:rPr lang="es-MX" sz="1200" b="1" dirty="0" err="1">
                <a:solidFill>
                  <a:srgbClr val="000099"/>
                </a:solidFill>
              </a:rPr>
              <a:t>Sterile</a:t>
            </a:r>
            <a:r>
              <a:rPr lang="es-MX" sz="1200" b="1" dirty="0">
                <a:solidFill>
                  <a:srgbClr val="000099"/>
                </a:solidFill>
              </a:rPr>
              <a:t> </a:t>
            </a:r>
            <a:r>
              <a:rPr lang="es-MX" sz="1200" b="1" dirty="0" err="1">
                <a:solidFill>
                  <a:srgbClr val="000099"/>
                </a:solidFill>
              </a:rPr>
              <a:t>insect</a:t>
            </a:r>
            <a:r>
              <a:rPr lang="es-MX" sz="1200" b="1" dirty="0">
                <a:solidFill>
                  <a:srgbClr val="000099"/>
                </a:solidFill>
              </a:rPr>
              <a:t> </a:t>
            </a:r>
            <a:r>
              <a:rPr lang="es-MX" sz="1200" b="1" dirty="0" err="1">
                <a:solidFill>
                  <a:srgbClr val="000099"/>
                </a:solidFill>
              </a:rPr>
              <a:t>technique</a:t>
            </a:r>
            <a:endParaRPr lang="es-MX" sz="1200" b="1" dirty="0">
              <a:solidFill>
                <a:srgbClr val="000099"/>
              </a:solidFill>
            </a:endParaRPr>
          </a:p>
        </p:txBody>
      </p:sp>
      <p:sp>
        <p:nvSpPr>
          <p:cNvPr id="35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218015" y="4434591"/>
            <a:ext cx="5668071" cy="539019"/>
          </a:xfrm>
          <a:noFill/>
        </p:spPr>
        <p:txBody>
          <a:bodyPr>
            <a:no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400" b="1" dirty="0">
                <a:latin typeface="Montserrat" panose="00000500000000000000" pitchFamily="2" charset="0"/>
              </a:rPr>
              <a:t>Liberación de moscas estériles del Mediterráneo: 25,930 millones  </a:t>
            </a:r>
            <a:r>
              <a:rPr lang="es-MX" sz="1400" b="1" dirty="0">
                <a:solidFill>
                  <a:srgbClr val="691C32"/>
                </a:solidFill>
                <a:latin typeface="Montserrat" panose="00000500000000000000" pitchFamily="2" charset="0"/>
              </a:rPr>
              <a:t>/ </a:t>
            </a:r>
            <a:r>
              <a:rPr lang="en-US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Release of sterile Mediterranean fruit flies: 25.930 million</a:t>
            </a:r>
            <a:endParaRPr lang="es-MX" sz="14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sp>
        <p:nvSpPr>
          <p:cNvPr id="58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134440" y="5338893"/>
            <a:ext cx="6010327" cy="1290512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es-MX" sz="1400" b="1" dirty="0">
                <a:latin typeface="Montserrat" panose="00000500000000000000" pitchFamily="2" charset="0"/>
              </a:rPr>
              <a:t>Beneficios / </a:t>
            </a:r>
            <a:r>
              <a:rPr lang="es-MX" sz="14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Benefits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: </a:t>
            </a:r>
            <a:r>
              <a:rPr lang="es-MX" sz="1400" dirty="0">
                <a:latin typeface="Montserrat" panose="00000500000000000000" pitchFamily="2" charset="0"/>
              </a:rPr>
              <a:t>Se protege a más de 2.08 millones de hectáreas de cultivos hortofrutícolas, con valor de producción de </a:t>
            </a:r>
            <a:r>
              <a:rPr lang="es-ES" sz="1400" dirty="0">
                <a:latin typeface="Montserrat" panose="00000500000000000000" pitchFamily="2" charset="0"/>
              </a:rPr>
              <a:t>238,427 millones de pesos (SIAP, 2022)</a:t>
            </a:r>
            <a:r>
              <a:rPr lang="es-ES" sz="1400" b="1" dirty="0">
                <a:latin typeface="Montserrat" panose="00000500000000000000" pitchFamily="2" charset="0"/>
              </a:rPr>
              <a:t> / </a:t>
            </a:r>
            <a:r>
              <a:rPr lang="en-US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More than 2.08 million hectares of fruit and vegetable crops are protected, with a production value of 238,427 million pesos.</a:t>
            </a:r>
            <a:endParaRPr lang="es-MX" sz="14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HdAg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rB8Tyak+p6Xp+nakdPFwZWllWFJGIRcgAMCByaAN6iucGj+Ij/wAzldf+AEH/AMTSf2P4ix/yOV1/4AQf/E0AdJRXOf2P4i/6HK6/8AIP/iaP7H8Rf9Dldf8AgBB/8TQB0dFc5/Y/iL/ocrr/AMAIP/iaP7H8Rf8AQ5XX/gBB/wDE0AdHRXOf2P4i/wChyuv/AAAg/wDiaP7H8Rf9Dldf+AEH/wATQB0dFc5/Y/iL/ocrr/wAg/8AiaP7H8Rf9Dldf+AEH/xNAHR0Vzn9j+Iv+hyuv/ACD/4mj+x/EX/Q5XX/AIAQf/E0AdHRXOf2P4i/6HK6/wDACD/4mj+x/EX/AEOV1/4AQf8AxNAHR0Vzn9j+Iv8Aocrr/wAAIP8A4mj+x/EX/Q5XX/gBB/8AE0AdHRXOf2P4i/6HK6/8AIP/AImj+x/EX/Q5XX/gBB/8TQB0dFc5/Y/iL/ocrr/wAg/+Jo/sfxF/0OV1/wCAEH/xNAHR0Vzn9j+Iv+hyuv8AwAg/+Jo/sfxF/wBDldf+AEH/AMTQB0dFc5/Y/iL/AKHK6/8AACD/AOJo/sfxF/0OV1/4AQf/ABNAHR0Vzn9j+Iv+hyuv/ACD/wCJo/sfxF/0OV1/4AQf/E0AdHRXOf2P4i/6HK6/8AIP/iaP7H8Rf9Dldf8AgBB/8TQB0dFc5/Y/iL/ocrr/AMAIP/iaP7H8Rf8AQ5XX/gBB/wDE0AdHRXOf2P4i/wChyuv/AAAg/wDiaP7H8Rf9Dldf+AEH/wATQB0dFc5/Y/iL/ocrr/wAg/8AiaP7H8Rf9Dldf+AEH/xNAHR0Vzn9j+Iv+hyuv/ACD/4mj+x/EX/Q5XX/AIAQf/E0AdHRXOf2P4i/6HK6/wDACD/4mj+x/EX/AEOV1/4AQf8AxNAHR0Vzn9j+Iv8Aocrr/wAAIP8A4mj+x/EX/Q5XX/gBB/8AE0AdHRXOf2P4i/6HK6/8AIP/AImj+x/EX/Q5XX/gBB/8TQB0dFc5/Y/iL/ocrr/wAg/+Jo/sfxF/0OV1/wCAEH/xNAHR0Vzn9j+Iv+hyuv8AwAg/+Jo/sfxF/wBDldf+AEH/AMTQB0dFc5/Y/iL/AKHK6/8AACD/AOJo/sfxF/0OV1/4AQf/ABNAHR0Vzn9j+Iv+hyuv/ACD/wCJo/sfxF/0OV1/4AQf/E0AdHRXOf2P4i/6HK6/8AIP/iaP7H8Rf9Dldf8AgBB/8TQB0dFc5/Y/iL/ocrr/AMAIP/iaP7H8Rf8AQ5XX/gBB/wDE0AdHRXOf2P4i/wChyuv/AAAg/wDiaP7H8Rf9Dldf+AEH/wATQB0dFc5/Y/iL/ocrr/wAg/8AiaP7H8Rf9Dldf+AEH/xNAHR0Vzn9jeIv+hyuv/ACD/4mj+x/EX/Q5XX/AIAQf/E0AdHRXOf2P4i/6HK6/wDACD/4moL/AEzxJb2FxOnjG5LRxM4BsIOoBP8AdoA6qiqmiTyXWjWV1MQZZreORyBgFioJq3QAVh6z/wAjToX0uf8A0AVuViax/wAjVoX0uf8A0AUAbNJ1Jo7Gl7UgPNvEPxm8IaB8YNO+GOrLe22qahEkkF0yJ9l3PnYhbduDErgfLjJHNdT8RfFdh4H8Fap4s1S3ubiz02ISzR2wUyMNwX5QxAzk9yK8G+IfgLTfiP8AtJ+MfDOoN5Ej+DLWWyu1Hz2twtxmORT14PXHUEiqXirx3qXiL9lv4g+E/Fyi38a+GLVbPVomPM4EieXcL6q4Gc+v1FMD6d0y8j1DTbW/hVljuYUmQN1AZQRn35qxWT4N/wCRQ0X/ALB8H/ota1qQBRRRTAKKKKACiiigAooooAKxPGniGLw1o4v3tnu5XmSKK3jcK8rMeQufQZP4UvjrUbnSfB+q6lZyRx3Nvbs8TSDKhu3Hc+g7nFeZ3t1q2s6ha6jrV1BI9tEyQRQRFEXdjcxySSxwPp0r08vwHt2qk/hT17vyODG4v2K5I/Ez1LSPEGj6ppI1S01CA22P3jO4UxH+64P3WHoa00dZEDxsrqeQynINeIzaXYTXLXE1skjtgsGyVYjgEr0JHrjNT6de694dt2Xw/eA2ok80afJEhTkgsEbgrnnjOM111Mmi/wCFPXz/AM/+Ac1PNGv4kfu/yPaKK53w74z0HXLlLO1nmhvHj3i3uYWiY+oG4YYjvgmuirxKtGdKXLUVn5nq06kKi5oO6CiiisywFFFLQAlFFFABRRRQAUUUUAFFFFABRRRTAKKbI6RxtJIyoijLMxwAPUmvNYPGx0/xxrbLNd61ocqwmBrQrKIJtnzKvIypGDx0NdOGwlTEKXItlf8AFGFbEQo25up6ZRXPaP408O6nFZtHqMdvNebhDBckRyMVYqRj6ggc89q25bq1itpLmS4hSCIEySFxtQDrk9qyqUalOXLKLTNIVYTV4u5NRVXStQsdVsI7/TrqO6tZM7JYzlTg4P6irVRKLi2mtSk01dBRRWP4l8SaX4eFt/aLXG65LLEsMDSE7Rk8KOOop06cqklGCuxTnGC5pOyNilFcf/wsbw7/AM89V/8ABdL/AIUf8LG8O/8APPVf/BdL/hXT/Z+K/wCfb+4w+uUP5195hfEme9bxpDaRanqFrAunLJstrlogWMjDJ2nngCsCSPUChEfiHXY3x8r/AG+Q7T64JwaueI9Ytde8X/b7GK7W3SwWEtPA0WX8xjgbhzwRUdfTYam6dGEZKzt2PCrz56snF6XJJ/EPiy1iM7eJshO0tnFtb2OBmq3/AAnnjtpLXbYW4jK/6QXuIwwb1X930+vNVdRJkureEfdXMj8+n3f1p1KeFw8/ipr8vysEcRWj8M3+f53I7P4oeLBqiQ39nKLYXHlzm2g8ySFNxAfHl4fgZ49q6r/hYGn7tv8AaviH6/2Lx/6BXM0VjUy3CTtaLXo/87mkMdiI7yv8jq9L+IFjJ4h0mx+3arKt9Obfbc6WYhuKkrghRjkfTFei14Vpsl03xD8KWljIqXLXkkrllyPJWNvMH1KnA+te614uZYWnh6kY0+qvr6s9XA151oNz6P8ARBRRRXnnaFB7UUUgA0UUUwFopKWgAFVNZ/5BF7/17yf+gmrdVNZ/5BF7/wBe8n/oJoAZ4a/5FzTP+vOL/wBAFaFZ/hr/AJFzTP8Arzi/9AFaFABWJrP/ACNWhfS5/wDQBW3WJrH/ACNWhfS5/wDQBQBsUUHp9aKQHlmm+F/EEH7VOreLmsWGgXXhSOzW63rtNwtwrbMZ3Z2gnOMe9cd+118H9d8Yac3ijwAjf8JGbb+z9QtY3VP7Rs2YHaSxC7kIBGT09wK+hGIXJJAA6k9hXG/B3x7Y/Ebwc3iHT1VUW+ubVlBzjy5WVT/wJNjf8Cpgb/hS2ns/C2kWd1GY54LGGKVCQdrLGARke4rTooFIAooooAKKKKYBRRS0AJRRRQByfxat3m8EXUyyoiWbpdSI5IWVY2yU49eMe4FcMjb0V9pXcAcHqPY0nxL8cTaxc3Wg6RYC6022uoEnvFY7TIJF+U8YK5+XHUnnoKeetfW4HD1KGGSqKzbb/BHzmMrQq124dFb8wooorpOcl8F3nhKzax1zxBrTyaqVkmht9rNHZ/MybdqL9/GR82T1xXougeKNB124kttLv1mnjXe8TRtG4X1wwBI9xXl9va29vNPNBCsclw++Vh1c4xk1HNPNb67o1xYfvNTS9jWCJT80iMcSKf8AZ2bsnoMZrkxeAp4luXM79NrLra1tvn5nVh8ZOilGyt17v/g/8Me20UHrRXyZ9CFFFFMApaTvRSAKKKKACiiigAooooAKw/GniOHwzpcV29pLeSzzCCCCNgpdyCQCx4AwDzVPXPHnhrSrtrOa+a4mQsLhbRPNNsAOWkx90DP/ANbg153calrerXb6XqepW+oWWkXzmG5SPbJcnZ8hft8queg5P6+tgctnUkp1FaO+t1deX4feefi8bGnFxg/e/Ig1OS417Xp5NQOrT2LoXFtfsoigct9xAjbXXGeSM9Kmmso/7OmsrXbaLIjKpiUDYSOox3q1RX0alypRjokeG1dtvdlI2ZumZtShsmU28VskEERWJI487QASSTkk5pi6Npa8JZoiZBMakrGxHQlAdpP1FaFFNTktExOKe5t/DHVLyz1h/DIt1uLN/NvEmQ4a2DNkq46EFicEc9eOM16TXibWzC7a6t72+s5mQRu1tcNHuUEkA469TT9uof8AQf1z/wAD3/xrysZlqxFT2kZWvvp17no4bHOjDkkrntFcB8WP+Qr4f+tz/wCgrXLbdQ/6D+uf+B70z7NI91FcXOoahePEGEf2m5aQJu64B+lLCZb9Xqqo53tfp3Vh4jHKtTcFG235liiiivTPPCiiigDOK/8AEwumKjPyAHvjb0/OpKj4+33WCc7kz/3yKkoAKKKKAIrFJ18e+FLiz8tbgag0TO5/5ZNG3mD6kDj3xXu1eCj7N/wl3hP7UkrJ/bMe0R9Q+x9pPtnGfaveq8LOv4kPT9WevlfwS9f0QlAoo7V4p6gUUUUwCiiigApaKKACqms/8ge9/wCveT/0E1aqrrP/ACB73/r3k/8AQTQAzw1/yLmmf9ecX/oArQrP8Nf8i5pn/XnF/wCgCtCgArE1j/katC+lz/6AK26xNY/5GrQvpc/+gCgDYooNFIDzv9pLxV/whvwQ8Ua1HL5Vz9ia2tTnnzZf3akfTdn8K8u/Y5ZfDjWvhzhbXxF4ZsdftF7ecg8i5A9ziJvx965v/gpB4qNv4d8NeDIJCGvJ31C5Ud0jGxAfYszH/gNb/hxv+Ef+E/wK+IC/JHpZg02/fOALS9TymLeyyCI0wPpqiilFIBKKD19sUUAFFFLTASlpKO1IAooopgeNeKvDtvofjR3axiNrqEjXFlPsGUl5Lxn9WX2J9KdV3xxftqWpadFJqMUr29/dn7OgX90ELxrnHOSOeapV9jhqk6lCEqm9vydj5nEQhCtKMNrhRRRWpkFb3wei064u9b1Bnhk1RbryChA8yCFRhR6gMcn0NYNbHwtt2k8Z61e4ASKyggz3JZnb+QFc2O/3WprbRfmtDown+8Q0/qx6XRRRXyJ9GFFFFMAoJAGTRRSAKKjWMrINrYTnK0522YznBoAdRSZGcZ5rG8ezR2/gnW5ZX2KLCYZ9yhA/UitKcOeaiursTOXJFy7E+neIdC1C7ltLHWLG4uImKvEkylgR14rl/iH4km+0Hw5o1w0VyQGvrmM826HointI36Dn0rhYtL0+XTbWC50+BhHEqhWjHycc49Oat2VrDZw+VAGwWLMzMWZie5J5J+tfSUsroUqnPdu3R/n/AMCx4dTMKtSHLa1+oQWdrBb/AGeKCNY9u0jH3h7+vU9fWltLW2tIvKtbeKCPOdsaBRn14qaivRcm+pw2QUUUVIwooooAKKKKACiiigAooooAKKDwMngVXkvbVHEfnI0h6InzMfoBzTSb2Qm0tyvz9uus4xlcf98inAgkgEEjqM02z0/UtS1a+hWN9OjjaMSvMv73lARtTtwRyfyroE8MaGIVjaxR2HWVmPmMfUsOTXHXx+HoPlk7vy1t+J1UsHWqq6Vl5mFzRkVtf8Itouf9ROR6faZMf+hVIPDWggY/su3b3YEn8zWDzfDf3vuX+Zqstr+X3v8AyOfs2nHi/wAMfZnjV/7VTcX/ALnlvuA98ZxXudeO6jpHh/T9e8Lz/wBmbCdbgRDbrhg5V9pP+yGwT7CvYe9eXmGLhiZRcE9F19T0cFh5UItSe7CiiivOOwKKKKYBRRRQAtHajtSUAFVdZ/5A97/17yf+gmrdVNZ/5A97/wBe8n/oJoAZ4a/5FzTP+vOL/wBAFaFZ/hr/AJFzTP8Arzi/9AFaFABWJrH/ACNOh/S5/wDQBW3WJrH/ACNWhfS5/wDQBQBsA5AIo701flUA9cVk+N9et/C/g3WPEd0QIdNspbpsnrsQkD6kgD8aQH50ftneKv8AhKPj/rnlyb7bSdumQc8Dys7/APyIz19e+BfDQ8YfsX6X4dA/fXnhoC3P92ZQWib8HVTX5yaneXGo6ldahdOXuLqZ5pW/vMxJJ/M1+nP7JusaZq37P3hT+zryK4NlZraXIU8xSp95GHY9PqCDTA6b4M+Jv+Ey+FnhzxGx/f3djH9pB6rOvySg/R1auu7fjXkHwCb/AIR7xn8Qvhy/yx6ZrH9qaep7Wt4PMCr7K4cfjXr7YUE9Mc0gAHK+lNY/MPyqGxfdC/oHPWgvluQRg4/CgZOT82OlOqvKGWUSdVYY+h7VKrrwM9aBDqKO9HrQAVxXj/xdb2tvJo+i6lH/AG1JMkLLGN726nl3PGAQvTPcipvH/ia+0i6stN0hbZr64DTO1wpZI4l4yQCDksQBz6+lcHZi6LXVxeCMXF1cyXEixsSoLtnAJAzgYFe3l2X81q1Xbou/r5Hl43Gct6VPfr/XcW0tYrVCE3O7MXeSRtzuxOSzMeSSanoor3W77njpWCiikbpSGLVzwjrdt4b8Q3k2pb0sNQjiT7QoysMiEgb/AEBDfe6DHNUgc/nUV7CtzaTWz/dlRkPHYjFTOnCrF057MqE5U5Kcd0e0gggEEEHoRRXm3w71mWaays2ubhWtpJbeSJpiySIkfylVYkjkD2r0KOSPzmXcdzfNyf5V8hiKMqFR05bo+lo1VVgpx6k9FN3r5nl7huxnHfFLuXdjPNYmgtFVUD75GyhUjs3SrMXKD5g3HUd6AFo+vQVw3iPx3PZ63Lp+jaZFqKWp2Xcjz+UBJ/cU4OSOrenTrXGahHPrWpXOpa2FeeYgLDFM/lRIAAEHTPckkck162HyqpUXNUfKmvV/dc8+tmNOD5Yav+up7PKY3hc+Yg25O7d0I96878d+KrXW9NvPDmkQreGQeVc3bH9zAQf4SPvuCO3A7ntXJnQ9JHAsowp6qCQrfVc4P41LbxfY0aK3tQsYclRHtVcH2r0MPllKhNVHJya20t+rOKtj6lWDgla/z/QuLkKATk45PrQKjim8x2QxsjKASCR3+n0qT8a9E4RaKSloAKKRmVVLMQqjqScCn6Vaahrcnl6TDuizh7uQYhT6f3z7D86JNRi5SdkuoJNvlSuxm4biuRkckZ5pa7OHwPoS2CwTRSS3OdzXgcrMzeuR0H+z0rNufA9/Gf8AQNaSRey3cGT/AN9KR/KuGGZ4Wba5req/yv8AjY6pYGvFXtf0Zz1Fa58IeJM8TaSfffIP/ZaP+ER8Sf8APTSP+/kn/wATW31zD/8APxGf1et/IzIorW/4RHxL/wA9NI/7+Sf/ABNKPCHiUn/W6T/38k/+Jo+uYf8A5+IPq9b+RmRUdxPFboGlcLk4A6lj6AdSav3+kw6aWXW/FFrbuu3NtY27TXBz0wnLH8FrT0TUPBWkSxz29vq8t1IOLmfSbt5B+Jj+T9Kwq5nhqa0fM/L/ADf/AATWnga091Zef9f5DfDXhWbUJEvtdgMVqPmisn+857NJ6D0X867Wx0+wsV22VjbW3/XKJV/kKxf+E10H94f+Jt+7+9/xJ7vn6fu+fwzR/wAJroOYx/xNv3n3f+JPd8fX93x+OK+fxWNrYmV5PTt0PXoYaFFe6te/UzLrd/wlet7sY8yDbj08lOtSVRtbuHUNe1m+tY7tYJZolVp7aSHcVhQEqHAJGRjOMdavVzHSFFFFAGdqn2r+2fDZs5Yo3/tmLeZOhj8uTeB7lcge9emV5X4k+z/2l4ZN1DLKg1612iPqH+bax9gcE+1eqUwA0UUUAFFFFMAoopaAA0UlKKACqms/8ge9/wCveT/0E1aqrrP/ACB73/r3k/8AQTQAzw1/yLmmf9ecX/oArQrP8Nf8i5pn/XnF/wCgCtCgArC1ttvijQz7XOB6/IK3aw9ZH/FVaF7C5/8AQBQBqMhJDM2MdgK+ff29vFX9g/A06JDMVuddvUtsA8+Uh8yT8PlVf+BV9CYLcEk4718bftVaJrnxg/aN0T4aaC37jRbFZL+5bJjtPNIeSR/fZ5YA7kgUgPFf2X/gzffFnxgPtSy2/hrT3V9Sul4LdxCh/vt69hz6Z+0fGnhO4+GOpJ8QfhxpI+w29vHB4g0C1XC3tpGuFmiHaeJf++wCOvX0H4b+D9C8AeD7Hwt4fgENnaJgsfvzSH70jnuxPJ/LoK6Pd096APCtc17TI/jh8O/iNoN7HdaH4x06bQpriM/Kz/663yOzbg646ggg17fA7vI+fuDpkfnXyp+1P4Q1vwBoN94j8G25n8NyapBrEtkg/wCQPqCSA/aYvSKQFldR0JB6V9MeFNct/EPhzS9btfmt9StI7qJh02uoYDP44oGbIwV6VHHhlOzHXIz396ViVkA7Ec/WmvgSxlAc55+mKBBICYWjPUU2ReY8nJH61JIuZPqDmmQMgypIDD1oGLbt+6XdkEevepQQeRQNrcdx1rC8Xa7D4c0l7tlM07sI7WHPMsp+6n07k9gCaunTlUkoRV2yJzUIuUtked61JPceO/EE1zKJWhmjtoSv3UiCBgv1y5z70lV7GGaOOSS5nNxdzyGa5lP8cjdT7DsB6AVY7V9mlyxUV0SX3I+Xb5pOXdthSGjNGeKYgzxTWbg+vagDbgdqMkfSkA4cLSPzQG6im5+Y5/CgCnc293bXSaporQW+pJvUSOOGDKVOfpwR7gU+S3vLoBdQ13WLxMAhJLoqMjv8uD15q3nPFIV9+KpyvrbXv1EtFa+hoeCvE11aa3pmg38N9cs9zNDHeStkeWU3Rrk8seGHtgV6jcb9hMf3h+vtXgGo6hNHrVpFNBJCsN5HLA0UbSSy7MPlOiDoQctnrxXrHg3xdH4ja6hazksbi1lCyQyupkZGGQ+B/CTx1PSvEzbAuNq0I2XX79/+G2PXy7Fcy9nOWvT+v8zXi3TauuxdiCMmTHc+hrN1bxl4b0P/AEX7cLm4UEi3tVMznk8fLkA545IrXurqDSrK4uplIihjeZsegBJ/lXivh62S204SrCsUl2zXMoX+853c/QED8K5ctwUMQpSqXsrbG2OxcqLjGG7Ldo00k93fXKGOa9upLhoy24oGPyqT0JAAHFWg2fY1G67gAODUb3EUI3O23cemMkn6d6+kbPDLPNHPeqZupW/1UO0f3pGx+gpN92esyD/dj/xNAEkbpHeTCR1U7Uxk4/vVOkkbnCSKx9Ac1SBuQc+ejf70QoE0y3Cu0KOApH7s4Pbsf8aAL5UGoY47y7vl0+wjD3DDc0jf6uJf7zf0Hem2c7anqK6XpaibUGGTEx2+Uvdn9APbrXovh/RF0CyMKL9onlbfcXBHzOfp6dgO1ceNxkcLDvJ7L9X5fmdOFwzry/u9X+hQ0zwlo1ssUt1C2pzgAtJcOWXPqE+6B+FdPC67VRUVVAwFXoBVcbN4WMOm44xngVOY9yHBOezA4ya+WrYirXd6kmz3adGFJWgrEoZaUVEqyDhjuHbIpWAzwwB+tYlj2yO2fxoVs54IpmZI+WO4dgKPOUcsrKB1NAzmta8Ralp+s3YWyhk0yzWNp5GwpwyMxwxf72QAFCHOeornNb8VPr5i08x3lpp85KXEUKfPKA+xk8zIxyRwuCV3c1ZSabxDqaa5dsy2kTt/Ztrg7FAYgXDZAJdhgj+6pwOpNahkk4y7cdOatDOastQ0fTVSOHR3tN4RyoZNxDR71255c7QAQPu8UeINelksr+20CGaS+jjk8mUqCjFd+Sv94YjbB9SoxzXRszNtz8xU7l3c7T6j0NBkcjDMxH1qakeeLje1xNXVjhvhJ4i1fXbS8i1UGQ2zLsuCm0tnPynHGRj9a7mmqqqDtVRk5OBjJ9aUGscJRnRoxpzlzNdRQi4xs3cWiiiugoKKKKAM3WBcf2joDW8qROus2+4t0KHcGH1IJA969NrzDXxGbnQvNieRRrdmQF6hvMGD9AcE16fTAKKKKYBRRRQAUUUUALSUtJSAWqms/wDIIvf+veT/ANBNW6qaz/yB73/r3k/9BNMBnhr/AJFzTP8Arzi/9AFaFZ/hn/kXNM/684v/AEAVoUAFYmsf8jVoX0uf/QBW3WHrP/I1aF9Ln/0AUAbJ61yvgjwZpnhu71nUlAn1bXL173ULt1+aQ5wiD0RFwoH1PU11JI70AAncOfU0gGkbl7e3tQBtGEAyo4FOxwQOPWoZVm3gxlAR6+lAEF6lrPbyWl/DHLbXEbJLHKu5GUjBU57c4rK8A+Frbwf4Yi8P6dM8thaSOLFJCSYYWcusZJ6hdxAPoB6VstHJMWEkgCHjag7fU0kKNbrsgbcqn7relAx0mWfceEXkn3qWNySR1I/Q+lQqySMY8FHPJDdTUirlApOOvPvQAis0m4DqOntTYQjAmTAJGT9aI+Mr0KjHSqOuX0enaRdaq0bSJawtNLGvVlUEnGacYuTSW4m0k2x1/cfZ9t55vlwgNvZ2woAGdx9AMGvMNR1ObxJrB1mXctrGDHp8TDG2M9ZSP7z/AKDA9al8Q63qXii3SznthpulDDNbiQPJcHqA7DgL/sjr3OOKhU/KB+GK+ly/AvDJzn8T/Bf5v8vU8LG4tVrRh8P5gODS5opDwRivQOERumfQ0HhsZ4peMGkPTP50ADdRihhnpSr70McdKAEX09KidjvFPz847cU1xmQL1P8ASgBWyTx2Bo3sBk9P5UrEKR6dDSNgHPY/yoAXO4VFDdSaT4l03XFtWuYrfdFcJFnzNj45A/ixjOKk7DHIAoHbIz70NJpp7PT7xptNNboteIfFGqeJjPZ28Uuk6aUMcu7BuJ1YcjuEXtxk+4qnHtjjjRRgBQo+gqA74ZnkHzKxAdcc/UU24uN5EMJPmN1JGNg9eainThTjywVkVOcqkuabuyW5uG3GKDG8HDsei/4moI41QluWc/eZuSaciKqBF4Ap+K0JEXpjvRzTJ5EhjaaRtqIMsfarunaHfahALm7upbGJ+UgjQeZt7FmOcE+naoq1adGPNUdkXTpzqS5YK7KckiRKXkdUQdWY4FNsob3Vp1jsVaGAg7rqRcDHH3AfvH36V0Ft4d0m1cSNbm5mBzvuHMhH4HgflWm6j7XHjj5G/mK8qvnEErUVr3f+X+f3HoUstk3eo/kv8/69Sra6NplvZLaC1R1U7izjLlu7FuuferUMN1a4Nhq1/bAdEMvmx/8AfMmcfhipVbnaad34rwZzlOTlJ3bPVjFRSjFaE8HiDULY41LTlu0HSeyAD/jGx/UMfoKsxeK7EAGSw1aLPXNoWx9dpNUKYwPX9aiw7HQaf4g0e+lEMGoQiY9IZcxSH/gLgGtBodxwyqPoOa4yeOG6i8q5gSVD1V1DD9aSzfUdLYHS7xmhHWzumLxkeityyfhke1FgsdluaJmVwWTOVIrnPiDdyPZWuiW7EPqkjRyuMfJAozIeoOeVHGetamjavbaqskah4bqLBltpcB4/cY4ZfRhx/Kuf8Qq0/jWJpSXS0sN0ODwHkdlc+/CLSW4CxRpFEkUSKkaKFRVGAqgYAH4U6loqhhRjNJQfb8qADoaWkXd3U5+lLhs42n8qAE6e9GRS7G/unH0o2t02n8qACijaRyMikHXHQ+lAGdrfmefoxjkCH+2bPJPceaMj8RXp1eZ6x5bTaR5i7gNXsyPY+cuD+del0wCiil70AJRQT270UwCiiikAUtJRTAU1T1n/AJA97/17yf8AoJq4ap6zj+yL31+zyf8AoJpAN8M/8i3pn/XnF/6AK0Kz/DP/ACLemf8AXnF/6AK0KYBWB4gyPEuibTg7bnB/7Zit+uf8RZ/4SXRMYztucA9/3YoA07W5aSNG2Eq3QirIHzEjGKz8slw0Yz8xBHtVu0JC7GYFh6GpGLO0yHciK645HemrMrue3Axn1Pb9KnqC+QND7k/r2NMQM3GArK2ewpIFYR8456D0oilZ4g20E4BI75p3nKU3ZxzjmkMY+GznlSfy9a5r4ieILrR9Kih0uSEapeSrHb713KADl3K+gX+YrQ8Ua1b6FoN3qs0JmEeFES/8tWPyqoPYkkDNeaXNxqeq6ydV1QW0bJAILeCEswiXcSfmPUnjJwOgr1ctwTqzVWa91fi+3+Z5+OxSpx5Iv3n+Hn/kTnVPFc28z+JZYhIdxS1to0Cn+6pIJ2j8/eqN1YzX3y6nqmpX8e0qEmuSFwevC4zn3zVwUtfRQjGGsYpeiSPElKUvibfq2R7cJtHAx0FOUcZp1FMQjdKQ0poFIBoA/Cg8+lOOB6UznrjNACn7uBTNp+8Cc+9SE4zjijopPNADScjP5U1Ou7OSaBzL7YpRw5HagB59D0qORduNvNKWyB6U4fMBu60ARKOT1Cmnsdv070j9falVuMGgAfGzj65qhbEyPJcN96TGP90dP8fxqzffLaOFOC2EGPc4qneGa3sZpLWMSypGSkePvEDgVMpKEXJ9Bosd6BzWH4R1LUL+wlm1SEQushCsU2ZX6H0rXsorrVpDHp+Y4QcSXZHyr7J/eb9BWGFxlPE4eOJWkWr66f1+vQrlblyxV2Safa/2rqyWxGbS2YSXLdmYcrH/AFPtXbHkcVT06yh06yjtbZSiL1J5LE9ST3Jqjf65BZz+Uscly4OHEZUBT9SQPrzxXzGb5rR5lOpJRgtFfTf9X/Wx7NGNPBU71ZJN9fPov69TXYYPzcg1FcY3QSjJ2vyQCcDB9PwqJNQIaJb6znsmmIEbyFWjZj0AdSRn2OM9qtOFVSxzwMkjrWFzvIHuoEBaVmXHcoQP5Vg/EKLxJc6HEPDMrrP5oMvlOFkZccbSffrXKX11/wALMBsLFpdOewcyEzfMkqt8vOOjDHH1NehWts2nWtlA13LKIwsbPIR82F6n8q82Fb6/GcI3UGtJJ79/Sxkpe0TS27k2irex6RaJqTh7xYV89gc5fHNW93TP50iyI/3WVvXBzQVr0Yx5YpGq0FOOuKTIz1pASBz9KdgEFevvTAgurfzGjngma2u4TugnUcoe491PdTwapQamupeLbkzJ5N/Bp0KXMS/dB8yTDL6qw5H5dQa0ugA496ZKRHPE5dVVjsPHLE/dGfzoAnpOawfHd3rln4febw/AZrzzFGAm8qp6kL37Vc8LT6lcaBaTaxEIb50zKm3bg5447cYrFV06zo2d7XvbT7+5PN73KYHgnxLruseINRsdS0lbW3twSjhGUghsBSTwcjJ49K6XXbE6lo15YLK8LTwtGroxUqSODkcjmrrc9c03JX73T1ow9KdKHLOfM+7CCaVm7mB4fn+HrWdufEWkJour7CtzbyPcMkWGIz5h+TacZBz0PWus0jwp4F1PS4bzT9Psby0uUEkM0crOkinoQd3NVDyu3qD1HauTsvDWorq80b6lPZ6JbTtcaXbWM5h8mRwu7hcArkMdpyMueK3uUd8/gXweHEsnh2zZgNu4qc/zpG+Hngto9g8N6eUJz909fzrA8Jf2pa/EJbG21GS9tZrVrnU/tj75I/4ITGRj7zB8jH8Oc+vo+NpwOB6UAc0vgHwakwuV8O6ekoXaG8vt9KhbwD4JFqbdvC+mGMt5gXy+C3rmusPH071G0a7sqBg9RQBhWXgvwnb6lDqkPh7T0vowAk4hG5MdMVtyBo/mjPHde1Dh15ibgdj0p0Uiyg/wsOGFAEkbB0DCvMdY8B+Krz4rReI4/EGzS0mjlEfmuHRVAzGEHGDjrnvXparsPHQ1IOTXPiMLDEpKfR3+4mcFLcM9aO9BoxXQUB7UCij+dABRRQKACqmsf8gi9/695P8A0E1bqrrP/IHvf+veT/0E0AM8Nf8AIuaZ/wBecX/oArQrP8Nf8i5pn/XnF/6AK0KYBXOeJpFj8TaAzetxj6+WK6OuZ8WSNH4j0Eou4k3C9OmYxzSYGqzv2ARyN2cZwPSkb51LEgP7dhUJ2yeRGHIODzntU9x87GGEgP1344ApDLELMSFLBiOCfWll2tGy7uR0PoarQfuVWISbt2QWPqKaLyFb0WrTxrcEFhGWG4r6gelAE1ueCy889KbcOBG+Bkj+HGc02e4S3hmlkJVUUuzY/hAyaz49c00KJHS9iZlB2vZy5x+CkUAcp8T757q80/QVfMeRe3IH91DhFP1fn/gFYi9MVBJff2zruoa2FdY7lgkG5Sv7tCQvB9ev41NnmvssPR9hSjT6rf1e/wDl8j5ivV9rUc/u9P61FxyaRuo5pD/eFOGGGD+NamQZ9aTPHrQwyP60iNxzQA5SCOKWmlfm3DFG71pgBye+KBnGBigtSBhyWYf4UgGn59p6DPIp3zDjrUTNlsrn3NSjDDNADFwre1JzvJ9aXG5unHSneXx8rEfjQAzoc+vWpAMYP50mw7cZGPpQCOh60AEq8UxfvDdUjNkY9as+G9KTWL/7VdQCbTbdioVh8s0uMfiq/wA/pUVakKUHUm9EXThKpJQjuzG1e7t4fKEtzEgMo6uB2NRLdvcLjT7We7bIAZEIQZOOWOBXYeIdD0nTrC1vIdOtY5I7yJtyRrkAvtPP/Aqlu+IeBj504/4EK8qWdQt7kPvf6L/M9CGWS+1L7v6/Q5218NT3f7zWLiJl7WsakoP945Bb+VdRGqRxrFGqqqjCqBgAfSkA6DJ55NOevJxGLq4h3qP5dEelRw9OirQRmeJLi6t7INbqwDHDyjqg/wDr+vauUAAGBXePyhSQBgRggjqK4nV7GfSbwrIfMs5nP2eXH3CefLb39D3Hv1/L+O8oxVeKxdOTlCK1j281+vX5bfLcTYCvVSxEHeK3XbzX6/5baHg2XT7Z7zS9SZzp9+eQz5SFyMHH90Hg5HQgGqXjZfF48L2MlpdxWM7S+W0YlHnyqoIMhI4AJGcDnkZ9KpSyYIjUbnPQeg9TUGnW8NmHhjjVGdi5IGA5PUj0+lfN4Li7E4fLpYSSu/su9ml59zysLxDWoYV0ZK76P/MuXOuW/hVdLtHuLfUL/Uoo5rhILRYgHY7TmQEAncD1Xtziu5tpo7u2SaNTtOQyOuCrA4KkdiCCK4rS/wCy7bWrbUtS023vFgYN+8XJTHO5fcHnniussb+zvtT1WazlBhluBMmVKkqUUFsH1YH/ACa/QOGc+p5jStKSUtlHrtr633/M+rynNqeNhq0pdv8ALuWJoQrGVXMfAB2EDNcp4k8YWui69Z6UVu55LjaTIrqVQM2BxjnvW+76dYeH28WeKIfPtiFeCCSPzEjVj8gCZwXIwST0zjgCq6Dwb4o0y21zRbPTrXUldjaNtSNvMH8Dp3B/TOQa97E1m37KlNRno9e1+x6s39mL1NUzyA4NvJ+n+NKJm7W8v6f403TrhLywgu41KrMgfaTyuR0/DpT554LdN9xNHCmcbncKM/jXa2lqzQRZd0oRo3QkEjOO1PlVmiZUYI/8LFd2D64quJBOyT2kkM6qGXKyAjnHcZp/mXXA8qPn/bP+FCaewEkEqyxhxk4JB4xyDg/yqRhuFUkeUZm2syu2JEL8RgZBI456dKtxuJI1kRgysAVI7igBVJB2t17U7rScEUdKAEXj5adSEAikBwdp/A0AZd/Br1rq6ax4bu9LguniS3ulv7Z5UkhVywClHUq2Wbk5HPTiut8D+ILnXIL2PUbeztL6yumhlht7gyfLwVc5VSAwII6/XtWRWRM174f1o+IdLigmhmZF1aAwb5ZIV43REEEOBjg5BC+vVgep4pNvpXO6V4y8P340kW98TJq0QltYTGxcDGSHwCEI6EMRyDXRA0AMZd2cdfSmNEclx97261NjnNI2AaLARxSBgeehwfY1IM9e9RCMGfccEEYIx1pi7o2Iwygd15H5UDLIoHSohKV++AVI+8KkHHI5U0CHU0jnPehuAGFL3oAOe/40nv0p3NNbtigAB7VW1n/kD3v/AF7yf+gmrIxk+tVdZ/5A97/17yf+gmgBvhr/AJFzTP8Arzi/9AFaFZ/hr/kXNM/684v/AEAVoUwCsHXVDeKdBznA+0f+gCt6sDxB/wAjPoXcYucjOM/uxQBcuV3QHynj8yI5Uf0plpJGIWlVTiQnd32kU5HxIo+UEglGC9qijx5xJwsh5ZQOG9D7VIx32dZW3q7Lkhsq2cHpmsi802K68R3C3Q3GG1gYSRkoytvkwwI6EAH8DWuv7tFkiU4J5U9j7VRmi1P+07m7s4bSeKeONSJZmRl2Z44U9SSaQMjuNEaWCSBtV1QxyIVZTOGypBBHzD0ql451A2Hh57a2Zlmu2FtCfTI5P4Lk/lU39qz6PqBsdakkneVfOge3tnYY/jUBQThTjk9mFcT4n1S41PxFv8kQ2dl+7jV87yz4yzD+E428ds+td+WUPa4hX2jq/l/wbHFjqrp0X3en9fIjiVI40jjGERQoHoBT84HPSmfw9OaFUck8n3r6m54A5e+e9LxmkpSOOD+FAAaawz7HNLu9iKDQAHoP1pSARQOntSED8aAFP58UzZxzinY45qFpoY28uWaNSOxYCmk2FyTp8rY5pg3IeclexpPtNqTzcw5/66Chrq22/wDHzD/38FPkl2FzLuPXoWU/lS5PPrVWO+slDb7u3X6yAU+3uhdy+VYQT3snYQRkj8W6D86HFpXa0C6bsicA4yTmiWWKCMySyJGg/iY4Fa+n+FNTuIjNqd8umpxthhw8g/3mIwPwB+tdFpPhbRNOuUuI4WublT/rbpvMP1XPA/AV59bMsNS0vzPy/wA9vuuddPBVp9LLz/y/4Y5HStB1HXvm2yWOnnrK6lZJx6IOoH+0fwrttKjgtbBIY7YQpEfKES9Fx6VqRyeYWZwRtJAA/nWDpel2N9JeXFxE0jfbpsHzGHAOAOvpXz+Mx1TFPXRLZf11PXw2FhQWmr7lbXZl1S2v9Pg0+9m+WSESBV2hx3GWB4ODn2rHs7ybUNMhmNrKkjEeahwCjq3zqeeoIIrt7Kxt7GRo7WJUiwW28nknnk9a5fWbePSdfMsYK2Opvn/ZjucYI+jgZ/3gfWuRHUMDybsmCb8h/jUqP5kSyLnaRkcU4cZB9agtD/osQ6ZFWBS8TSakug3jaQA1+sRMIODk59++M1zPgG/1rX9A1Cx8R2jOoxGsk0ZQy5ByCBjpxyPX2q5q+pTT6j5lrO8ccJ2xlTwx7k+o7VYt/FGHW3uLQyzAbnaNsDb0zg9D7exr4+XEeW1MfKnOs48l00/hl3+5/f0PD/trByrypynbl012ZiLa/YpHt3DCZMCQs2WPHBJ78VA3+lfcYrGp4kHBLD09vfvXRa5b6PqdrLq0MkUdxHGFkZmKlkGSEZfXnjj2HWsa1vrS3CSyXEUKmQJlzjBzgr7HPXpwCOtfn+acOvDY6EIT/d1H7st1bt2v+H6fJ43KHSxMYwd4T+F/p6ldd0kvlzY+UZCjo/v/APWqzC8hv7W1tpxDeXUnk2/cliPTuMcmmWU+kanqDzrNa3FzA5VCspykZY5JG4AuBgZwQfUmnnUdNtbkfaZdKtrjMTeb5xDxpjLFec5yMgg4r08FwlOniYVPrMEo66S18vS/f8zuw3D04V4t1Vpq7PU9PvNB0y88Lx+HdU3XUItkhkc5UkqAAwx0ORmvLPE3wfVLqKbwxq6RBUX5Lrdv3j+IOo78dhiujuPG+qqsF0byy+xEEy3CIhQR4UKwYnG8sWyp49ORg8j4m+MGuSXMcHh+C1i8hAZphH5glYD5ioPRM5/xr73N5ZeoKeJ1fS2//DH2Nb2VryO10aWPSdPh03VI5bKa1tgz+eRiRVHzOrDhhnk9xnkV5ppWg6r46vL+S48ReZYQTkxMSXG4njCHG0be9eweJo4vEfw6ttZmiUuLSO8kUZA27R5oHfGwuPyrkPhhceF/sl7H4d+0j94rTC4JL9MKfp1rXGUoYurSpza5Gm7Xab009R1EpyinsaXgbwtH4XsJ7Vbt7ozS+YWK7QOMYAzW/IDgd8HNPVlPeuPGoeL/APhYJs2sh/YWSBJ5Y27dud27rnPau+9PBwhThF2vZW1tfv5GmlNJJHVCCBhu2dTk4Y1WMDW12jWrfLKQGjdzsAHXb6GrsagEkHOe1JLGkigMoYA5Hsa7DQrXpuJ9NuhYN5N1sdIWkX7rjIBI9M1hfDmz8TWWn3SeJLhpnaUGLfL5jKMc8+me1bc1pIu6W1lCylCqlxnaM54P+Oa5XW9K8SXPjbTtVt9TW203MY8rzmA/2l24wSfeuHFRcJwrRTk1pZPTXq15Gc1ZqR3HQ0HDCq2pW7Xen3NpHM0DyxNGsi9UyMZH0rB+Hfhq68Mabc2t1fLdGabeAgIVBjHfua3lUqKrGCheLvd32+RTb5krHTrnoetIeuadRWxRi+JNBg1bTpYrdbe2uZJEk+0CMByVYE/MPmGRkZ9+9dd4I8WQa9Aba8ig07WojL9o037SJZI0SQoHzgEq3ysDgcMKyT8tYmuJqlprdhruj2r3E1shjljhkSOSZCyt5bM3Hl8HOOQcYzzTA9YPQ0n3gM1wV58TdNtLa4DaTqn223ijka2khMXmbmAfy2bG/Zks3HCgnsa3fBviG612TVEutJ/s9rG6EA/0lZhKCivuBA4+8ODQB0OO/egjg8ChuxoYbloAbCmxBGecCmwjy3ePoucrUlI/UMOtAAeDnsaWk7CjmgBaOhxS4pB1zQAhUVT1x0i0O/eRwiLbSFmY4AG08k1drnviRoq+IvAusaO1w9t59s37xRnaR8w47jipm5KLcVdid7aGp4Z/5FvTP+vOL/0AVoVneFl2+GNKXriyhH/jgrRqxhXN+KN//CS6AY+Tm449f3YrpK5/xDu/4SfQdoyf9IGP+2YoYF2LEkW6H5dgxn0A/wD1VBcNm5Tb85UYORjg9xTrORYbmQc+UxLNuHQ5/wDr1NqOYo/OXjbz9R6VIxpbKrIobnh1PtUz7fLWZcIwPIzUKPuiUxjdvwQCOcH1qYRoqbgd3qOo+lAGfrup2uladLeXEi7YomkwTgtjsPrwK8ltzM8TLIoeaWTzp2J4DM27A9fT8K3vHksM3iC60drZXd7iO5kmkAJ8kICqDPIXf9AefQ1mrGqZ8qMLk54GM19NlVH2dDne8vyX9P8AA8LMKvPV5f5fzf8ASJP4qcRxSAd6WvSOAaOtOowKTNIAPPBpuKXOeBSnpigAAxS0UUwCui+HWn2dza6jdXdnbzeZeFUaSJWOFVR3HTNczdTC3t3mYE7BnA7nsK9F8Jac2meHbSzlH74J5k3/AF0Y7m/U/pXnZrW9nh7J6t/lq/0OzAU+etd7Jf1+pK+laRGd39l2BXP/AD7rx+lSLpOk5x/Zdl9fs64/lVtwD7cGmDckJVhnB+XHpXzPtqn8z+89v2cOxkS6XpcF/M50mDDBSnlwLyMc9B1q6YomtEeFAYzhlbaAR+VTyRzG3cRSFWZcAHkUlmwjgWFvlCjAyc/5NRKUpfEylFLZCIVkj29BnBz61LFbmOLYrE/3Qe1QmPzbUqPvMd2fcGryfdGeuKQysApDxchuM/SqGhKDDd7T92/m7e9abxbrgMJCpHUetZmgeYq321E2/bps84P3qAL6qxIyxyM7T61heNAn/COawkkef9GYoD2Yjgj0OcEH1FdEuA3JUVleMLcXXhrUY4zmT7LJtA6sQpIH50AYa9BnJOBWderdPoRSzUGZlx1wcZ5x74q/AyzQRyqcqyBgfUEVHFDPEgRZY8DpmM5/nRVh7SDhe11a63+Qpx54uN7XOFwVPlBGDqQvl4w2ewxXQJ4Yi+yqwlMV4wzI/wB5WPpj0HTitSa3Vru3mnjgldWwjeXhl4J65q6w4r5HKuDMHg/aqt+8UtFdbL/O/VdjwMDw7h8Pz+099S2v0X+fmcTaabfSX0DJbsjpcMsVzt3IjISGYHtjB646VyWl6PDDNPc6c009pMxMP2qXDBSecoFwCfrXqs09xZabqWmQzC2a+DtZ3BYKqTMOY2J4XJGVbpkkemfN9KtdftYpNNfTZvtFpJ5DRJA0rezEg4I568DvXzXEOTSyykqODTcZvrra/Rfrpd6a6GNbLa+Bilgdbu+vTTpf/hzNvrW70LTb680+3skBG+QbmLYHYH8TirHxOjsLjwt4auNFtEuYmt3a4vI48sHB5ibHQKSetbnivT7OPwjcXB1e11HzF8pkssOA+CWUsG4wBWD+z4k7fEKN7dsRx2srXCk8OmAAMd/mI/KuTJMNUjWnhq8LTlZX7LR381p/wdzTAYfEQ5vrCSlN9LfoZfw/8YX3hcPZ2Gl2d899OqzpMrMzoOBGB0GSSc8/Suo/aLjtbLXdNWz0tbGWa1LzTxAIJcnGw44JUKPzrsvFHwd0bW9afVrPUbmxNxOZriMIHVsnJ2dCpJz1yOa7nWPD2k6slvFqWnwXyWxzEsy7tpx1/Tmvs6WT4qWGqYao1bTlelt9fNHqxoT5XF/I8L+EnxFfTRD4X14LcaPcM0XmOSWhDjAX/cz27ZNelReBdN8MwXGp+Fld0K7ri3d/M81Fyf3bdQwycDJB6e9W/F3w78P69pk0MWn2mn3jIqxXUUADR4OQMDAI7H2NcXL4L8ceFtTsr+y1+a80mwRrm4Al2dMtIgj5yGAwPr2rpw1HFYKUY1Ie0S2kt1fS3pb+u1wjOnZNXO0j8uaFZImBR1DKR3BHBpjzJFbvPM6xpGCzsTwoHU1Foy+TpNnASu5IEU46cKOntU08MU8EsMqhkkUq6noQRgg19I720OsxtI8VaDqllcXtveokFuwSV5R5e0np19ccVr288csKTwypNC4yjochh65rmJvAWiPoFzotp51os8qytKG3sWX7vXsMnj3pPAOqeHRD/wAI1o91PM9krEtKuPM+b5mHrya8+jiK8Jxp4jlV1unu77JPyMoykmlOx1zfdJHpUNu0ZtYlLr9wd/ang7fpR5cJ/wCWcf8A3yK9E1IY5BDthkkUplUicvuZjjo3v/OrQ96rhYxduAqgeUM4GO5pF3Wvlozl4MLGhOS+7pye9AFmlopBQAtNHDY/KnUjjjI60AVNZ0201bT3sb5XaFyCdjlGBHow5Hpx2Jrn49MTwVd2etaPe3ltbJcxJqvmzPJG1pu+djH93cOPnA3YzknmurByKjvLeO6tJrWYExTIUcA4yCMGht20An8N/FTwp4g18aPp81yHcN5U00XlxyYGeCTke2RzXc9q8GtfhT4bjfNxNe3S9QkjLtBzkHheSMDrx7Vu3lhrWm69beI9J1PVb+8WaNbuCe8Hly2w++iR4EYbHQ4Bz/FXJgZYp039ZSUr9OxnT57e+euUVz/hvxXpmtzz2sK3FlewNtazvUEUxGAQ6rk7l5+8Mjg+lb4YE+/pXYaC0tJRQBl+KPEWj+GdOF/rV4trAziNTtLFmPYAZJ6VY0XU7DWNMh1LTblLmznBaORcgHnB68jkGqHjTwtpHi3Sl07WI5GiSQSRtG+1kbBGQfoTVvw5o9joGi22j6bG0drbqQgZtx5JJJPckkmude39u7pcltO9/wDIn3ubyNAdaqaz/wAge9/695P/AEE1b71V1n/kD3v/AF7yf+gmugoZ4a/5FzTP+vOL/wBAFaFZ/hr/AJFzTP8Arzi/9AFaFMArn/EMiReJdEaRgo23PU4/5ZiugrA8QKjeJtD8xVIC3J5HT92KALN0gwZFyfPGwgeuOv6Vn6hql0zTWFrYRXMkCIsrSTbBlgcADBPb9auC5eaSO2gC4KBxkeh/SuXS9vdP8RapHN5EKvJ9ojJheZ5QRjhUOQF2gZIxUDNnRNWtILiXTdUkjsr0BWSOaVfmRuhVu4yCOx46VevNUsNNulW6lcCcE7ViZxgYy3yg8ciqmkbr2A3WpWCRTyRlJFdATsDHaCMnjHOMnBJrK8XrZ6Ho09xYQJFdXKC1gKsdoLnkqucDABbj+6K0o03VqRpx3bM6lRU4Ob6HHXt8da1+81sZWB2MNqCMEwqcAn6ncce9PHXFMiRYYEiiwERQq/QU9cbc45r7RJK0Y7LQ+Xbcnd7sfnmkFNQ5NPoAD0puOadRTAa3HagHJ4zTqKACiori4hgUNNIEycAdyfQDqTWvofhnUNYcSX8cthp/UoflmmHp/sL+v0qKlSFKPPUdl/W3cqEJVJcsFdi+DdJOs6ql9Kv/ABLrKTcpPSeYdAPVV6/X6V6J9fxqO2hgtbOO2tYkhhjUIiIMBR6CpgNo9+9fJ43FvFVObZLZHv4bDqhC3XqREgYVsc8/SnyZWIlRk9qZL8y9AT6HvUdtP/yxLcgcE/yNcZ0kytJt5UZ9jUcRjldgy8nqDUd9qFpY+X9ture1EjbUaaQKGPoM9TUiD/SnYdDildXsBIYVA+T5T2xUJkkiPJ2t6EZBq0eo70FVYYZQ1MDElFze6leKNUvLSOFYgiQCLGWUknLIT+tTabYx2luYo7maWUyNK0kjAksxycgAD9KdeaJp9xcvcPHL5rgBmS4kTIHThWAqr/YelqSJIbpP9r7ZNj/0OgDVkjZ4WA4Zv50J5ezy5l+YDByMZ+lZ6eH9PxuU3RHbF7N/8VSHQ7H+JLkj/r9mz/6FQBzOkxtbW76e/EljK1sQf7qn5D+KFT+NXO1Z1zCNLv571S5spLs2sxdyxiIx5bEtk4ySn4rVu5Xc8KHO0vyASM8H0q0MjWXznhKxuFDZ3EYGMEVZzxSRxrGgRFAVRgCnduaAGTJHJC0Uyo6ONrKwyCPQiqN3JqFlo8mnw3yy2E5S1MNwhZ0SRhGQsgIPAY4znFaAXPUVBf2cd5Zy2shZVkUruU8qexHuDyPpSaTVmByuo6Lonwr0ksLOTX21W7SLbdMqRxBQSMkA84J571m6h8P/ACNctPFWh63BpVjLIlwY5TseDJBKJjhhjtx6V6BDqlilr5fiKxn82IAmWK2eeGQj+MBQSp9iOPU0a7P4S13w9D5urRWtqClxFMUK7eMKSGAxkN7dq+dxWUcsZSpxTUV7sdtVr8W9vUwdGO3Q4n4waR4q8QeIdKk8NLc3entB+5aCXaqSEnJbnC8Y5+tRfGfVdU0PwPoPhK41CSa/khEl9MsjZdV4AJ7gn35213fh2+8L2mn2+n6LrEU0VqCJXV2JznPI7E81J4m8O+GfHkAjuJGmlt8bJYX2yQhvqMYO3uD0p1MvnWo1KtKXv1Eut10uk191yZUm03F6sh+EGrxX3gTTkS+N/PboI53LEujddpzzwCOa7J5l8p2Zo1jAyxfgAd85rnvCPg/SfCemGy03z2WaXzJJJnDOWxgcgAADAHSsv4ow3194E1fTYY5ZLsxq0Sx/ekAcEj34zx7V6NOVXD4ROavKMdl5I0V4w13Rz2s3a6V4psNAsb66kspYlYSK0TYVmwqRnac4Hr6DrXT32l6jpsEl1BeSalBECZYZY1Eu31QqACQOdpHPY185+G9GvtX1yPTba8t7K7B2xm6mMJDZ+6M87uenWvob4c6D4g8O+HxaazffbLlZ2ZUDlwsfHyhj75PtmvLyfMsTi6s3Ui+V7bWj5edzOhWlUexIjxyxrNE4ZWUMrA9QeQazdJ8O6LpeoTahY2McNxPnfICTwTkgZPH4VZt7HVtPs0gTT0u7eHKq0EwEm3qBsYDkDjG49OKc2l3k1mNQ1K6nsLfO4Wyt5RVPWV+oJ64BAHQ5NfQzhTk1KSTtt5HQ0nuXNqmmlPTioZ7D7Lp7atpN9PeWQXzTFLJ5oeMD5ij9dwAzgkg8jg1OjCRFdGDIwBBHcHvVppq6GV381bkuEVvkA+9jvUkbCSBXwQkig4z0yKfKu4ZHXsaq2dzCtpErSBWVACDxg4pgPhYQlbd8jHyxl3yZAB1+tWe9MdFfAYZ/p2qH99bgYVpolVVULzJ9SScGgCyaWo1kjkZ1jcM0Zw4HY+hp9ACdD7U49KOopF6UALRSCloAztV0e01CaO73SWmoQoyQX1sQlxCG67WwePYgj2rU+H3ixbuG30HX7hoPEMMkkAjuAFkvI0ztuFCjaQygE44ByOOlMrF8T3suhi08VRNahdIZpLkXCkhrZgBLtI6OFGV7EjB60wOv+JPiabwj4Un1mGxN66OsYQnCqWP3mI/hrjPB/wAaLXWNW0zSL7Q57a5vGWNpUkDIHboQDztNerusVxCVdVkjkHKsuQwPqDXnfhnxb4b1/wCJNzoqeGUh1DTVkjhvXiQsBGdpAwMoOeOfyrysY60K8HGtyp2Vmr376mNTmUl71jf1Xx74X0vxRH4cvtQ8m+cDJKHy0LfdDN0BNdPXE+Nvhl4c8WaxDqt79pt7lcCYwMB56joGyD9MjnFdsoCgKOABgV10HiPaT9qly3923bzLjzXfMQvdWq3ItmuYVnK7hGZAGx6464qrqN1a3Gi3j29zDMpglAMcgYEhTnpXB+LPhQmu+M7vxCNduLb7TAyGJY8srGPYMNn7vfGK4yy+C3iDTLwXcniC2S1tEaYPblxJnByFB4Gcdc9646mMxsKnKqF1fe627kOdRP4T3Lw1/wAi5pn/AF5xf+gCtCs/w1/yLmmf9ekX/oArQr1zYK5/xDF53iXQ0LEKRc59xsHFdBWHrPPinQ/925/9AFAEhVYplKZy/wAmduOO1ZcyvZ+KkkHBu7UqTj+OM5H6Ofyq/qzzRSARLuZWDrxxnjvVTxIsltb2upSYItLgSTYPSNlKt9cbgfoKhjLdlJ5iv82Jc4c9s5rhPG919s8TR2atmLT4suB085x/Rcf99V195qFjb2l5dC6gEUcbSsEkUkgDJxXmulrI0JnuM/aJ3aaUnruY5x+AwPwr2MloXlKq+mi9X/wPzPKzOraKprrr93/BLSA96dRyDS19CeQFFFBoAD0pimlzleOaXANIBaKQnnFGcdeaYEBOpDWLVtHXN8FxGQoO1WljV25BxhGY5wcda7O71jxBpsaqmlPfnz0i3BGcyLsjLuWUADlyAduPkOR6Z/w7t/P8R3l5/Da26wA/7Tncf0UfnXdTko3HTbjHavm84mniFHsl/n+p7WWq1Fvu/wDgfocVD4h8UI0iSaC74RpELo67jtYhflU9CozkZO8Y6VPN4n14WLSroMwmOAkTW0u4nYG3kjICk5UDOQQDzmuriVlT5sFs5PvSSXMKdZPmH8PevJuj0CITM9pFNJE0TyIpMZ6qWAO38Dx+FNNsY03rneTubnOakh/0qfzHUhF+6p65qdskHtzxSA4r4h+Brbx4lg82pS2TWZYfLEH3q2MjkjB46/pXZ2tultaw28ZbbFGsaljkkKABk/hUJhaNtyAglh06VPDJuBDYDDrWMKFOFSVSK96Vr/IlRSbkiVsBRz16GhcgYPemyrvQAcc0kD7shhgg4rYY80xhkMMZFP8ArS96AIBboBuXKN7Hj8qQyTocuokX1WrDfdqMzwjgzRAjsWFAzI0+K1vbbU4biON4pLuVZFYZBUgZBrm5rdtMuY9Mv3eWFm/0K6Y4Mgx9xiOjgf8AfQ565FdRo21vt8isq5vZPmU8HhasXtta3sEtleQpPFIoDIR+uex7gjkU72A5UW0Of4/+/jf40G2h/wBv/vtv8aUwy6bqUmlXMjSkDzLWV/vSxe57sp4P4HvUvc1QyH7LD/t/9/G/xo+yw/7f/fbf41MOKU0wKd7YwTWc8J3r5kbKTvbjIx60viX7NcfCy3numlgSO1t5AkeWywChVx3BOP59qsnpk8+1VLG70Y6G/hTXp2gIwkTcjzE3ZjdWAIGOAQehU9jXDmUYzwtSEmldNauy10WpMtjJ+CV7A9/rNiqSJdlIZJAAdu3kA5/Guy1FtQ0+afV7Wa3aErFFJFLExYgOeVIYY++eoPSuH07wj4hsvGUUljE0MFvcqy3W7hocjIbGAcjI2+9eoapZRX1pLbOzxrIB8yY3DBBBGQR2FePwx7aGCVCtBxdNta9et15CjcnuNjqY2ON3AqgES4Xy2BMsZwQep9xSXGmXTxEf23f7uq/JDwe3/LOq82m3U1ulxDrd95oGVOyHr6f6uvoijhviR4ITUL5vEOnpcy6raxBoYUUBZnQ5XdkZz9DzgVz+g6b8VvE2uWOvX91Np8UMygrK5hBQHLYiHXPI5HNeoR6xcaWbmLV476aBZF8u78pCoQhfvbcdGz2q3Zanf3UTTWmlRSQCWSNXa7CltjlCcbT3U15lXKqVSr7RScerSdrvuzGVFN3PI/FX/Cytf1+/03TYriyt4rhggVvJ3Rj7rGTPzA+1UTqOr3Nonwr1prhr2WQb7wSmUqc71XB5ZcYyc/yr1u8tNW8tJ7rUp4py7ExwiIqiknaASmTgYGfWhNKjaeK+j1GdrgoV81oYGkAPVd3l5x7Vzyymbk5e1bbet9uV9P8AgidHW9yh4YsbXwT8PzpzXf23AkMblcebJIeEVfrgY/Gm6dC1rp1tbOctFCiE+pCgVkpp8lnqt4l5e3l5c2xMsEkzqcxPkgoMbVPBU4A5X3rjdK+K0eJhqumSqqvtjaDn6hs45HXiu+eJw2AjCnN8q6b9C3OFNJM9NblttR3gxaS/7hzUGnXkGpabb39qSYp4xJGSMHB9asOytA6SkhdpyfQV3RkpJNbGqZIR/OgNmq8G+VpNtzIVBAU7V54+lOMT55uZefZf8KYD5oY5NpYHKsGGGI5/DrUaSyRfLcYYBSzSquFHPTGTzTxFJ/z8y/kv+FMIkjuIh5zuHJBBA9M9hTAmjkR1DIwZWAI+hpx4PtUckEcm8nKSMhjLqcMB7GkQutwYnljZduVGPn9yfX8qQE1FIOKWgArjPip4ij0fSxp0umi9TUoZYm3thQMYPY5PPSuzrkPiprl9oOi211Y21vKzXAUyTRhxGcZBAPc461x5jUlSw05xlytdbX/Azqu0G72JPhn8SPEmqeMIvDl1YLeWTSyqLvyysscag7S+0leMAH3OM5r1y303T7a9mvrextorqf8A1syRAO/1I5NeMfBXx79g0OGw1LSJTbyajHaLfQc7pp2CoGT69WHAGMjvXuPapy+XtqXtXLmUm2rq1vL5CpPmjzXuFFFL2rvNRKq6x/yB73/r3k/9BNWqq6z/AMgi9/695P8A0E0AM8M/8i5pn/XnF/6AK0Kz/DX/ACLmmf8AXnF/6AK0KYBWJrH/ACNWhfS5/wDQBW3WHrJ/4qvQff7T/wCgCgDSvrb7VatEG2k9D6VVvoHaJIj8+SoJPIwOtW2uFWX5sqOnTvT9wdDtwxI6UhnnPxUtbVdL063t7O2Xzb9fMdEC4CqxC5A/iOBWBFKr7l2sjr95TXqmt6Ta6lpk9jND8ky7eOqnsw9x1rya5jmsb2S0u8farNvLmIGBIh6OPYjB/MV9JlNWMqHs1utfW/X9PuPDzGnJVefo/wCrfr95YU5pScGkXANKelekeeGcdKDyKYnXg4FSCmAmKWkOcgCjPJHegAzztNQ3Mot4mkYFuyqOrseAo9yadczRQRb5W2joD1JPoB3NdB4S0CdruPVNWiMTqN9pbMOU/wBtv9r0Hb61jXrww8PaVP8Ah/L+tjSlSlWlyx/4Y6DwXp0mi6DHBcKDdS7p7lgf+Wh7fgMD8K1CPtUSzByvGcDpTim9MxkqSeQe1SLiNVVj8xyBgV8dVqyqzc5bs+jpwjTiox2RUEF5JtXztiZySBhjTkhhQuirgJySTyT6mrBPlje7YLED2zTnSORuRh1GQe9ZFip0HuBTDgMTQXlX5PJZz/eBGKYN25mmwuOgz0pgT7gFBbiqDebJKZUARI/uA/xe5qdZBPKNmTGCST2PtU42sSuBQAK25RkYJGaTBDA9/wCdPA4H86ytb1210+QWyI13fMu5LaM8gf3nPRF9z17A0CNWqN/rGlWD7b7UrS3f+7JMob8utcrdNqepA/2nfOkR/wCXWzYxRj6sPnb8wPaiztLW0GLW2hhH+wgBqrDsbZ8ZeG1cD+0GYg4yltMw/MJisfw5deDZtKso7gaOl00SlxcwIjk987wDn3pLUnEvJ/1rfzqR1WRCjqHU9QwyDRYLHUxW9rFaJb2ccMMBBZRCoCY9RjimW6x4aKNyxTqT61x8djHayGXTZptOl5JNs21Sf9pDlG/EVoabr0li+zXI4ljJ/wCP2FSI8/8ATReSn1yV+lJoCPxKzTeJ7S3Ykiztnm5/vSHYv6K9J2qKa4hvvEOp3kEglhzFAki8q2xctg9wGZhn1zUg4NUhgfWgYpaavpQAuM1mRaHb+ItZnkLEQWKrHIyN8zyE7tuegCg898t7VcuYmvLyy0xZHjW8mKSuhwwjVSzYPYkDGe2c1J4t8Z+H/At1YaXcWskSTqWRbeIbIUBxkjvz6c8VxZhDCzouOKS5NN/wJlJRV2ZHjH4g2sEg0vw3em51BZitysMRdoURSWIyMHBGD171PbeJvEtl4Cg1LU4ozey3jLG00e1jAclWK8YPboK85+ElvpOq/GI3enG7trSHzbq2jlwzMehDEdB8xPf0962viRrWsz3kxmtUH2V38uKQbAseeee54618TmGa1qVGeK52pSvCKT91Wt72uz/MwpTck5Ms+G/jVLdarBpupaVGUmuBCtxAxyATgEoc59+a9ZQeS7Mn+qJ+ZfQnvXj3ht7fx34Gv7XTdGh07XdKhQW14EyWUsSdrAAhjtYfjxVz4MeJdXiv28N6359zaspW0upFwwYDJQ55IPOCfSvYy3NXT9lTxM7+0XuvbXZxfncKU5X1d0+p61cRQ3ERjkjVxjDKyghh3BB4NQWkcdnmzgEcUSjMaIuFA7jA6f8A16tiMbQM8qODnkj0rF8Sakml6Fe6sYyRZq023pu2jla+mnJQi5PZHRczfij4nuvDng19Ws7eCaZpUiQSg7V3dSQOvSqvgHWLjVvCtjrVxDHH9oLLJCpJAwxXcO46V5b4v1jVPFt3ZSX+oxwaEXjNxFAdsaDd8z4PUgZ+lerznT/A/hDZZ25lsbSMeUWY4Ic5LMfqc5HrXzmDziGLq1cRCX7qC1XW+97b7GMZSc2+hr+IdM0We3+36tbwzJbxtteYbtoPbnryBxzXH3fhHw3rvhWzubHT7IXNtCm7y0CqZFQfK6jg56HvzxWxa3o8U+A2mFpJHFdxuYEYkESKSFx7EjiuV8C65d+H/Dup6rrGgX1tawzIJRIu1t/Iwu77w6cjpnvXVVx85YmlDkTozi3e2zSvr5W8ty3KPU6XR5Le40e0ltYRBC8KlIwMBBj7uPbpT7xCLaUj+4f5V5xD4+nHhe5utE03EyX7fuJP3gihcl8jbjIB47AZFdV4T8UWfibQpZIyEu4oh9piwcKxB6eo4r0KGY4atUVOEtWrrz9AjVhJ2TOkJw+Pal7ZqG5mt7WKS4nkEcaD5ie3+J9qelvrU0P2mHRXEZ5US3CJIw/3ecfQkH6V3GgKe/amT/8AHxb+m5v/AEE1HZXCzeZG0csM0TbZoZVw8Z7ZH8iMg9jUs3+vtx/tN/6CaAJahuv3YFx+7UR5Lsy5ITvg9qmoIDKQwBB6g0AHUClqK1YtCAzq7rlXK9Nw61LQBHczw21vJcXEixQxqWd2OAoHUmqVleaP4g092tpbbULQna4xuXI7EGptYsY9U0q606ZmSO4iaNmXqM9xWL4D8Iw+FYbpY7yS6e4ZSzFdoAXOBjJ55PNc1SVb20YKKcGnd/8AAIblzJW0I7/wLolzcPMnn22ImWCOF9qW7ldokQDowH4ZJ9asXdn4yga01Sw8WTXmrWkYjEV3mOyuF2kHfFGfvZOd3JzXQ0V0pJKyLM2y8TeNdP1yK31JNO1KHUZ7dIjHiBLTCsZwASWcbV3Akgfyr0pZoW2bZUYOMphgdw9vWvONY0fTdYhWHUrRbhFDAAsw4YYI4IyCO1Yur+HbPS9Oj1PQUSy1LSY5JLGaSQsIsxsrKN7YUMCfbOD2pgeyVV1n/kD3v/XvJ/6Ca5n4Qa5puteC7ZbDWLvVpLPMFxcXcbJM7gnJYNzjrg98V02sf8ge9/695P8A0E0wGeGf+Rc0z/rzi/8AQBWhWf4a/wCRc0z/AK84v/QBWhQAVh60M+KNEHqtz/6AK3Kw9Z48U6Gf9m5/9AFAF1oSINskhAz8oParMUaoOOSepNMMmXCtGzL646GpqQyNWWR3HPynGfWuK+J+il9NbXI4w81nG3nhf+WsHVgfcdR+NdzVe9hV4ZS2WVlKsvYjHINb4avKhUVRdPyMa1JVoODPHLNg1rG3mBiyg5z609mx/GPzrO0GC1Fh5UcccsMUskUMpQfvI1chG/EAVoG2t/8An3i/74FfYyVm0fMJ6Cxsoxzn8aUSD1H50z7Nbg4+zxHj+4KT7Nbr/wAsYv8AvkVIyZXU9xmoLiVlmjht0M11MdsMI6sfU+g9TTLazuL3XbfTtOW3ikkieR5XXhEBUdB1PPSu+0Lw3aaQjbN1xdyf6y4k+8+Oceij2FcmLxtPCrXWXRf5/wBX/M6MPhZ13pou/wDkM8OeGbPTQl3dN9r1Tbnzn5WM9xGvQD3610AjaYKxIVs4Jz1+lRJbMWO4ZXJ4B5xUud8g8v5RGpH49q+VrV6leXPUd2e9TpQpR5YKxN5i4bb1FJAxlRZMjkdqgWRyXl27CFwAe5qa3UCHCggHse1ZGhDrWpadpGmyahqtzHbWkJG+R84BJ46cnmk0rVNP1W2hvNNuUuradC0cqHhsHBH4VT8VaDYeJvD02j6ksjRsQ2UbayspyCDUPg/Srbw9o9votrHIsEAJR3O4ncxY5P1JrC9b21rLkt87/wCRPvc3ka6SSKwXd8rAle5HtVee3muHVWYeUpDYI5P1q7hgeMNzTZphEwypIJwTW5RJtVAu0ADGOKzddtZ9Q0i+060u2tJ7iB0SdesbEYBq27KX2qrFuCAOlZ1/eJpml3F5cscQZdlXrI38KL6kkgfU1MkpJxfUVrnF+DNP1rwVocugTalFfardymZSpZ4rKLGN/wA2CSSDhccn2BrWtLaO2Rgpd3dt8srnLyN3Zj3P/wCqmWMcwWS6vCGvLlvMuGHZuyj/AGVGFH096sUYehGhTVOGyCMVFWQGloFFalEFp0k/66t/Ouc+I0niqOxtD4WVmk80ifYqlsY+X73GOufwrpLTpL/11b+dTVliKPtqbhzNX6rcmUeZWuV9P+1HTrf7aE+1eUvnBem/HP61PjjnpjkUporRKysUcx448Tw+ELCzMemmZZWKIiEIiADPp+lQ+MBrHiDwdbXHhi4aOSfZKQkoRmQjld3qD157GtfxZoVt4i0aTTbqR4gWDpIgyVYdDz1qXw5pNvoWiwaZbO7xQA/M55JJJJP4k159SjXq1p05v93JaW0aZk4ycmnsP0GK+g0Wzh1OYTXqRKJ3Bzub69/rV3gt1wR1rGtPFWhXWvNokF8kl4AeAMqxAyQG6Ej0rJ0zwheWnj+58SSaoJIJS5WHB3fMMAHtgf0FaqvZRjRXOr2bvt5vuPm25dSn4X8QeKrjxqU1DTCkdtdBbaMRbS24lSgb+LKFmz2256V03xr8O6Vqnh+91m8jk+16bBmB45ArOuTlDngjnPr6U/VNUXR7w6u8fnRabYT3LoWx8x2ogz6klh+deV+M/Fuu+IvKvtR0BVssDyIssygn+LHXnI5Irxs1rxwmFlRmnVk7v5X3vtoZVGoxcZO5Z+E/iPwboF9ea1qdvPaakkZjtooizxMrLzjOSp45JJHzcYrnPG3i2+8Ua1cX2oRSWgaFY1tonOxSvTIb9a1/Gdx4b1nTdL03wn4ZmhvOHlmZSjM7DDRgdGGQDnOB2710dr8HY9Q8Oafdf219h1e4gUyW9xhl3knjg56YGOeRXz7oYrFUfq1KzjHV20Tfq+q8jktNrljqkc54O8S67GZZoLv7IiKmWjOFcg5AYZ5GM5+ter+HNU8G6vdL4h024iGrgM0lszsFMm0l9gbAJxnBHr2zXmusfCyGw1tNH/4S/TIrxrUT7bqNolbkggP0PKnjrgdKzviFotv4e0vSbHR9Wi1WK5V/PktcFGlUjK5UnPXjvissNQxWVvmlTUoRadm17r7x3aeptGpOC95bHr6/EbTzq01n/ZmoW0ELbJppgAVbGSAnXjjvWzdXN1qB+xiPS42MnMUs3nC4hxydoxgkHoc1wFtbrY/ZdDlsw0tnbxo9zNHtcuVzk542/NgfSt3SPB+pDxFDffa7UQLKJzIkhZj3x059OtduE4hzCrjqmGjR9olJLTTlT3v3t3PR9jJUY1W9zmPi1pvh/wALRWok0UXGnXTHyLeC4eLYyjJDHkYOegx9a9LspNVvNHsZt2nxySRo5RonCeWRnaBnIYDA54rG+K1hJr/hg6faTbpIrpJJUiG5pFXOVHo2SD68Vn/CTUtdex1G28S3SyWNmIhbXM2FPO7KlzjJGF68816uFxWFoZlPDUre8r+6lZNXvdrr6nNyyhPVaMyfGfxS1jStd/s3TdFsLq2L+XCr7zKxHBGBxyemK7250+/1Tw3bWuopZusrK9whEgCL12rhgwI6dcdaYnhfw+NbTxCljHJfAErOHYhd38QXO0Hk8gd63SBC6sWOxuuP4T616eAo4uHO8VNSu9LLRIqKldts4jWvA8NjoupQ6ZJDbaUqGe1to0LNFLtALbzlgDjnaa5rQvD8fhrTLtNI1PQ7uaZSZHZ5RI2M7Ywozk89cjPpXr6N5FwIs4Rs8H+E/wCFcj8YdW8UaJ4a+3+G3KOs266kEauUjC9QGyMZxmuiu6VCHtpQvybWWq9AlaK5rbCWuk66/iGJdUsbdLa3SSaKaN98TTABU3dGGNzHGO3WsHUde+IkPjXSbGwt4LvS5PLErWsG6Jhu/ebmOShA9TUvhz4l2niDwLexXk0Nvrsds0Zi5AlOAFdfqTyB0+lc9dwePvD+kPD4feVrie5DTvAY2UIowgUNyOpLHHoOgrzcXi6mIhCdBN0924v3lb7Nut+vYic+aHNH8Dv/ABXDdw+JrGbdabZ1liXYjCQqF3Dec4IDdMf3j61Wm+0Ce1BaLdvbdwcfdPSm2P8Aad35Goa5JG+oC3WPZEMJEMAtj1JYZJ9gBwKln+aW3/3m/wDQTXvRd0mbIlHn5fmPGPk4OQfekxcbU+aLOf3nynBHtUiElRnrS0xkcSMjyElNrNlQq4x659TUlZHi3X7Xw3pH9o3UMsyGRY1SPGSxz69Ohqfw7q1vrmi22q2qSpDcKSqyLhhgkH9Qee9ZKvTdR0k/eSvbyFzK9upwng/xfr1x4m1BNcAh0y3jkklLxbRbhTxyOp7e9ZNxqfiH4iay9npUyafa2m6RHDuuRkAFiP4vQcd69X1WwttU0640+8QtBcJskAODj61R8LeG9M8N200GmrLiZwztK+5iQMD8K8eeW4mfLRnVbp6tvq+y9DndKbtFvQ0rf91FDbyzrJOIwCSfmfAwWx9a4v4lat4ghvLOx8Lzh7gbmuIYArygcbcqckL15q1rPgt9Q8bW3iJdVlhSIoWhAOfl7Kc8A9/xqLUvBjQeIb7xVpt1K+oFHkgt2AC+aVx19PatsW8VVpypxg4q9rp68vdefkVPnaaSN6/12x0XT7OXXruK0mmVVI5OXwN2MdgT1rhfjfqlxcW+n+HbdWe11Ly5Q8MhWWVhICqIR6kD65rF8O383jXWrTQfFCPdbDI0c8bCOVDjlTgYI49M+9d34Gm0+X4yp/Ztvb3CppzRSvIpJtoosKpQjIyWGBuwxGeMYNRhsRVzGnJ0pcsdLP7V1vfp9woSlVT5XZfidz8KPDd74f0i8m1iC1XV765aW6mgmkcTgfcZg3CNg8qoAyT1611Gs/8AIHvf+veT/wBBNcx4H+IejeLtbv8AStOguo5LRS4eVQFlQMFLDnI5I4NdPrP/ACB73/r3k/8AQTXrUK9OvDnpu6NoyUldDPDX/IuaZ/15xf8AoArQrP8ADX/IuaZ/15xf+gCtCtigrE1n/katC+lz/wCgCtusTWP+Rq0L6XP/AKAKANiiiikAVzvjPxLpmi2zWsrvPqEyHyLOA5kfIxk/3V/2jxW9crK9tKkDBJWRgjHoGxwfzrw7w/D5dmWnVjfb2S8kkYtI0qkq24nk8ivTy3BwxDlKb0VtO9/+GOHHYqVFJRWr6kuiWbWOmwwSFTIBltvQE8kD2q7RRX0rd3c8FKwUmBS0Uhj/AAi2PiCuMYTTpM5PHLr/AIV6UlzGwk2uDtGNuea4zwFpdld297qeoWsE6zz+XD50YYBUG3Iz6sWrdm8O6P5N050uy/1bMP3CjHy/Svlc2mpYqSXSy/DX8T3svjagr9dS6bwR79siuDgKw7VYE37whSGUAfn3rO063gj0PT0BwRbIc4/2Qau20KtGBu5B5Neadg1oZHVdrH7x3DnPrVgLIIiqsSCOuelKJVXCL98HGDUsTKd3G0Djn1oAitWeUfMzcYxj+dWV/OoPtCs3lgbSe+OKlgjEY+8W75NMB7cAfWorhSzjKFxjsadJnb1U88ZpDHvbdnnpxQBVRpGDTBSuDj3/ABrn/FUy3F9pmmpgIhe7lA77MBR/302f+A1fvPEFjp8klpaI+oXan54YMYjJ/vuflX6dfasfdd3WpS6hexwRSPEkSRQsWCKpY8sQMklvQdBTSAlAzgntS0hIHFCAgVQxaKQ5De38qgvJJgYbe0VGurmUQw7/ALoJySx9gAT+GKAFlgbcZYCUkzk/3W9iP61yGoX3jA/ES0trS3ddHwnmjYCm3+MlvXPT8K719G8M2LwW+saj517cnbG11eGN5G/2FBAX/gI/WqOr6W+k39vCZ557K5LJBJI5MsEgBOwt1ZSASCecjBzxXPWpqulFTas09PyZElzaXJj0oHAqCOSRWWKdTuzhXA4fjP4HirFdJZi+NkvZPDdyLC++xSgqTL5ojwueQGP3Sema8xsfHd82lyeG9Wie688tbfao58ygE4znGGIz17ivTPHOm2Wq+Gbq01C9+xW/EjTnGE2nPQ9fpXn2l6Dd6T4dutS8J3cOsXTzooYWo3wKMklVfPzHI/CvmM29usXF05WTi76p3Sve0f1OWtz83u/18jp/CHgXS/CrNqd9dJc3UWSs7jy0hXGCQM9fc0Rw+Kde+ICHR9Uz4eRY/Plt5UKxoQc9c5ckHHBxx0rL+IkmpS/DKwfW/wBxqDTp5sSkBXPzcNg8ccnHQ1t+GtY0/wCHXwz0u8j025vLvVLo+YgYLvk7kHH3cAY+tEq2Ho1Fh4r2cIpTvez+a1fqK8V7qVktTY1KX4f3Ws3XgC4N01/fIsM0+5mbcPnVfMYnDDrjGM0zXdD0fwpGbrUPEUdnZTOEiW5jaQswbft2r265wBxtB6c8DB8LfE+tTpr2l31k0F3N9pjnlmZZUJc5yAD8ynrg9uK639oLS/EGradodlpumy6nGjt5s0CF3EuAuCB0B5Of5U4Y7EOjUxEqWqty9bp7bb2vv5hzzs5OOvQl8VWVv4e8NWuqW9xqOri7AiS6tELOoYMwf73Qj5a4v/hNNGivrRMajCiBVeJYlTA8wMUf5uQSMnjueKsxeIrq38TaV4dbxNFa2OnQRQ3GX22yMiYlB4+Zw2cEZB4rqovB+geNPBF0+m675u+6M0VzNBGGgdchg5X5iGBzyeBtwK5f7RzHGV5xwzUYxXW13Lqku3mV7RyjeD17Hmniu1064v5LqeWeV5QEtELFmfAwBgep9D3qx4D1K3tPsLWsEivbvvdmTI3jr7H6eld34F0TwbpfjTTtCl15tT1nTwzRoYMReZtJwH56DnHqOvGK8w8eanrn/CR3VpqYWzuLaeQGOCNIVAySpG0DdwepyTXyWNyzEqk69ap+8c3s9E1runo/Iyc1B89j2KDVn8Q2sbasEhlDsI7mNflRR1DD0HXrxXZeHdJGi6VHH9qN38xkaToDu9B6f/rrw7RNMvLPwJJ4g1TxCI0v9sdnbIxkztcbmfHGQMj2zz6V3fgrxpb2rxaXqWpNLAsBYFgXZWBUKMjnbjd7cCuzJMV9QzDmzGznNaT7L+/rborN67dGejLEqrThFK1l37vojdl8OtZXk01te3JjllMjjdjZk5I46n044qDxdompeIvDq74YZGS4MvkldoK4I78Ej8Koah42n1O+lt9CeODDFY3kA3PgHIIPA5HFdnod5PJp9k18vlyTwK0gxgbsfN+ua1yvL8uxmZYqGErSUGveitE2/tJ3b9NPnbQcpp01Fr5nAfB3xfY6h9p8OvN5c8Ts1qjDl0GM4PTg5+X0rovHvirTdCtZLGa6ltp7iEolwse9bfeCFdh1IB9MnivM73UtGtdX/tzwxbXESWruIlZRuGGIIC/3T+Jrq/iBpNt4+8EWet6LCLidmVhLjbIEXcHjIPcNx+Br0MtzKq8DUw1Bpzo6dXeK7db9Nuxyc0uW27Nb4PaL4m03Rbs69qiX6XTJJajzzMNpHLBj2bI49q4DU/i5qVt4vv4JbdL3w+hktxZSRgF1AK5LEZ5PX24xWV4cf4pm3fQdDvLwW9g65IZUEZPRd7c4/wBnOBiuuufg/CNYtdSk1mK3iDLcX0cybl3g7n2HgBSc/e7V0wr4nE4amsFGSUd2+vze6XUwvNxSgmrHGeIPC+j3Xh7TfGWi3UeiWl7cMklveyEiFwx5iKqSyjB4wTgV6tol2t5Yxybwzqqh2BBDZUEOpHVWBBB9/wAK8p+JZntPFOzV1e90GW5Mlq9pLiIQAkbIsfIrKCQeOT1r1Ox/s/7ZCmkjbp8elWqRqfvLncyqx9QrDP8AvCuzI2liKsVG1rX82uttkmXh7KTSNJc4z3qF/wDj4tz/ALTf+gmpUZWyqsCV+8AeR9ailB8+A9yzf+gmvpjrLFITRmquralYaVZNe6jcJb26kAu3cnoAO5pSkopyk7IG7El9Z2t/bNa3tvFcQt96ORQwOPapYo44YliijWONAFVVGAoHYCvKbbTvHniIajJHrWywny0Eom/dTDdwE28qMZz9MGvQvCNhfaX4etbHUrz7XcxA7pMk8Z4GTycDjNefhMZLETv7JxVt3bXX+mZQnzPY1v5VznhHxVH4glnVbN7ZVdhEWbO9VOCT6V0deQeI18ceHvEV7qNlHN9muLhvKEEYkiZc5AKgccfrmsc1xNfDOlUhfkv71lfT9AqTcLPoen+ItXtdD0efU7zcYogPlXqzE4AH1NUvBviez8T2c89rDNA0LhHSQjIyMggirb2cWt6BFb61YqRPEjTwEnCtgHGeowaxzqfhHwZcw6KgSxe4Icqisw54DO1dFWpUhVjUlNRpW673ew22pJ30M/wv4AbRvGL6z/aXm24LmKPad/z/AN498ZNdN8KI9ES9vvEUmpvaai7SWV3ayzxpEXWQHeE4IPIUH69zmn+J5rq38N6lPZFhcx2sjRFRkhgpxivGfAnh3UfiN4hlsbnWNklvbmVpZwZG27gMAZB6muKrXhlso4bDUrynd2v/AJmTkqTUYLVn0pcWnhvwlZal4hj023swIzLdy28I3uAc9uvJqp4e8WaX4x8H3+p6Ws6IiSxSRzKA6MEzg4JHQg8GvNvHniXxxoOsf8IpaaOL/SFtI7KET2jS/bAYwC5Yd8549qj+B2uXkMfiDwnqMdpamG3lkSHyljl80AhxgfewMe4xSp5pH65GhFcsdU1b7XqCre+orY9p8Nf8i5pn/XnF/wCgCtCs/wANf8i5pn/XnF/6AK0K986QrE1j/katC+lz/wCgCtusTWP+Rq0L6XP/AKAKANiiiikAV5T420m40XxVNqGwHTdVmBDhv9XPt6Edt208+terVm+KNHh17QrrSp3aMTKNsi9Y3ByrD6EA12YHE/V6yk9no/T/AIG5zYuh7am4rfoeXUVVWa4tLhNO1iF7PURlTHIpVZSP4oz0YHGeKtV9Y0fOBUbpcXE0NhZjN3dN5cX+z6ufYDmi4mWFV3BmZiFRFGWdj0AHc12/gjw/JpqvqWoqv9ozrt2A5EEf9wH17k/4Vz4rExw1Pnlv0Xd/5dzahQdefKtups2GmW9jpttY2+RHbxhFz3wOp+vWpZYl+ym3JPzoU3fUVZqNl3biv3umD0r4yUnJuT3Z9IkkrI5xY9dtraO1EmnOsUQj3GFwcAY/vUaZeXrXk9jdi2VYoVkVogw5ZmGDkn+7W7IuIvLkI3H2wCfTNcvqlzaafrtx9quktxLZxgeYwUHDvkD9Kko6CHhRJIwJk/iHcip5J1VFIwUccDHINYa67oQjjtY9TtSRhVxKOc1ftEkm2bxjaTt7UCJ7I78ySKQF68cVbaTOxo8EHjGahlk8rb5eWJ/h9afEoIDFdpPUUANlC4IVgqg5cE9AO9cvqOq3GtbobOeSDS+VadCVkuv909Vj9xy3bA6u8SzLeX76PCzeREA1+wP388rD+I5b2wO9RMwHGCPoKpIDO1xbyw8M3K6DbRfaYoj9niC/LnvgdzjP1NUfAF5r17oPneIYPJuRKQmU2MyYHJXtzmug525/Kql9qFjYtEt9fW1sZDiMSyhS59s9axnTtVVZzaSVrdPUlr3ua5cY9KxfHGlXmteHJ7DT7z7NOxDA5IDAHO0kcgGsiSx8Yf8ACxFvI7xl0LglDKCm3byuz+9nvXYY3NmoTWKhOnOLS1Xa/mvIPjTTR5jot1468N+EtQa8s3l8ho0tRL+8KAk7m+U5Kjj867Tw1ql5NpmieIdUtDBJFIXuY1U/LGyshcL14DBsema2Y5oXleGOaNpI8b0VgSufUdqWQkDNZ4TBvDtWqOUUrWfrvf8AAmFPl66Gf8Sfh3beN9RsNVtdWFo6IEdgu9ZI85BQg8Hnr0NdfrujvqOm21tDdGCa1kSWKR03gsqlfmGRkEMe4rlE023QN9na6tUY5aO2upIkJ9dqsBWj4TvRptjrKySTSW9jOXWIsXaNPJRsDPPJ3Hr3raGGpUZyqxVnLf5FKCi3JdTmNO+HvjC38XXur3GtWl3aSBtkchcLLn7qleQmMnBGce9aulX0M0csbs0M0U7QyQytl43B5U+vse4INeHWviLxlq3iM3Ol6pqz311MVjWKZuCx4XHQDH4cV614eh1SbXLrTbiayfUrkLJePI7KpnQYYqFHJ2hfT7teNlWaYaV4K8U3pzPdvovPyMcPUUrpIj+IXhObxQlmIdQFt5BbcjoWRt3fH94Y4rV8MaBp/h6wNnYI2GO6SR2yztjGT/hWH438T3/gnVrTTtSghvVuI/MEsTEbU3Y6EZJGD39K6mO6UErOyRnAKnPDA16VGnhJ4qpUgr1FZPy/ryNIqDm2tyJ9U0XR7rU9U1/aba1tIljQx+YT5jsG2r3JKqPwrlbXxBf+OfFElq2iSTeFrZZZrWaK3aJ49iHBD9MkjaV9/atjxda6bqOnMbho5io2+TuP7/JGI+OcltuCOQfYkG749uNE8EfDOHTFs57VJsRwwQNuPm43tuY9RkcnvXHm9Kq4ynJr2aV7dZP+V30s/wAyaid7t2RyOmeN9Wvvh3f6ZpemrorwvHb2UsDPtVWJZxubncADk/7Xauj+AGmahY6JqV3fXe5rq4GIfN3bdoILn3Yn9Ku+DrfRx8Mlv9cljksLpzdLgNmPICgDvuyp6Dv3FZF1pkmnaf8A8Jf4d1aO50uNfMSTJDqgOCGGOQMYP06V84quYYatRxU4+0ShrFNc0U+tlo12t2toEILRt6nN/Er4Y6reeM5p/DNrbSW91tleITqjQM3BZgTnaSCQR7+ldYvwpaH4eXOg2usFdQu5Yp7iZgfKZkGNmB/DyeevSpLrxf8A2XdM0mmBdZuLNHknkO3MWX8olRn/AGjjjrXA/ET4heJpIINPhuxaRvGWllgG1pOeBnsBjtjOaf8AaGTQqyfLLnmr2ata+66WevmZzp06d5Hpfw/+HOieFxa30q/a9ZhDZuQWC85HyrnAwDjNcH8edFi0rxHB4imkFzDqTbDCch42jUchvTkcVm6RZ+JdD0XSfEDahf28U8weOWWQkA7SQu0/wt79a3fGT654q0GHUr3Tvtdlps/nNLDEAQu0hsA/eGdpOOmKwxeZ4WvhZYONCUZbpWfTq3o9r6/MOVOnZKxxvg+Z30Qx3MqfZ45SVRn4Qnkkg8DPFa3hjR5INYmaK6ZI5nySkWREmfvY74rsdL8O6Xqvgib+1Iog1ufOiCkK6RccMP4hkcA59OKoeCrC91HxJPZ2It/I+ySMvmhuoK7d2B0r47EYavVq03QXO6qul3tpyvXdWfXY6KVJR5fabL7yePwzpunXM1yFmuLiRxguu0SL2bAPIxXT2/jrRY447HV5ksCi7BJs/d5A7AcjAFc78LPF9rN4gv7G6sHjnjjluFbzCFBQgFVXGORz3rd/sjQNS1ceKW0tY7u3xJCWuCIvMJxkr2OcdOPxr1sgdXLKka9XERi6nNeDT+GKu9ejSTsu3V7HoVJQq4dfV6dknqznNJ0z4arqs95N4l8631GQvbWSsyxks2Mpgbm5yBXeWHibwfZpJotrqEMD2wCvb+W4ZN3IyCOSevvXmY8OX3iD4q2GsXl4XDXSNMkZ5hCAlAvbb8oHXNaHiU32reKbq+gdoPs1xhHk+7N5YKkDHIO4V7cuJMJhcHLG4OlFOUuVX0b0u79e2l7a+RhRwGIblHktbXzt3V9/kdxc+NfC9jOltc6tEiSsUVXjYHeOq9Oe1Z3ijXPC2uaFrHhu51WeBo4v35FvJvgT7wZgV6D9RXK698LPEviHTo9R/tPThfNIwMJ3eWIioAw23JbI7j8aTxx4Y8aWmqaXfeG7i41JkgghkZgvyNHgBuT9085/HNe/Tx2YPCt4rDa6XSfR793p2/E45y3912LPh6HwTofgVLG9Muv2U873Vq0liwEzAKD5e4ADAHPPPP0pfDnibR5rXUnhh1BUtppJ5lFjK3kxE5UsVUgYXjrwBV3QNT8WeIfFGq+GfE3h9BowR1/1TIFwflw+fmz2x+HFeh6Rb2WjWcGn2FtHb2cQCrHGOAD39+e/1r0MArz5qSSppWs01K6fftYdJL7K0PDvCCWOmeJ315tT1Oa11XzfsxfTLhFk53ElmXBxXWjxVpNxdTC3F/OunqZLt47GVkiXaeSwXFeoavptnq1k9neIzRORnaxU5B45FZvg/wAJaV4X+2nTjcO95KJJnmk3HIBAA9AMmro4evh8QoUkvY2ber5ub8rFRjyaROFg8V6TcR2ckEeoyJeyNFastjLiZlOGC/Lzg0eJdPh17SmsL/Q9fMW8MDHYyBlYdCMivRfDX/Hrd/8AYQuf/RrVp/SvRqU41IuEldMppNWZ5Xo8P9i6fb6XYeHPEHkRKdmbNj1JJJJ7kk1NNqV+LaSSPwz4i3AELmwPXtxnOK3PiV8Q9O8DzWMN5Y3N293uYeUQAqKQCcnqeeldhBKs1vHMmdsihhnrgjNZUqtFydGm9Y207dhRcb8q6HzN8O/GXiW+8WW9hdXE2oRz7wYAqBs7SRtzjpjpmt7xbefEJtVW+0XQtbttNhT5kltQpYry5YZJxjpXeR+HvhzpXxMguUmgtdfkBkhsxLhN7A/MF6BiM8Z98V6BJGkkTxyKGRwVZT0IPUV5GFwFaeGlQq1W2pbp69NH29DCnTlyuLl1PlTTfFXi/Vtbu7nR5L2e8lOYrSJPMjSPv8hyOPl5962JdS0LxDrNpFrXh3XLzxHCghntrOIfM8ZJYbd3QYJPPSvZfDfgfwlpK38nh+JYLi6ieFriOcyNEG6hTn5cHH5CsD4T/C+fwhr91rGoajb3shjMVv5cZyATyxJ6HAxx6nmuShl2MpzjGq+dSd5X1ivS/VkKlUTSevcyL3xtBYeKIvDk+i6hHfMyp5TGIYZgNo+9t79c8VL8LvDmpjWLjxjq32y1sNPhmi0qxvoEjeNSNzSkqSMfMyg9SOSegGz8UvhdY+Krm51yC6ubfUxbbVRQGSVlHygg8+3B9K5/9nPxA7Wt94L1dFjkgLNDHO+JGBzvi2H0xnj1NejDGV6WLdCulaV+V/oaKpKM+WXXY1fgT428QeLbnWF1iSCWKDZJEUQIULE/LgdRgdT+dct8YfAWuaLql/448KO5Q7pXhhUmWFmUh2A/iUnqPfpivW/D/hnw34MtL+40uzFnC6+bcNvZ/lQE988AZ4rxfwHq/ijxR8QdW1i1v7s6QqzyXMckp8sQlHEabememB7GuLEUnGjRw2JblUb0aeq8/Rf1sRNe7GE9We9eFST4X0onqbKHP/fArSrP8M/8i5pn/XnF/wCgCtCvpzrCsTWP+Rq0L6XP/oArbrE1j/katC+lz/6AKANiiiipAKKKKAKmraZp+rWTWepWcN1btyUkXOD6j0PuK5Gb4bWAlLWWuaxaJ2j81ZVUdgN4J/XNdzRXTRxdagrU5WX4GNXD0qrvONzitD8NS+HLp724hOsyHgXSLiWJfQRdPxU5PpXSWV5a3sJltZllUHDY6qfQg8g+xrRqhqGl291N9pRntrsDAuITh8ejdmHsQayrVZ1pc83dlU6UKceWCsiWm7PmLBiCTVBr2409vL1hUWLOFvIxiI/746xn65X37VojkAjkHoaxsWROqyZ6rzjn+lU9QiEkbYOdvzc9yKk1C5RVZQhdlBPBqSxkMsS+YmTt4bsRUgYviaKGLQLhgnzGLkDrmrSyyi8aWRSETO3PY4qfW9NkvdOuoIJFWWZNoZxkA9vwqlcR6+7GNV0jJ+YkebRYCy0hlZJxG2TkMB6+tHiPUI9L0yW84/coX2/3sDp9TWfH/wAJEkTfJpIAOQSZOaxfGE+pzJpVrdjTws99Gkqxb94VQz9+P4APxoQD9IikhtR9oO66lJmuG/vSMct+vA9gKsSDd35oDfN601myf/rVoMVCGUVynjbwRF4m1O0vJdQe3ECeW6BN25d2eDkYPJ9e1dVDj3p2ctjGcelY4jD08TD2dVXRMoqStII12oI1+6oAGfannO3I4NQWX9oaoz/2TbQtAjFTc3EhRGI4IQAEtg8Z4HoTS332/S5Il1a1ijilcIlxBIXiLHorZAKk9s5B6ZzxWxRxOieGI/DXiTVvEk+sebbxpJI8KjLgN82H56+nrXQ+FPEun+J7Oe4sUnQQOEdZVAPIyDxWrPHC8UizJGY3UiUMBhlxzn2xVDw9p8dvasvhrw7L9kdt/mqUhSU+qlyCw9DjHoa4aOFeHmo0bKGra1vd9jOMOV+7sWrT7VqV9La2c0dtBbkLcXTJuwxAOxB0JAIJJ4GQME9NPSPD8lrqdzdjVryaOaMRzRSJGA205Vsqo5GSPofauV8KeJdH1SzvdCttSisNW+03ARZ2Ay7SNtKHo55HA9KoeFvA/jS18I+JNHvNXEN3e+WbfFyXBIJLkt2DDg96zqY5uSVGPOtdU1o10+YnU/lVz0zTrewsVKadZ2durMWIgjVQx4GTjqa5XxDpsyR6lrmhwuNXF68SzIu8oh4ZlXpu7Z9Cah+EfhO98MaNNb3t6s0104lCRMSkQAxgZ7+v4V1WixvvvFDEKl7KSfU1EsOsZhkqkeSXTa8X3XmOPvR1VjP8Maf/AMJJ4Zt5PFmlx3M6Mwha7gHmbem7B5Hf8hWfZ2+uWWmQLf6LdMYolWWSKRJTkDBbaDkj6ZPtXYx3EnlyOqlwASPc44FeeaD8RdWt5v8AiqtP8qKVyqC2t23xMScK2T0wOvXNZzxmHyqFOnWk9dOZ9bLeTHflZZmksNcltLC3VNSV7mF54YxvAiDjcX7LgZPODkcc1R8deGbrxXp+jaXLdXltc2rTxBbqGURSuc7GL4wSFTjnnNel6bdWt9ZpfWTK0M43hgMEnpz78Yqn4hmht5tLuLiRIokvfmdzgD91IOTXdXo0sbQcJO8Zdn89wklJWZ4fNp3iLQbK18HWbR6rOt6zvEpIVXZVACk9hyT9a63xpq3iPwVb+H9E8M6DNLHGFnuZI4mkjmlYtuhyvqct/wB813dxc6E0z6rZLp13qSjy4D5qq0kpB2R7j0Jxj6ZrmtX8caT4M8QWuhXVjeyXWpOt1eSidpFhkkwuF3cso24wMAAV4FHKo4H2tarV5ZSaUWukb6L17mUoqEd7GB4ofxR4l8bXOjy+HZI7eEL9nl8jCldoJ3yng8k8Z/DNN+G/wv1O18WS6x4rhtZIIlbyICyyrIx4GR0AA/XFdPr/AMQZtK8Z32htpQeC0hR/NeQqZGYA/LxjA/XBrG0r4pSa149sdPsI4YNMmZI2S7TZK+Ry6sDjg8Y74rhUMphmM6lSo5VeZJq2ifTpsvUTUdOZ31PUpYkfCNGjR4wVZQRj0xXnzX/jKb4ly+HbnRY/+ETZWUkW/wAhh8vrvHctxj/9dT+CdC8aWHjXU9Q1rVDPpkvmeXH9pLiQlsoQh+5tXIrsdX1G30vTLjULuRUhgG5ixAyScBQT3JIA+tfTKMsXBSknCz27pdH5M01ml0PKvi+p0Hw9NpPhfTbsm7Ik1C5XLCGIEbUz2LEjj0FW/gvP/ZHwj1bxDNcXEsuZWIIz5YjXCgZ+uc/4VvaJBC0l1basuzXL51fULVrkyxoediov3eFI+7+JOKz7pbez1C+0Ow+02cVoPvlsK0jDLMD0zyoGeoWvg8dnWGwGOqyo0v3dJKC5baTle6S021v376m31ZuUZ825j+HbW58XacNe0LTkguoLswzjzFG75VJ2kfLt5we9dJqHgW8udJukN3HBKRmONwSu73IPTPSuB8J+LPEPw9u2stdKahp0lwVmijcM1tzy0ZHykc5I6fSve5Hga081/likAO4nHBroyPhfJsVFTXM5Qumm3o9fn6a2LoY2qoShf4tzh/Afgu+8OalJfanq7X/mw7I7ZVAjhJwWwScnpgdOCa2L/wALaVeXcd2sUkeZizrE2wOTz8wx1z1IxnNbgktJIgyOrDHXvTinlE7OA3zbT0r7OGTYGFBYf2ScE72avr316jpVqlKSlCTTIYGKXJXkI7Egf5980xYziVCxUSEkexzzUgjxqIbIMSqSVPYmorkFmkkwygYZV7E5r0zMk1ANtW4jOCuVYZ+8KSHE0f3QGTgg96hupyT+6xJG3zYB5X1FTWDxy3BkUg7hh19CKAL6MHjVl79qeKYrfvmTABVf50pyyEKdrfyNMRmeGv8Aj2u/+v8Auf8A0a1avsKwfBN19r069Z0WKWPU7uOSMOG2ETNwSPUYP41vDpQBU1LTNN1JIl1GwtrxYnDxieIOFb1Gat/yoznNApKKTvYDi/EngPTLvxMfGKLcyapbRiWG2DgRyyxqfLz36471R+GGq+LvFGhaxa+LtPl08nMMMwhMLkMrBsA/3eMH3r0LvQetcn1KMavtIOyd7pbSb6sz9mua6PPfh34J/wCFc6TrN5NqD6luUzbEj2Daik9Mn5jWJo/xnW60o3s/h5ows3l7Y7jcduRjHy9ea9d/Wqkum2JVWWxtgysWUiFcg+o461y1sBiIQhTwVT2cV0tzX18wVNxsouyPO7j4h65efECx0rQNKju9JacQXLFT5oIOHY84QL7jtzit62+Hei2/xAl8ZRzXX2t2aQQ7h5Ydhgt0z+Ga3YNK02xuZb21s4Le6nOZp0jAaQnGSSB7CrMLSsRslDirw+CqavFSU3zXWlrdhqnfWWpLLzujba4YEFCM59jXD+JtZ8C/D62n00w2+ly6lBJIVt7c4bggM2OgyTj8a7h3LRsUXc4BIB7n0rwH4xX0eqeEdQvvEmgzRX0A+z2NzGrR7GYMxVs8MBt+vNZ5rjlheVRXvu9m02tN9el1t3FWfLHmW57v4Z/5FvTMdPscX/oArQrM8J/8itpP/XlD/wCgCtOvYNArE1j/AJGrQvpc/wDoArbrE1j/AJGrQvpc/wDoAoA2KKKKkAooooAKKKKACiiigBGAZSrAEEYII4IrHfT7nTm8zSQJLb+KyZsAe8RP3f8AdPy/StmigDJsbizvonMIwynbLG67XjPoynkH/Iq2iqiBVGAOgqPUtMivJFuI5GtryMYjuIx8wH91h/Evsf0PNVYL6SK5Sy1ONYLlziJ1/wBVP/uk9D/snn0yOaloRoVFcBNpLcD1zipKRs7eACfSkBQnjaS3DKOgBAz+tcl4jTa+hybWbdcSOcDJyExn+dd0h8xCGj2nuDXO+N4FitNOugAq298gPH8MgaP+bLQlqBj+fhhiOTk/3DQJVZwDvAzgZQgZqzyXB7VFcY2L/wBdF/nVjD7gx+ZqtrEjppF6YWYSC3kKkdc7TyKtMMdcUp7HANACeNrvV9P+H4m8IRqZ7ZIgjKqsRCByVU8E4xx6E1z/AIT8d6b4q8LxaLr15Gur3MLxngL5zZO1lxwG4BA45HFbFq2pafb/AGO1jtrvTsfLbzuUaId1VgDlfQEcdM4rxLwvFA3xEs5rG08qJL9JEhaXctuolA/eMcYA/qK+czWvXwmKpTpyupaOP6rzOarKUJprqeyan/wiOjC3XxP4gnmkmAISWZgrjuWjTC7eO4/OqPxf+IGq+F7iwttDW2Iu7fzjPIm8YzgbR06c5rhPjno9/p/im61SeCNrK/ZUgmB5UogBXGeD+hrgWkupofPl3zJCqxh2+YIB0XntXl5pnuIpzqUOXladk+v9MxrYiV3E6a71bwo01nrtvZXsOrxzJNcWkZ220kgbczKxJZRwOMd+MV6p4a+KkHiDxfa6Vb6PcW63CZDs+SG27iCAPu9cNn8K8u+EMaXfi0abJpFvqMV3C6MJog4hwNwfnoMgD8aq23jjxZYXDrDfolwD5e8W0e9QONinbkLxjaOK5MHmE8NGNZytGT1Sitbf536GdOq4Wl3PovWL6fTikdu9lFGYGuJpbuXYqjcq4z2+9U/hwyNptzP9ot7j7RIZVaFiUOfQ9+leN+JPE9l440TTbaWbyNShYC6tihAO3ksvYrkfd6jPtUVpqvijwpbPcaTp10dKDbgMloi7eiddv07969itxNShiVRpwc1y8146teqO32q+Loe9xyxtDGAuNwztqDUbCw1OFra+hWaNiCeSPm7YI5FZ/hSa61bw1ZalexfZbqWIPJEwI8onr15HrzS+H9V0jVbm5ttN1qzvLiBwZFhkyV7fiO2RxXvylSqwUZ2al0fX5M05kcp4j8fXnhXxhD4VsPDcb6fDCuxgzA4K53A9MDvnJ611HhDxNJrOk3t1d2oWS0yzLChKsu0kAZzluDx9K5T49eIP7M8Mx6dDPbTS3NyqTxmQeasY+fGB2JAzn1HrXN+CfiRpej+ErrR7XTtRS+MMs1uy/OHlI6AjJwMZyeOD0r5yWNq0M09nKt+7Sellv0j30/4Bh7RRk4tm78OvHTeLPF97Pc6WkFvBbrJDDFC00m8MVV8gfLhWcHjnf2xz3c39h3uq2Nxe6UzXaSbbWa5smBVsE4DEcHg1438KtYvPCcGoTXlotzNqShlkTaskbc8sSOQcg46ZrR8B6reWXiS3TU9ZvtQW4mWYxylpX3qrZZAATj5u3Spy/iPDVvZYepLnnJvptZ6XHTcuVcyIdKsvFs/xlu9P1qGe/tJ2lEpmjLwCHBMbA9FAJXp34rmfGvhPxfY6ql42h3cbx5Zbi3fzI12chgV+6B15x+lfSenXsF/C7weaBG5jdZYmjZWABwVYA9CKlureO6tZbW4TfFMjRyKf4lIwRXVX4bo1fec3zJtp+vR99hOheLjc8eu/jBI9tpunaLDDc6i8Mf2u5nDCIPt+ZVHBPI69PTNXNR16bWrZ7nUbeYW4IASMbowwxg4Pvzk55rcuvAvhfQLQXlvYx3N3Dn7GLx8pG2DgYAGfxyax7+aX+x4ZfPSzLRuJYowGUZ44PbOOg96/PeL8zzChUhhatXV2bUW9O2tr3f8Aw/Q9HA0qsVKo+3y/H/hzU8O69otx4gjuLy6ty0KNI80ynzN+AM5x6dK5DX5W1HVdR1SO4ndbm72pFglduPlI98AcVf8AD1jZt9pAinuTt2yErtGGx0HXOev6V13hPwveabcG+e7MaeS/lWMg3KJD/Gx/DoPXrXnZLRxWbR/s+inyKXPKT1eq6+fZbs0rU5ShGpK3bT+vvOS0vS7dQ1jJP9nndishkh4ViANv59c16R5QnCST3BmUYVcNwcDH51xJaSTXIY9Ud3upGHyBcnH9447f4VuXl03hvSvskMiz3NyrypI6ZRXY8kgHJHtnPvX0HB2Mp5bVxXt3y09LuTSkrOyTgtdb77X0O/GYeE3To4fVpdNu+/U6y3hBj8xVxtX5VIzmkF6qzbZcBtowDWPpWjacjwXBa4meNY2iZriRj8gYKTk8nDnk9c98Cq83hyxiMax28hkhK+X/AKQ5I2qwUcnnAc9evfoK/WFJNXR41tdTeW4K3DwoCVABJJ9v1o8+PY29Sq89AcfSuci0Sxs0t3a3mBQx+X+/k5MYIXqeeCfr3zUGq2+i6LpF1dvDO50+BJVRbh9zeUp2gZbngkHPXvmlKainJ7IT01Nq+urPThJqVxKsMUYHmZ7g8fiSSMVynhzx9pmu+Iby0sLS7s7i2zJifAE0YOMgdj0OD2+lec674ss/EPhJ2tNDTTpLdYVWTz8qRCTtQdzgMevc960/AdxHrln9otrVmuzIELKjfKe43DgdfyNfD5nxXOlioRwcPaQ0vZO930+78SaLVaooqSXqe2XutWVhAt5c+aEmkjiTy4mkYuxwBhQT1qtF4os5ERk0/W/m2YJ0yYffzj+Htjn071zuv+H9NsNIsLiztFE0N3ZopDEhQkgVR17bm/Oums9SWG0hXy3MKYiaTP3SOOR+FfdJlWIvA3nNpt3dTW1zbrdahcTwpchg/ls5KkqwBT/dP9a36rJeQSuESVC3cA81OHX16UxCr1I/yaF6nmkLAZPUd/agt82Bwe9ADs8Z7VFcljEfLb5wKeGGe/So7ld8Zwpz2I6igBltNmMKfvd89jUht0ZizFmP+9iorUPjMm4eoJqzuXPUUDIJ1URld5A7jriq0atglZmdR1BNaJVT2GfpVcIMspPzZ6dMUAPVWVRtwvrxXmOq6r4uvvHup+H9T8PxzeGhby7ZZrXemBGSsm8/KSTxjtn8a9Kb7SmAuSB7CqWqyXZ0u9Hltt+zyfeAH8Jrnr0XV5bSas7+vk/IiUXK2pZ8M/8AIt6Z/wBecX/oArQrP8M/8i3pn/XnF/6AK0K6SgrE1j/katC+lz/6AK26xNY/5GrQvpc/+gCgDYoooqQCiiigAooooAKKKKACiiigAqG8tre8tnt7qJZYnHzK3+eD71NRQBhPJcaOQt5I9xp/RbpuXh9pPVf9v8/WtIsoTfuG3Gd2eMeuatkAgggEHqDXP6jpjWdtPFawPc6ZOjJcWSH5kVhhjF7YJ+T/AL5x0KktNBMXR/EmgaxcPb6XrFleToCWjilBYD1x6VZ1uxGpaPdWDNtM0RVX/ut1VvwIB/CuD8CfDHQ9D8RQ+JNL1a6uoERhBE4HBIwdx6nHIxgHPWvSK5MJOvKF68UpX6O5EHJr3kcNp8zXFmkjr5cvKyp/ckBwy/gQRS3PEaY/56L/ADq34ktf7L1NtRXP2K9dVn9IZugf2VuAT/eA9TUEsaSKVkUMPQiuxGgx8MD60x9sZVWYKx6Ank0ptLbp5CflSi3ttrDyUwevy0AchqVh4um8dWl3Z3hTRk2eYnmgDH8YK9WJ9fcV0q2FjC93cLZQDzlPnkRjMo7hvWp2tLYDPkoPwqOONoJy0UIZSu0hcDnNc9LDRpylK7d3fXW3p2JjBJsu+HraF/BNouqQxXqTQK5jlAkAB5A564yB+Arzz43+C2htrPVfDmmQQafHbkXkduAm3byHZe4wTz2rq7XWn8P6YNPvtGvbiygy0NzbEPsjHIVlHII6A9Dgcg8V0Es2k65pN5DDMbqzZTBcnYVYblzjDDuCOfeubMMBDF0nCS16MmpTU42PA/BviiPw7pMsdtawPd6hIYbmUlleOI9NvYYJz0rM8YeHU8N3cVuusWWoNKgkQ27ElRnjcOg/Osi9hT7ZcraR3BhiYgeYMuqg4+bHApkG2G5Q3FsZEQjzIslcj0yOn1r84dZul7GprbZ9u+255bndWaLNtDeNPFcEtG12HMUuQASD83PbpXsPw58U6Po/hzTtF1e8lW8a4fy3kiYo25uBuPQc968q8NafcXV3ExtLqSFSWRo88HngDvkjmrGvXmqrqNtFd6QLeaJluI4pIzucdsjuD/jU4DH1sHiPaUYpxtaTfT7jalJ048x9N6tZ/bNG1DTN5AuoGicpwyBlIyPXrXlnhTTbHw9d3X2C1aK7eCSzS4WRixDHBk4BwQFB4BySCMAGtnwH4p8SanPZvqFsjiVW8wrblNh57+meK6O08O6La602tW+m2sN2WZnmX7ys3Ugds854r7/DYnD5lavRjfldrtW+7Tz6W9TucVJqVjy6fwXbhY5r1dTkSMmRo5ZQ0pbB3bhszyVHf+IU7VtAstQt7WOSxv7ZIXZAkWOVDKpY5UggZJGMfLzzjNUfib4bFh4/PmTgWurI08Z805D5+bH49Aa5PRrPVor43SR3higfaZ4gzeWc4Vh+Pc8V8ziMXgMPiZ0pYRc0fN7b3Wnzuczkk+XlO0/4R8BIPsl1qUkixkxyMQ8cYMRb5soCwyAp6YOPbObptvOshutSk33KnZGwOFCnHAA71lanY66uozXsd08ss+FZ4zsZ/dvyGa0La4uLYNZXjSSXTq7QumCzAex6H0r5HNsThsS4ywlNQVtbO77/ACNItX1VjtbfxHqPmKo1CWFHKifypGB4AXcecZKjB+ldZ4c15rS28q1b7SmQ8zPI0hjByOpNeOeEZD/Zss8wYyF2y5HJBPp+daltqVvJP5NvMVaSNTjfjeDz+PeuCvmOZxrKcK8uaGie6+7Y7MPiIRj70U7npHiW8uNWuLK7MS3FgF2ny2IEefvMecEnj6Ae9ZMjW1lBb7Srxs/lAbQCozwc4yBjnj3rIbVLnyY4Ybjy1EYGAgBBHuO/v2rXjaEWKXq3MVxsRfOUZBDADkg+9eHmGMxeMqqti5c0ttrbbbJI9zAVFUhKhTlZvVXs1fy/zNO3aA/aY2Yxl0JSQt9w/d6/l+FYuk63remXEdxJdXU8MTYnhd8gr04yfyPrTdO1C11q/Zln2u5OVZQoUetUdWv4bqR7a3tblyjhDIeQpHXn0P8ASll2IxOBrc1GTi9G/l+Z6GYZLWqXcbuUVe3l/X3npjxWVxceZHKGQsDjA3pzwGU88Gqum2Nprnm3927vbOwW0AcbGjGf3ikDcN2eVOcba8n1HWLjTdOn1OGYvO0Zj8/e27njG4EEdeo5FenfDzxP/wAJToC6pb2s1pNHMY5I2bfGzADO0n1BH41+wcP4jLs4c6tbDxVaStLTSSVv1S0eui1Z8vLEVKNT2d3Frp1RYPjfTLXxPZeGmsbuLzyI7ecIrRtx8oznOMA84rqJ2aPa2RtPzMCPmHpWUmkaHNqsGsR2MQvUyI3IJK+uB2PNXp2djlEZmTKkscZGe/619Zl1PF06PLipRcv7qsrGT+JvoP1SQG3jkCLuDBl9vX9Kyp0ilkdyu7pjGCpHPB/KtSdDN9niVH2RgsW57CqV1sW3MaFAc5Xjr/hXawRjz+HtFurXyLzSrOS3VzLHH5YC7jjH3fWtCxS2t7gQW0MdugkxJFGoReR1AHFSSypHbm1jH71U+Uk5C45BqO0iZIvNIZp2Bdc88jqPr3qI0oRblFJMLIl19o4dJWNuI/t1tjjP/LZKt6CN1s7KW+aRmDEZBGfTtWX4mfzLSzgTB86+tt4HP/LVefatmzVImNuFQRooMbjjHr+taATy28c2UmhXI5Eifw/1ppW5t9zLMs4X+F+pH1pJp9ivvcllP8K9R61Vlnkkt5IoyrEqVIbgj6GgC5HfWtxEokbYZgDhgQPpmpbUtsbc/wBwlQ/UkUyKNZrJFjWPbtGFIzimGyXcT5u1xzlRtpiLwzjGOn40hd1UkhTt69uKqCG5Df67cPz/APr0Otxgenfa/f8AGgC7HKjgYYZIzinMABubtVCCa3KE/PkfKwcj+dP+0YyFmCYHCuuf60BYtRyRk8N19aeVU9hVVGbad0SZ45XofwqZ2ZVGFyvqO1MA2SbuGwM9uaqazv8A7JvcuQPs8mOP9k1ZVhnapXnvuyaqa0pXSL07iT9mkwdvX5TQBL4Z/wCRb0z/AK84v/QBWhWf4Z/5FvTP+vOL/wBAFaFMQViax/yNWhfS5/8AQBW3WJrH/I1aF9Ln/wBAFAGxRRRUgFFFFABRRRQAUUUUAFFFFABRRRQAUUUUAZV/p0sc73+l7I7luZYWOI7j6/3W9GH45FO0+9ivY2Kq8UsZ2zQyDDxN6EfyPQjkVp1Q1TTRdOt1by/Zr6MYjmAyCP7rj+Jfbt1GDQ1cB1zDFc20lvPGskUilXRhkMD1BFcZqNnP4fYiZpJ9K/5Z3J+Zrcf3JO+30f8ABvU9XY3pmlktbiP7PeRAGSInII7Op/iU+v4HBq2eQQeQeoqdhHGgqyhgQykZBByCKiup4LSFpriaOGIdXkYKB+JqTVLFNF1YJDGsWnXp/cqowsU2PmT2DDkD1DeorI8Y6BD4k0VtNmuJIPnWRXUZwR6juOTU1ZTVNumrvogbdtDRjZZoUmjdXRxlWU5BHqKi1bULXStLm1C+kMcEK5YgZPXHA7movDukRaLo1tpkMzypAhXe/ViTkn261Y1CzttQtJrG9hE1vMu10PQileo6V7Wlb5XFrbzKWiatY+INGa802RzFJujyyEFWA5BH41Ks9/Y6lJcQwpcxzxKLm3V9rOFPyspPAYZxg8EdxgU7R9KsdGsFsdOtxBbqS20MSST1JJ5JqUcXg/65nP506SqezSqW5utthxvbXcdqV14b1XTLnT721/s5bsfvPtMAhDn/AH/ulh1HOa8l1HwPpMnjKLRdM8WWkcc0a+b50u6TP90bQFbPGBmvXSEdSjAMrdQRkGuM8R/DvStV1f8AtGG6ls3YgyJGoKkgcHHGOleTmuXLERjKEFJp97addTGtT5krI4yHzfh58RIbOzlTWnTYpjZWQBnxwAD97B4PTmt74qabPd+LV1WwWJWijCGFyW3lCec446muqe10c68/iTWvDtydRgQH7RayK8J2rjftLA5AHcfiah8cGFfA+r6zBavPcRXbLbyx/wACMw5Yd1GeleNmGT1qeAr06drX5ktdEt/O7RKpKMXzbHl3hnUtUm8RtcDUprC4iYOqwuRnH8OOmPXIOa0/Hfim61bU7KbUbGUw2QaMybjsklzkSBQBg/5Fcxp13fQ3j6oitdN5R80sCoHt744PFXvDOlan4otr3T7K+gFwp+0C2lJUzeu1umc9j9fp8dhvrc3LD0pe7JJct+3bz007nMp+7yrdnR6UZPFmixnWrpbi7jt5RBLdE4DBSVGR05A+tFrLpepWljML6GFtv3l+Voz/AHc984rI0ZrvRV+xXX2aKeGfzlLS5AKOMqccEcHoeldT4k8F6dr/AIRsvE/hqK10mMxPLcRSbgpHO45wem04wMEdKVLLauZQqcsv3kG35tOy69tTeM2ldK+mpZn0mcaZHqEH763ZAzPj7p7j/wCvXIzamk3iKG1LNvRfKwVGNx6kHr06Vmx+IprS9SSyubi5gaJVmikwgL4OdijOFx+fetORNNn+z65HG4LcfLkZJOMt9Oa8FYOeFk1W1vs137FyrRq25NLbm5Y2MF1GtmsqQRMQCScZGegPvWrYaRo8M6/Zre3llt8hGYDMbHoMdK57TVh0e/s1jjmkDMeGfcvy84OenftXS2MkWqXclpbvFpuo3I/0STko0oOVDd+gxn1rkjhq+JrRo0X8W13bXz9dj18vrYWlGcq0byW3VX7Fk6esOox+TAWYP8/Yhhg4UdPrWhZW0bXAuI4Y4Yv3iz7GwuNuffnNdFpWn6hpWif8TpY7i4QH50O9QT6nGeM1yGjsLy3e3t5ozBv8t22kZOD0ycZNYZnlWKy+nFYpcs3fTf3ej001d9N1bzPWoSo16LlGna1rtLa7/pHM6m0lv4lc6dJFGrsNmwAKw9D6c1BeeIdStYp4tSjFmW5QuCrKpONw9ielLrHgaVryHVLPUJIza4kkx828Kc4UepwRzxVP4pTzeMrW01XTdJmS6QCF7WMl5fLGcHYB2PXGe1evgcLg8VSTdS8tElZ3+8/RKFTC1atGC96L0lK1uV9L+vfp13LWh/Y9Qtm0ma03LMzFpc7XjI/iAPB9a9n8AaTZ6RoNlY2M0jRLli0hyXYsWLcepJrgvhL4Z1R7aw1DW9ISFFiZHWX5XfspI6g9OuK9XgKwOrW8YCKMGPGNo9q/QuDsqxGGlUr1VaMtEne/qv7rPzviithKuOl7GPvJtN9HYt3VpGyholVTv3ZA5zVDUHeO8WMuAsqgt2YYP8q0hIkkW+Mkr37EGq97bLdw7iFMgUhGPHWvvGfNojtry3aMYVlIyqp6gcfzqmqBne4kKpzllXt6LV6208fZUWZlkKkH/J60rxwqPNVDtJG8dcr60hmfEiuGVlCSMc78dOeM1PcGFblJNwVlzhRx+P8ASp7f7JLG0yLgZ7NVO4a3lcyNlQo+4Rzz/jQBma7tjtLaZT9+/tzwec+cv6VpWKyEPJIcNLhVB7ACsrWx/o9ssals31thTg8+amK6GyjeWOPzQrMvXPcihAVbyGQwqrZAByCehHeq8xIEfkgEDlhjJY9PzrWvY4540yM8/KoHI9azZlnhkEf+q54Y87vShgOtrm4VpY1wTGo+X1PetO2YzJvD8DqKzLcRR3XlPuLyA/N1P+Tip9lxHb5RgIg3H0zzmhAXV2+YVJGCOMd6e9uNrAnORxn+dUUWQOrLKpCsQOMDnnrUzXRAO9vu9cUxCw5R/LCxsmcKSM/WrSYVio2IPUCqSTq8y+WwKg5B6cGrkh3Tfu5gHX+EjIxQgEd3+c/Kf0GKZDLlQGYbQeAKHhbYTIu0+qmo4nMsHEisMAhmOOKALLAY3KrZXoAeKh1kj+x74LJz9nk4Pb5TUlu29N3QH071FrIVtIuwcH/R5M/98mmAvhn/AJFvTP8Arzi/9AFaFZ/hn/kXNM/684v/AEAVoUxBWJrH/I1aF9Ln/wBAFbdYmsf8jVoX0uf/AEAUAbFFFFSAUUUUAFFFFABRRRQAUUUUAFFFFABRRRQAUUUUAU9U0+G+jQszRTxHdDOn3429vUHuDwap2V5MLj7BqCLFeBSylfuTqP4k/qvUe4wa2KralZQX9v5M24FWDRyIcPGw6Mp7H/8AV0oaAralZW2o2MtndpvhkGDg4IPUEHsQcEHsRXHSm4029i0vUm8yeQnyJlwBMgwN5GRg88gZ6E9K6q0up4boadqRUXBBMMwGEuFHcejDuv4jjo3WdE07Vyn9oRyyooAMYmdY3AO4BlBweRSWgjlhqGnlQwv7XaQSD5q9hk/pT4ryzmlWKK9tXkbG1RMuSSQAOvXJAx703W/Df9nPPdQ2z3thKEE6pLL56qoAUnDfvQu0Y6FccZqOC10ya2WSCNZEkm+1LKkzktL18zdnrnn61WgyU3lltc/brXajBXIlUgEjIH1wCfwrjvDGpeKbvxNex6ha2xsVVvKkjZSq/PwNyk5JHPPpXVQ6Xptq/wBogt3hkQAiRJpAwwpXruznBI/E1z3gTxPpevS3ltpthcWpt1QDzHLAxgkIBknaBlsL71x4iUPa04ubi9bLv3uZya5krnR/6QpA2xccfeP+FB+0cjbEPfcf8KshcjBFcb4c13xJe+ML7TdR0rybCHfsk8plxg/L83RsitKuIjSlGMk/edlp+ZUpJNLudQ63LKVKwFTwRk8j8qzfDs+qaTc/2KkVpfW91K6wS+edyZBIR1AzwAQG745x30tHsf7Y1K7W6JNhZFY/KyQJpSAx3eqqCOOhJOegpPDHiHwjqWqXVlocFmt9a5TdFaiP5M4JQ45GcCnUrU4tRk9Xt5jcknZnL+NvAd3Lb6pqZaK3WZTJJFb+ZKWYDgKAv8WAMY61k/DrwT4i0vU4rnUdLkSOCVZFEc0ZZnHOPvDA6fka9Vv1e71eGGSK7WK0UzfalmQRM5DJ5RGdxwG3HIA+7zWqts4Rd2QoAyB1NeTUyLBTrKtyWd76Pd+f/AM3SjzKRw3h7wP4Za+k8QNZmZr7ezWt6VeOPc2Thcdcj1Ndv9jtVggit44VtYwR5IACbcYxjoB7Vx3i6K20XSblIvEp00SW8ojWdww3dfkH3sj2z1ryvwN4ivNESVrnWCrXiY+zXAdgFGfny3GSeMCscZmOFyqajyaO7drX+7dkuUYSUUtzofjJ4H0XS9Ni8QeHIJISsqxyW0MZeIck+YcnI5wOOOlcW9rq1wdOuIhGsSpG5j3ZTcG7r3yK7+bVIrzS5gyKbmRg5mZjyMj5UA4x9fes3S9FutT8TS6JqkgsbOS2/dujqX3ttKqQehwW469K+IzCpRzLGr+zUraXb91JvprbX9diZUFfTqdH4Au0bxUTdWcdyLpXDjYCEzySAeMdvxruH0TwvFr1vqkOnAX0ZJjKKQEOOTt6A/SqvhzwvpmhsotGuJp1i2iWVtzFTxn0rkNc8TatZavfQJcLEolKIAgJUZwMfXNe5hlDhzAxePhzycm1ZJ207u2p06dT1CS8glBRlb58Ahh1/CseXwxo1xLM3lzwpIT8iSEKpxjcAOAa4aSW81S/0+e3Jv3ijDSpE5Dbl5JIPT60XcmoyabfX2rSajDIZAqKWZFz2AXGCPxrjxHGOGxdH2lbBSnBPRtJrt20f37m8eaD92X9IvavoOn+F7FnXU5xDO5WMygbw+Ogxj061yZsm0sRX018wupi3lTRhsxNgglvbntmug1Sa2tYo5dQfz5GSNxAclgSAM89AOafJDdQyqkkLNkhlQoQGz6etfAY3MqWIrqvg8P7OPXVu79enysfc5bjW7qVXnk9ZbL9Pv6PqZ/ga48XeH/EWoQ6qksNqzY3yBpIpMjKsG6En2/pXp9pqVvqdpbzRsDcZ2tHG2Cpz79uK4W9tvFsl2sd79pm03yHliG0YLZHBAGRgZ6+9bPgS2b+0pbrDbpIFiQqfl6k9PYV9rlGd1MBmdPDS5o0aqSSmrWk9rersvndpHhZnVWZQeK5FGcdGltZdbHXqwQFXuBluOR8w/xrRVDhRwQP1rHnmsIbsLeXlrDIozsklVcDt1NMk1uwSVBHq1ipz82Z1I/nX6mfOm6V42859qpPIq3gi+9vUjAGNoFQDxHo6kbtTs9xOGAnXj9aqaprWjlo7iPVbItGckCdcsuOR1oAeY7iyLLIhMWflcdPx9KLfyLgnDEtge+MVI3iDRfJ2zajYEFfu+epz9eayoNQ0q2Bb+0rJwzbhtuVBxu4HX0pDLOtW8iabYudiu1/agkDqPPXFbsyIquQCB/ER3Nczf6tprrDaw3kMxe/tmRUlVjxKhPA/Gtm5baY9vzR57Ng47fhTEWW3Kg8ngDO5j2qCXc6M0Zyo4J46/U1LLPJImEg6Ln5uv5VXjikOm+WqurkZcDngnn8aBkFvGjItwrs0rnB3kcA8Yx2q7bmZl2xqnyEgjHIx+lRedDHNEGVQrPnI6ipr+6jitZXgciSUfuwR1PrSAzlvnMx8uOJd7kKOTzTJ76SQSLLHEB9zdnB4p1uqiJGX5XYAFn6A55/GpLVYPIbzCSoLBiVBzz2pAJotrIbI42ls/Nu/i/yMVqQWyJGrSKu48ZIyc1RtFmkiM37uNFYqqYOQufrT2muVQMI5SmRg5GD+fNNAXZTGEPl7wy/3QeaLa3/ANHVZFBYkbh2wOlR2ss7RFnVyM/KGHJ/KrqkgAbTmmIOhxgYA/Kq2scaPe/9e8n/AKCaka4iQlZJFBqnrM5Ok32EYj7NJ/6CaYibwz/yLmmf9ecX/oArQrP8M/8AIt6Z/wBecX/oArQpgFYmsf8AI1aF9Ln/ANAFbdYmsf8AI1aF9Ln/ANAFAGxRRRUgFFFFABRRRQAUUUUAFFFFABRRRQAUUUUAFFFFABRRRQBBf2dvfWrW9ym5DgjBwVI6MCOQR2IrMt7i4s7lNP1Jt7OcW91jCzf7Lf3Xx26HqO4G1UN5bQXls9tcxLLE4+ZT+h9j70AMrnda8OqxmvtIkFndkF3j27oZ2/2l4wx/vLg+ua0Ipp9NuUsdQlMsUjbbW6b+M/8APN/R/Q/xfWtIdanYRw9jcC6sYLpRgTRLIBnpkZptnY2Nm0jWlnb27SndIYowpc+px1pmmxm1+06cwINncPCB/sZ3J+Gxlq3TcU2nYYUH9KKq3eoafaTRQXd7bQSzHEaSShWf6A9aJSUVdsLk+jXtrpeo3Frffu7e9lWaCYnCiTaFZGPQE7QRnryK4vxHZ+GfDWhatrngPV7NNVkfy3L3SuyLnLrED/F09a7K7t4rq1ltpl3RyoUdfUEYrwTxL4K1LTtcksNNifU0ySn2dTI6jGcOq/dOPwrw87lVhBSp0+bfVbx80c2IcktFf9C/4g8XSap8P7Sy33X297+SXUJ+iynaNvI45AHH+yTWBp/ifxJp5Y2euahDlNhxOx+X05+laWleDfGmoaVNFa6VdLa+erNFMBEWcKcMA2CcAkcetS6h4HuNJ0mzutZ1LT9Ourh2VrS5mPmIucLJtQEkfez9K+Pq/XatqzUtEtdttNziftJe8Y/iDxFrGvXFrdarcmd7ZBHEdoAAHfjqSeSamXX2ktt15HFPcJKCoeIFWQjke315rS8X+AdV8O6THqpu7W+06TYVmgLchhkNgjGPfPpXS/AXTtB106lpOraDb3jqqzLdNk7RnGw+nPIx15z0rCWWVcVilRr6TfV/567lQ9op8t9Wa3h3w7baX4dl1zV9SjvI7ny5LOOEMqNJIRtQ5ycEsBxjABrtNJ8IW4Sw1TVJm/tSA+ddG2ciKeTn5sMM46enQcVY0qGC+8ZzWscjRWmhRCNbTyl8uSSUcN/wFVIUDH3ia6JCLdWjfbJGMD3HJyK+9wuSYKhT5VTW6fzWz17HpwjZWPM/H/iptI8X28/9rPBHFFGhtlY7Bnn5lA545/Gu91TTdNul+3Czt3klCqztEMlD05NVNa8B+Gta1IatfaVDcT4BJYsN2OgIB5/HNbUgkht0hljyOFVhyAAOaWDy+rTrVp15c8Zu6T1tv320CKld32ItP0TTdOdzY2kNuZ1wcZOSO2T0BqHWppYNP8hbcTXN03lICqsoPQuUJG5V6kDnFX/MWYLGFJUqGGf6e9U5g8HiK0ubkF7eSIwWwZdzRzkkkgBcrlAcsWA4AxzXqU6NOnDkhFJdktPuKG2uiaVBPb3MllbXEwCgylScsOdwyTj2Hauc+M2q+I7PRLSbw2Y45zdqrzsobYmCcgH3AHQ13E5M0qRw4CDO4gd/SvOvE+na7JrzTrFcz25VhnJ2A8YHsfwr5riLG/2Rgn9Wo/FfWKso2W7t/XmexkdOnLGRnU5bR1tLZ+R0vgHXf+Ek0L7RJlbuBvIuSFwm/aCWX2IP4VuwMkcjeZFtOMcD+XtzXkN7rfiLQrRdPslSBpyzOyRgs7n0BHYAf1rS0H4j32laLPceItPnvfKIAnhCq7HuCpwOPUelcGU8X4HEUqUMTL37btK1/wA7/Lc7c0yOdKE8ZSsqe9r62/y8tz0TR44ZNU1VWjjkbz0yWUE/6pPWtX7HbEfNbQNzz+7Fc54L1Sy8QW1xq9kriG5kSRA42uo8pAc/QgiukjLcsxNfbwkpxUovRnzKd1dEMmn2JTm1iGeB8g4rPk0+y8xfOhidSdoIUVo/vJ2IA/d56kdfpUUoZyqxoAisMtj0pjGf2dYbPkgiWT3FQTWUIcF7cHHHRcfyq6VOVO3nkDJxTZI4PLEmC2e2eRQBXWztWkEqwxZXkfKAR260PLBCXDjce2RkZ9Knt1t3iLbVCDkc1FN5X3YgFXPXrn35oGUsw+VuUMhZxnGeRkcVcd4lVleWIIo+YDPWiO18wK0blRn7uMcUf2ewdsbdvVQf/rUgCNbMSK4RCc4G0fhTrojzgw2vgc5/hqREliHMasMkk5xyelJJJAikyfKDzk0xDFffGrLGit3Ur0HrVGRt0i7Y/MQDcWVCCB7e/tWhNNGsq/IWTaVBI7GsqWbydqwTB8EK4AxjBpMZLt3x7o7xVUnA3jr7UiCUuvzRvkZIDsQMH/GrUKW+zz4lVv4iM4OT/WmzfvLYNEAsQIZTjr7UAQtNNC6edkrI4AKtnHpkVppPuhJkJJGc4zWbb+U0YmkVljP+rOOhxjJqT5487mfjgqOOKEBbkjWaEkSKU24wQeh96p695o0O9aFgf9GkHDkj7pqeATwzNuIJfLHAyB6Cqusl10q+ktwQRBJlDn5htOfpTA0vDP8AyLel/wDXnF/6AK0Kz/DP/It6Z/15xf8AoArQqiQrE1j/AJGrQvpc/wDoArbrE1j/AJGrQvpc/wDoAoA2KKKKkAooooAKKKKACiiigAooooAKKKKACiiigAooooAKKKKACiiigCK7t4bq2ktriNZYpBtZW6EVkRyz6XOlnfyNLbOwS2u2657JJ/tejdG+vXcqO5hhuYHt7iNZYpFKujDIYelAHFa2oXxfdMo27rKAuP7zbpOfywPwqIGXz2UxoItoKtu+YtzkYxwOnOe9Q6tDeaV4p8u/kMlnc28cNlct1ZlLnynP9/DcH+ID1BqzQAV5hrPhXXPEHxDM2sqyaRC37qZXVf3Y5VR3yT1/GvT65X4i+F7nxRY2kFvfLamCUswcEq4IxnjuO31NedmeG9vRXuuXK0+W9r+T8jKtDmjtc6G/EsiwWkMjRPdTpB5i8sik/MR77Qce+K8Z+InjO21h7W10K3vNGt9PdlSFZcCQ5/1jYwQ/HOcn3r2BbO4g0u0hguPMu7Py3iml/idMfe9jyD9auSf8IDqZSTWdL0y0u1fzpIbuFUcP3Oejj3BINZ5phK+MoqFOXL3/AOH8hVoSnGydjwrwf4s8S+GTNerbTXdtc8s10JCm4H7wb1ycGug+MtrcazouheOPsq2S3VqsE0EknzhwzFSoPVSMnNepaJr1gLGOzuhqWqtAAk16lmRFM3UFVOCVxjkDHHWrHiPSfD/xC0YW1xNPstpt+VbZLC4GCGUjjj1HuK86eSVo4WVH2nMraJ6Wd976mTw8uRxvc8I8E+L9R8N2kou7CbU9PvNkKRTsTF8hBIXIIJwQMfSvo/TPsqWytbxxWySRqVjRAmBjgEDvzj2rwuXQ/ixYMmiWkV89nEwS2aIxtGgzwVfqp9+DXsXhvTtbj8J2dvr0qNqax4nkGDk5OMkdTjGT3pZF7WF6U1KyXVWt3SfUMNde67mBr2raedXUaLcQ3niLSy8q6eLkxC7ARh5bsARkbsjg4NdJ4b1C31u3F9DNDKq4jljRs7JSoYqfpuHNfP0ngnxVd+OH024inFxPI7veBWaPac5YsO3b8cV6R4S0HVPhzYwXV5fXGpWc7eVd2lsoMUDu6hZhuwdo/i9jnHFdmXZhicTUcalKyTev6WNKNWcpWcT1yF18hF5BA6j+tOhaNtw2gt79xWNaXcd7HHPFcA2rcM0bZDHtgjqOtSWtxHK0z29wjKknl7Q4O08cH0P1r2rnQWoo9ryxMFwh3qT0GTSahHHqOlSWco3LPCyMDkDnjnBB/I06GPKD7R8+7vnk03YyOoY/KPu4PFMYmhPLJpaGZHFzEWikLoIyzA4LBQTgEjI56EU8rI5IZc4G4ADqap6Zut9X1WFYAscxS4XCIg3EYbodzHKglmHcAE4q5NI+RH5m3LcDpgUMRx/xKv7G307aLFbu8VlMZVeYhjkk49Owql4M8ORa5pkV5fWsX9nzy+Y6SA73xkYx6H9QPeunl0XT7+6+2XEchVgFdN2ASOAfX/HFbUKLaRmJQqqoAjUdNo6CvjJcMPGZpLF4yMVCL91R0vre8tNfPXX0PWeYxWA+qxTu3q327Io6FawW2oalBawRwQxSxxoka7VVREmAAOgraTnmsrTZP9O1Vtw/4+U7/wDTFK0Im+UkZOQTzX2aSWh5I/LAEUgX060Kc8d8DNPHTPPv70xCgZ/PpUVxGpTbj3OOOKeQeOSDnnmnSBmQhfSgDMkYqxVQNpGVUetLHAszeZIx442HoKsyoEwpjyMce/tUM821mRWxnG0Acj3pDJXkEAGc89DUJnna5RY0ZkJ54pJyX8gyPsKEu2Owpbi7MKecDlThVA9aALSP96MtuIHOBxVe62xv/qshmC4Izz61FBdvEUEgDK2SxA4zU7XH2gHys7l7e45oAzfKmgX5cEdyeOKkgtl2hvLBjLFwWbBBPrTred2VY2Ubw4yp985/Sp43jktpCx2/XsfX+VIY22kCSNCyKucYx0PtS3C7t2zC47+2PTp61PagsqnaGwOSepNS7E80h0QjORkUxGPcR7LXaGkCJgKoOfx5q9boGUSSyKzsF57DmrbwIMsyhj27AVRhCPM1u2QvJ4Pylc0WGWViZXXngDOPWs+/ldrPURLlQYJAvbnYcitQMJEm6FV+6T06VBrMSvoV6WX5jbSfgdhpiHeGf+Rb0z/rzi/9AFaFZ/hn/kW9L/684v8A0AVoUxBWJrH/ACNWhfS5/wDQBW3WJrH/ACNWhfS5/wDQBQBsUUUVIBRRRQAUUUUAFFFFABRRRQAUUUUAFFFFABRRRQAUUUUAFFFFABRRRQBW1SwtNTsJbG+gWa3lGHQ/oQeoIPII5B5rgpI7zRdTXSNUkaZJM/YL1sf6QAM7H9JQP++gMjuB6NVTV9Ns9W0+WxvovMhkxkZwVI5DKRyGB5BHINMDj6KrMl5pWoDSNVffI2TaXWMC6QfoJAPvL36jjIFmgAo9vxorj7PwrqkPxDn8RNqimyfcRAGbcQVxtI6YB5/DpWFapODjyR5ruz8l3Jk2rWR1VwJFkE6bpCo2mPdgEEjJ57gVFfafZ3jb5oR5wGFmQ7ZE9ww5FTXXNuy7GcNhSF64JwT+AOakCgKFHQDFbFC2+r69bqsTw2N/sHyzPI0LE+rKFYZ9xj6CsDwvqXju4+J1xb6tNH/ZEkUrxxKF8sqAAuz+LIJGc9ic1v1BdwPKYpYJmt7qBt8EyjOxsYOR3BBII7g/SsK2H9q4vmas76dfJ+RMo3tqef8AxluvG+n+JGvrX7dbaLbBJIpbdiImyRkvjgnPGD2xXf8AhjXbTxR4PPiG5j+xWyrJ56SkMoCZ3EdMjHt61efXNVe0a2n0XTpyy7WY3LCJh7oUJ/DJ+teI/GeSaHXLWL7SDILbEqQDy4owSdsaoOAMZOOSd2T1rx8TGplzqYrmcov7L73017Iwneled7oz73xxqljcS2PhfUbiz0VJWa1hdFyoJyScj1Jr0v4FaXPJ4bN9NPd2pmlZAIcKXAOS7Fgc9T+VeM2ullNMttcutzaabwW03lECQOBuIAPH3R1r3rwl8R9F1221uVYJrAWluJmM5BHlD5cgjv7d68bKqn1jFqti5+8tYp7arVrolb+tDLDzbnebOqGnXTwmR9a1OJGHyfvEzg9D9yoYfD7soH/CUa85DAsWmjySF2/3O/X61meD/HmleMZLm1023vEktI1J85QNy9NwwT39a3LFpkuQoc/MNy7u+O1fZUa9OtFTpu6O+MlJXRRsNN02PV7iKDxNfXWowxokw+0QtNGgHQ4TOMnOOmSa1DpXO59V1UFurGRP/ia5bw54F0vRPHF34mivrlprgvst2xtVpD83PU98f/WrvZT5ihApw3AbGTmlh51ZRbqxs7976dCYuTXvIpRaK3lqTrGqE45xIn/xFMn0STyz/wATjVCe371OB/3zWxCixxoi5IC4GTzQSWcrjHvXQUZNlpwtY5Ns00s00gkleZwSSFC9gOOBWV4z1DXrDRXl0Kzlu7pHG9Y0DSbe5CnrziumaFVZG4H8PrTigEjMFOcDJ9awxFF1qUqak436rRr0B7HC/EC61pPhPJeXELQ3ixRyXsYk2MI9w3jKnr7A+oryzwm3iA2UX2DUtUN6zbo3R2kZVB44OeMcYxjk19A65ptrrGj3el34c293GY3CnBwfQ+tUPCvhvT/D9ubezkmmaTG6WdgzuAOM4AFfNZtkOIxuJpOnVcYxSu766bW831Zk4Xnd9jR0Jr+TR7R9UAW98kedgAfN9BwPXFX1JAA7dRUYPTHT3p+QW/SvqacHCCi3e3V7s0Je3zYJqjdwr52/gnjIxx7Vd/hHrSfK3A71YFVstIjMg6AHjkVUkgEMwbBK5yAR0zwMVpAbRTXVWHIBOKQ7lItyERSig5bIwDmnw7EnkaFsofvAEHDVc2q3UA/UVFJCqr+7BDH070AU7tYXgwMLIr5BH8VMhLRWp8xGYnLOp7rUjQSAqi/K2zjJ75pbmCTy5WAzIRgc4AHoPwpDILe48i2LbiWJAABzg1emYyW+xWVpQM5Iqm1vHdWwliABK8E8ZNEMhysc3DoAGYMeOO9AFmO+jcqrpgOSCD7d6L2IyRkxtyBlT0/CquoeWhysmWk4yB90cfpVmFxDxcMAD90+vqKYC210jWJdQFC5zz6dTVWWWR9Evmbd5f2aTBb12nOPamxyR2tvLHIqsiqTkdSpPSq15IzaBcRxwyuos3+bIGMoaVwNfwz/AMi5pn/XnF/6AK0Kz/DP/It6Z/15xf8AoArQqyQrE1j/AJGrQvpc/wDoArbrE1j/AJGrQvpc/wDoAoA2KKKKkAooooAKKKKACiiigAooooAKKKKACiiigAooooAKKKKACiiigAooooAKKKKAKWt6XZ6xpz2N7GWjYhlZTh43H3XU9mB5Brh0+2WGoNo+rFTdqpeGdRhLuIHG8Dsw43L2JyOCK9FrM8R6Nba3p/2aZmilRvMt7hB88Eg6Mv8AIjoQSDwaYHL0VVt5rmG9k0vVI1h1GFdzBfuTJnAljz1U9x1U8HsTapAQ3LcxxKzK7sMEKTwDk59OBj8amqFGDXcgErEqq5jxwM55/SpqAAVx/hCbxpJ4m1BNehC6aA3knaoAO75dpHJGM9a7A0VjVoupOMuZrl6LZ+pLjdp3CuFh+Hdh4zl1Pydbltr601iZriN4S22OTbgc9eFypBIwccYxXdVJ8NGuTrniePzIpLFbqEx7eqTGL96p+gEZ/E0YjD08TTdOqrphKKkrM5vxv8I31CDSNO8P38VjptkhE0EwYh3JyZePvORxz6DFY/j34Ya5eaxFbeE7WztNDmjjSdI5BHtcH5mcHl/Uda90ZQwwelcD8UviFD4FutOt/wCyHvRdBmYiTYqqDggHBy3PSvLxuXYGnTlUqe6na7Xlokt9DGpSppNvQt+A/Bdj4R0IadakXN3K265udm0ynsP90elbwtFUmRA4cd+5rx/xZ4tufiTqf/CF+FTJZkStKLszkJcIi5wdoyozyOcEge1epaDaahpXhyx0+8uje3tvAqTTFj8zAcnJ5NdGAxFKbdLDx9yOifS/b/gl0pxfuxWiNGGCCM+bIB5h5OeoqeMHzPM3tknoen4Vgaw10NNke1nRbwwSiD037Tgn23Yrlvg1Y+MLVL6XxRdzyJMyNbpPc+cysM724JwDxgZ7dK6Z4hxrRpqDad9ei9fU0cmpJWPUFXjA7crVQ3HmyAwB25IJA4p96JPJVQ7gbhv28Ej2pYAq2gFugwPujPXn1rqKCJXbaZ1+ZSSvtUrsFXJzjv7VBGLzczOI+TwuTwPrSmGaSQGZhsGMKp7+9ICOUyM4MaEjIwQe3rUYjlRxIh2rklkP8Pp+tW7lniRjCoJC8A0O+5Ap4O3nP8qAK6yy+R5jIM8Z/wA/nT1kjZDz8zH8R6UySFPL8vJwRww7moD5kcgkk2sX6MOfpigC9u2gAnb6UhkYfNHh0Xn3Jpkfmsqq4wO/PFSRxqgwo2g9BQBE92d+DGRn/Jp0dwrqTwvPAY0x1YzbsA/KQB71XtG3yhJ1OQNrH+lAE5umZ2jhj3Y6ueFFN+1lCd2WX6VIFVp3HChsBfqOtQm3Z/lVS6g9fcUASuyzIU3nb245HFNdjIpRSNxG1vr7VGUi3GIKC244APSh1eL5AQHADdOBQMlt7eRbSOEsV2enp1qhqcM8k4fnaow3uK0EWYuu5mYN12nAFDoWYcNtzyAe4oAjijWSdFdAGwDjqMZzUTRPLcMy9WI25PQc5qwAwZZBgc7Rx2p0cLK2cjIUnA7n1osIqXFqHcmRCqBDkA8t3qO9Zm0PUFi+SP7GxjX0+Q1fzuiRmXJA6461Q1SGRtLvcOEBtZMAc9FPAoAv+Gf+Rb0v/rzi/wDQBWhWf4Z/5FvTP+vOL/0AVoVQgrE1j/katC+lz/6AK26xNY/5GrQvpc/+gCgDYoooqQCiiigAooooAKKKKACiiigAooooAKKKKACiiigAooooAKKKKACiiigAooooAKKKKAMnxNocGt2iKZDbXkBL2t0gy0L49O6noVPBH4EcdYXNw0s1jqMAtdStsCeEHKkHpIh/iRscH6g8g16PWN4n0GLWII5I5PsuoW+Ta3SrkoT1Vh/Eh7r+IwQCGByM0s4cxW/kSXM86wQLjoT3fnoBlj04FdDaeFNHSPN7bjUbg/fnufmJPsOij2Ark4L97PXYX1OzSyuNPuEa8XOfkdXj81T/ABRjcDu7DOcEEV6QO3cVLEzkNe0mPQ1S+09nSw8xY7i2ZiyxBjgOmeVAJGV6YOeMctOQDgc+lafjyZP+Efl0/d+/1Ai3iXPPJBZvoqgn8PeswnJJoQI8psvFet6t4oj8J699p0uO9vFhaSzURzxIc4ALdmO0buuCcV9BaHoulaJbvb6XY29osjB5fKjCmR8Abmx1OAOa8m8eeFtC1G1u9Yvmuba6ityFubeR1dCPusAhySDjpzXqnhC6vb3wvpt1qVk1jeSWyGa3aXzDG2ORu/i+veuTA0sRSjKNaXNro+tvMinGSupO5qjk1478aJPHd/4jGhaXo32vRJ4UXebQOm5shiZCD5ZHrxgc17D2rA8f6BP4n8JXuj2989lLOF2SDOODnDY7HGDRmOHlXw7jFu/lpfy+YVYuUbI+fNa8LXEHjhvB/grVnutyLJL/AKSqFZF+8GYBc7euBn8816R8SYfiFpceizaLfPc21laD+0LhAoDMmNzuDyVIBPHvWh4B+Fln4TRdUM5vtfSGRUkJIhVmBAwvXpxk+prlL2P4oXvw68TN4hme0MLLIpk2xvJGM+ailf4MYx68jvXz0MLLC0Z80ZRlO7XK9IqOqV+hzKDhF3TTfY5/4rePtH8SaFDp+ki/WUSo8ryKERwAeMZz1wa9b8EObL4daLNcTeVmyjYvcMFbJGep79h7V8sKoxuPI9B/nitK+1jWtXgtdNv9Subu3iYLBFLLlE/hGPTjivLwmfThXnXqrmk0kraIyhiWpOUlqfWtstxOhZWkZHUMXLf07VZe4W2EVsCfNxnH868f+GfxU0630i30DXJHtJbYCGG6GZElGcAHA+XHHPIr1ICWe/eZ1+4ip8pB9z/SvtMFjqWMpKdN69V1Xkz0KdSNRXRp2VwZo3lwdq+vesY+N/Dq+KB4bN+v9pHGItpwSRnbnpuxzirFzfR21wlokbbZF2nI/WsaDwZoH/CRxeKbm3kOrqQ+4uQmQNobb64rau63u+ytvrft1t5jlzacp113Jt6EHaMmqTSrMqSlm8vHPHfOf6VUvLhxZu0LKAZthXJJbrn6VJp67ojDnfGu1hx+n51tcsvXMrCbyLdPmdDye3H6UwW0jrkvkhQqr2HvXn15qXjax+LMkl3If+EY24VRtKMuz5QO+/f/AJxXdvqsMgCw7xJt3bMciuGlmWHqVnh3LlnraLsm0uqW7XmKKlKPNyuxbC/Z0SMyZJyWJ6mnmQeZtOFZR0/lWDr3ijR9OeL7ffJbSKvmFWBLbcZPAGc+3erfh3XtI8QWr3Gm3CXADhHjI2yRkdmU8g10xxNGVT2amubtfX7hXV7GkHVYyRgkMePWoZVCzBoMneu4g9B70l2JGzHG+MnHA6VbijWCIAD5iMZ9a2GQRx/KG3AkZq5EfkA6elVhC24sD97r7elNkkaJhlgf6igB1xCjXAkIycHHuap4aWYFW/1mdwPI46VZuZJJcpESn+1jp9KS2tlhXZjqOvegB5BwBIhVgONvT6UyHeznccg8gY6GrULFlCuTnHNNkWIsvy89qAKl3Myq0IBZ1wwyeAM00tNvb95gqBkrycHpU0kHmTtn7rqVOaJIylrIw5kXncOrelADo42ERIlwq5+XHQVS1Fpm0i7ZuD9nl9sjacVejcJlOowOT3NR6nsOi3pGf+PaQY99poAXwz/yLemf9ecX/oArQrP8M/8AIt6Z/wBecX/oArQqhBWJrH/I1aF9Ln/0AVt1iax/yNWhfS5/9AFAGxRRRUgFFFFABRRRQAUUUUAFFFFABRRRQAUUUUAFFFFABRRRQAUUUUAFFFFABRRRQAUUUUAFFFFAHJ/Erw3/AG1o8moadb/8T+xhf+zp1OGBJBaPnhlcLghsivPPhPfeKP7Iu7S91a7tJrecoLaWFC0a4/uuuVGQQMcccV7fXM+MfCNvrjnUrK4/s7XoohHa6htaQRruyVaPcFdTyCDjr1BANYSoOVZVeZ6K1uhLj717mHHbn7S13cXE13dMu0zTEFgvXaoGAo9gBU9Zmk6lNNcz6bqVnLYanbsyvDIuBMqnHnRE/fjPHPbODzWnW5Q2WOOWJopY0kjcFWRxkMD1BHcVN8HXW30K/wDD8a20UOi372lrBERujtyFeIMB04YgdOAO+azde1S20XSZ9Su95jiwNqLlnZiFVQO5JIH410Xw20e+0rQpLjVks11TUZjd3YtUIRCwAVMnltqgDJxnngdKaA6ilptKKYCFeepzWF8Qn0+HwPrMurRmayW0fzYwwQuMcKCehJxj3xW9Wd4n0+11Tw7f2F9aG8glgbdCpIL4GQAR0OQMe9ZV4uVKSW9mKWzPlfw94P1XxHZz6t4dtgYLWbbNFPMp8sBQwYsQA468Y7d81Q1DytW8ZudGcwx314Ps5ZRHsLn0B+VQSce1d34IutbuPClxpGneE7uKwhvM3Rti/nSswIUNu5bGBnHHTIFc74B8OabrvjafS79L60aMyPDbIoyzx8tE2eV6Y6e1fmTpc06dGnB+9ZtvRN66R/X8Dy3TXLG3U5O/tJtN1Gazu45I57eUo6kbTkH3/SvUPgRdy2FxrPiHVdUjj0aO3Zbjzp90kjggghM5zz175xWr8P4dJ+InibXbrxRosFpqojCDZKyHDIUP7tjksoA5xVew+D1jZ+LLO01zxRp0kMj8Wi5jmnUfdXrwT7fhXoYPAVqNWGJoe9Ft21t5K9/yRdOnKLUo6o9W8M3+j+J7CDVtHlM9sJCDlSrKw/hIPTqKqa3rVl5t1BFewGWBTJOBJyiL1OPQd68q+MlvpPhm50rw74b1S4sorQPLdW0byfKz4KyM47nGMdqk+DsP9v8AiG0Ynzo7e0lF8WfOVcbNjA9dxwf+A16889rxxlPBqmnJu0mnpt09OtzrjXd+V7nWaN8QfDet6mND02S4M07L5LPDtR8A5Ayc5wPSuy1eaTS/D8knzlyCFIOCpPGSa8Ne40/wf8SZpdB01PJttQFuEml3NGoIRsZyfmycGuo1z4nQ3WvahpGsWj2GnJO8drdKpl3NG+35lHVTz06VzvO6lTCV6cpJVVzRjbRXtpq9tersaYbEQjNe22vr6ElrElqlxFZSG3+0OWdnJkOT1OW59a7f4bXOnfYWB1pLy7CgFJBseJeuOeT0PPtXHalp90bgQ2Ukb27RoUuSDiQsMjaBk9D79K8s1TRdQm8cxaPDcmW5uJNqM820AnOVD9AOo/Gvz3h9yy7Npe3gp1Y+bbT20fzt18u56Wa16SjCWGg1F6eXyPffEWneDPEeqXdxNriTTW1sTdW9rcqWCAdcDJHX+VeS+CzeeD/Fl1q2lwtPaSIyAzvnEZOcNt6vkDmqvh/w2+g6zJ9vmkhKbrebyzhtrcNyDjGK9B0vRjqemPZWcoS380B3SQMwOOpHfg8duK9LG5tXxWOjTy6jy1W3ey1v3u+3Xp1OClh3Wg6k7Ll89T0jwtqtn4g0K11i1bdFOmVH90jgg+4IrRdSzIdxOO3auc8F6XY+GdFTRdPkmmihZnaSVsszMcknHArehuEZ0Ufxf4V+u0Paeyj7T4rK/qEb2VyUsygjHbrVYQmXb5m4qpwM8bhmrU7pEBuOMnp3NMgYscsQMn7taDCVfLj3Lj5Tx71Lw0XoKHywKjGfQimSSpG6qTxTAbM+yFiyj0H402EMzF2/Cm6nhFRzyNwGPepo+Ux6igBQMsD2H86jcldxK9WAH0qZRgYps20A7yAuaBDERsBeuBnPfNU9U/d6VeRkj5rWUj67TV8EbDk47j2rK1n/AJB15u2/8esnLHp8poGXPDP/ACLemf8AXnF/6AK0Kz/DP/It6Z/15xf+gCtCmIKxNY/5GrQvpc/+gCtusTWP+Rq0L6XP/oAoA2KKMGjBqQCijBowaACijBowaACijBowaACijBowaACijBowaACijBowaACijBowaACijBowaACijBowaACijBowaACijBowaACijBowaACijBowaACijBowaAOd8b+FbfxHapNDItlrNsjCw1EJue2LFS2BkbgdoBB4IrzzWm1rU9I1Dw7IJdJ11CVikkUxJdojDMsRBJ2t0PJKk8+tey4NYfivwvpviKFXuEaC/hRltL+EATWxJByh+oGQeCMjvU1IKpBwls9BNXVjyXw5b6ljRPCkl/De61HqCXkzPukSCOJhJsMmMb87QBnOCe1e7HrWH4J8M2/hbSZrGC7urx7i5ku7ia4Iy8shBcgAAKueijpW5g0qVJUqapx2QRVlYKUUnPpS81qMO9FGDWX4g8Q6LoCQPrWpW9iJ32xGVsbj3/8A11M5xguaTshNpbmoTWba6Fo9rqs+rW2mWkN/cf624SMB39cn/Oa0EZZFSSNgyEblYHII7EU6k4xlZtbBZHCR/Dm3X4nt43/tScsWL/ZtvG7Zs+9np7YqfXvh1pereNIfFEt3dJKjRyPbgjy5Xj+4x7jHGcda7Q0Yrl/s/DOLi4aN83z7k+zj2PCYPhf4o1y+1e/1bUp7S7uEYSM6qyXEnQYAPCYGAeoGPeuNuvh/4i0LRZdW1ZLnT4xIIvLgYM7MOQcKeRkcGvqjFU9W02z1WyazvofNhYg4yQQR0IPavBxPC9F0pexk/aa6t7t99PyRm8PBnzB8PfCPiLxVK91pKWscUNyglvJ2HmRuCG3AfeLdz2NZn9rzRarLBDYyLYQSsPJmG54l39WbA5HvX1X4f0HStBtpLfSbJLaOWQySbSSXY9yTWZ4v8F6V4neJrxpoCvyyGDaplTPKsSDx7jnk1w4rhSUsIows53u77dtH0svvIWHcUrPU840rX4YfC09i1wxvzKgscRlzg9cMBxgA1Y8IaHYwXH9s600puIZvNiimVQI+mHz1xmuY0S7tpPG13o+gadNCLS9cWlsuZGKq2Ccn6E88Djmt/wAYzahb6lB4dvWETY85mdiFZMH5gTwQOmPWvgcRXzHDYiFb2SlGjaPM02nZtrXvbReR6GHUK1O7d3eyXdsua7aaXqf9p6jBMZZolDEREFfy/Cq3hnWP7AGx9PfZeFWVy/JQdhx9apQeGNe1LRxc6LJA4nkMW/fhVIPUj+IY54zXVeFfAN5DqHn65hooCDGsT58w5zn2Ht1ruw2BzjGY/wCvYeHJ7R3TS0V0rvW++/rdbimnCXJKNmt/vOwaF7NV2ZJmck5P+e1S2Vu73C5yChJ65q2sckgVpFLEKe3QmpYI/LkyRliOg7Cv2ZIzIriKRZBPK24L0HpUJdY7jzCwCYyM96k1G5ZQVTKkDqVrD0WeS7uSsilhuH4U2NGvLM8txbyxK6gsELHuDz0qybdvMwWYjJO7A4qWURwRqccL0z2qrJcSTIfIdQfXrj3oELc4YeTuLEHj19zVq36c+lZmkZlmkmkZ2ccdOMe1aUbbmbrgHjIxmhAyVDn5u1RzLuUljlR7U5l3INvK+xpGG4FecYxxTENClozkZ+Xis3XkRdIvBkMWt5M/98mr9zJsiMa8MeM/3R6/lWbrXy6NeLyTJbuVUDJ+6cZpDLvhn/kW9M/684v/AEAVoVn+Gf8AkW9M/wCvOL/0AVoVQgrN1zRLHWDbtdm5R7dmaJ7e5khZcjB5QgkEdq0qKAOd/wCEO0v/AJ/dc/8ABvc//F0f8Idpf/P7rn/g3uf/AIuuiooA53/hDtL/AOf3XP8Awb3P/wAXR/wh2l/8/uuf+De5/wDi66KigDnf+EO0v/n91z/wb3P/AMXR/wAIdpf/AD+65/4N7n/4uuiooA53/hDtL/5/dc/8G9z/APF0f8Idpf8Az+65/wCDe5/+LroqKAOd/wCEO0v/AJ/dc/8ABvc//F0f8Idpf/P7rn/g3uf/AIuuiooA53/hDtL/AOf3XP8Awb3P/wAXR/wh2l/8/uuf+De5/wDi66KigDnf+EO0v/n91z/wb3P/AMXR/wAIdpf/AD+65/4N7n/4uuiooA53/hDtL/5/dc/8G9z/APF0f8Idpf8Az+65/wCDe5/+LroqKAOd/wCEO0v/AJ/dc/8ABvc//F0f8Idpf/P7rn/g3uf/AIuuiooA53/hDtL/AOf3XP8Awb3P/wAXR/wh2l/8/uuf+De5/wDi66KigDnf+EO0v/n91z/wb3P/AMXR/wAIdpf/AD+65/4N7n/4uuiooA53/hDtL/5/dc/8G9z/APF0f8Idpf8Az+65/wCDe5/+LroqKAOd/wCEO0v/AJ/dc/8ABvc//F0f8Idpf/P7rn/g3uf/AIuuiooA53/hDtL/AOf3XP8Awb3P/wAXR/wh2l/8/uuf+De5/wDi66KigDnf+EO0v/n91z/wb3P/AMXR/wAIdpf/AD+65/4N7n/4uuiooA53/hDtL/5/dc/8G9z/APF0f8Idpf8Az+65/wCDe5/+LroqKAOd/wCEO0z/AJ/dc/8ABvc//F0f8Ifpn/P7rn/g3uf/AIuuiooA53/hDtL/AOf3XP8Awb3P/wAXR/wh+mf8/uuf+De5/wDi66KigDnf+EP0z/n91z/wb3P/AMXWbrXwx8Ja35X9rw6lfeVny/O1O4bbnrj5/au0oqZRjNWkroTSe5zUHgnR4II4IbrWo4o1CIi6tcAKoGAB8/pT/wDhD9M/5/dc/wDBvc//ABddFRVDOd/4Q/TP+f3XP/Bvc/8AxdH/AAh+mf8AP7rn/g3uf/i66KigDnf+EO0z/n91z/wb3P8A8XR/wh2l/wDP7rn/AIN7n/4uuiooA53/AIQ7S/8An91z/wAG9z/8XR/wh2mf8/uuf+De5/8Ai66KigDkLX4ceF7XUbjUrWPUoby5GJp01KdXk+pD81NfeAtAvoDBeyatcRHqsmqXDD9XrqaKj2cOVxtoxxbi7x0OWtPAWg2lvHb2smrwwx/cRNVuAF+g31MfBul8f6ZrnHT/AIm9z/8AF10dFUoqKsloDbk7vc50eDtL/wCf3XP/AAb3P/xdH/CHaX/z+65/4N7n/wCLroqKYjmpPBOjyAiS51pgfXVrn/4umQ+BNDh/1M2sR/7urXA/9nrqKKAObk8F6TIMPd62w99Xuf8A4uo4/Auhx58ufWVz1xq1zz/4/XUUUAc1H4J0eMkx3OtJnrjVrj/4un/8Ibpf/P7rn/g3uf8A4uuiooA5weDdLUYF5rYHp/a9z/8AF0DwbpY6Xmtj/uL3P/xddHRQBzbeC9JbO661s7hg/wDE3ueR/wB90jeCdHaNo2udaKMuwj+1rnlfT79dLRQBHbQx21tFbwrtiiQIi5zhQMAVJRRQB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49813" t="13792" r="7927" b="18042"/>
          <a:stretch/>
        </p:blipFill>
        <p:spPr>
          <a:xfrm>
            <a:off x="6294452" y="989260"/>
            <a:ext cx="5897548" cy="5640144"/>
          </a:xfrm>
          <a:prstGeom prst="rect">
            <a:avLst/>
          </a:prstGeom>
        </p:spPr>
      </p:pic>
      <p:sp>
        <p:nvSpPr>
          <p:cNvPr id="75" name="CuadroTexto 74"/>
          <p:cNvSpPr txBox="1"/>
          <p:nvPr/>
        </p:nvSpPr>
        <p:spPr>
          <a:xfrm>
            <a:off x="7228704" y="3245495"/>
            <a:ext cx="1644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/>
              <a:t>México</a:t>
            </a:r>
          </a:p>
        </p:txBody>
      </p:sp>
      <p:sp>
        <p:nvSpPr>
          <p:cNvPr id="76" name="CuadroTexto 75"/>
          <p:cNvSpPr txBox="1"/>
          <p:nvPr/>
        </p:nvSpPr>
        <p:spPr>
          <a:xfrm>
            <a:off x="10058399" y="4462472"/>
            <a:ext cx="197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b="1" dirty="0">
                <a:solidFill>
                  <a:srgbClr val="FF0000"/>
                </a:solidFill>
              </a:rPr>
              <a:t>Reservorio / </a:t>
            </a:r>
            <a:r>
              <a:rPr lang="es-GT" sz="1600" b="1" dirty="0" err="1">
                <a:solidFill>
                  <a:srgbClr val="FF0000"/>
                </a:solidFill>
              </a:rPr>
              <a:t>Reservoir</a:t>
            </a:r>
            <a:endParaRPr lang="es-GT" sz="1600" b="1" dirty="0">
              <a:solidFill>
                <a:srgbClr val="FF0000"/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6785215" y="994543"/>
            <a:ext cx="360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b="1" dirty="0">
                <a:solidFill>
                  <a:srgbClr val="FF0000"/>
                </a:solidFill>
              </a:rPr>
              <a:t>Barreras de contención / </a:t>
            </a:r>
            <a:r>
              <a:rPr lang="es-GT" sz="1400" b="1" dirty="0" err="1">
                <a:solidFill>
                  <a:srgbClr val="FF0000"/>
                </a:solidFill>
              </a:rPr>
              <a:t>Containment</a:t>
            </a:r>
            <a:r>
              <a:rPr lang="es-GT" sz="1400" b="1" dirty="0">
                <a:solidFill>
                  <a:srgbClr val="FF0000"/>
                </a:solidFill>
              </a:rPr>
              <a:t> </a:t>
            </a:r>
            <a:r>
              <a:rPr lang="es-GT" sz="1400" b="1" dirty="0" err="1">
                <a:solidFill>
                  <a:srgbClr val="FF0000"/>
                </a:solidFill>
              </a:rPr>
              <a:t>barriers</a:t>
            </a:r>
            <a:r>
              <a:rPr lang="es-GT" sz="1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8" name="CuadroTexto 77"/>
          <p:cNvSpPr txBox="1"/>
          <p:nvPr/>
        </p:nvSpPr>
        <p:spPr>
          <a:xfrm>
            <a:off x="9762143" y="524177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/>
              <a:t>Guatemala</a:t>
            </a:r>
          </a:p>
        </p:txBody>
      </p:sp>
      <p:sp>
        <p:nvSpPr>
          <p:cNvPr id="79" name="CuadroTexto 78"/>
          <p:cNvSpPr txBox="1"/>
          <p:nvPr/>
        </p:nvSpPr>
        <p:spPr>
          <a:xfrm rot="18958868">
            <a:off x="7916708" y="3582400"/>
            <a:ext cx="360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gradual de avance / Gradual plan of </a:t>
            </a:r>
            <a:r>
              <a:rPr lang="es-GT" sz="1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endParaRPr lang="es-GT" sz="1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8910596" y="1426853"/>
            <a:ext cx="628476" cy="876167"/>
          </a:xfrm>
          <a:prstGeom prst="straightConnector1">
            <a:avLst/>
          </a:prstGeom>
          <a:ln w="57150">
            <a:solidFill>
              <a:srgbClr val="9D24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de flecha 79"/>
          <p:cNvCxnSpPr/>
          <p:nvPr/>
        </p:nvCxnSpPr>
        <p:spPr>
          <a:xfrm flipH="1">
            <a:off x="7780596" y="1503343"/>
            <a:ext cx="301670" cy="702791"/>
          </a:xfrm>
          <a:prstGeom prst="straightConnector1">
            <a:avLst/>
          </a:prstGeom>
          <a:ln w="57150">
            <a:solidFill>
              <a:srgbClr val="9D24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078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38121" y="160820"/>
            <a:ext cx="9038388" cy="1256398"/>
          </a:xfrm>
        </p:spPr>
        <p:txBody>
          <a:bodyPr/>
          <a:lstStyle/>
          <a:p>
            <a:r>
              <a:rPr lang="es-MX" sz="2400" dirty="0">
                <a:solidFill>
                  <a:schemeClr val="tx1"/>
                </a:solidFill>
                <a:latin typeface="+mj-lt"/>
              </a:rPr>
              <a:t>Erradicación de la mosca del Mediterráneo en la zona urbana de  Cancún, Quintana Roo / </a:t>
            </a:r>
            <a:r>
              <a:rPr lang="en-US" sz="2400" dirty="0">
                <a:solidFill>
                  <a:srgbClr val="000099"/>
                </a:solidFill>
              </a:rPr>
              <a:t>Eradication of the Medfly in the urban area of Cancun, Quintana </a:t>
            </a:r>
            <a:r>
              <a:rPr lang="en-US" sz="2400" dirty="0" err="1">
                <a:solidFill>
                  <a:srgbClr val="000099"/>
                </a:solidFill>
              </a:rPr>
              <a:t>Roo</a:t>
            </a:r>
            <a:endParaRPr lang="es-MX" sz="24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3</a:t>
            </a:fld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256182" y="1577921"/>
            <a:ext cx="11852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latin typeface="+mj-lt"/>
              </a:rPr>
              <a:t>Antecedentes de detección /</a:t>
            </a:r>
            <a:r>
              <a:rPr lang="es-MX" sz="1600" dirty="0">
                <a:latin typeface="+mj-lt"/>
              </a:rPr>
              <a:t> </a:t>
            </a:r>
            <a:r>
              <a:rPr lang="es-MX" sz="1600" b="1" dirty="0" err="1">
                <a:solidFill>
                  <a:srgbClr val="000099"/>
                </a:solidFill>
                <a:latin typeface="+mj-lt"/>
              </a:rPr>
              <a:t>Detection</a:t>
            </a:r>
            <a:r>
              <a:rPr lang="es-MX" sz="1600" b="1" dirty="0">
                <a:solidFill>
                  <a:srgbClr val="003299"/>
                </a:solidFill>
                <a:latin typeface="+mj-lt"/>
              </a:rPr>
              <a:t> </a:t>
            </a:r>
            <a:r>
              <a:rPr lang="es-MX" sz="1600" b="1" dirty="0" err="1">
                <a:solidFill>
                  <a:srgbClr val="003299"/>
                </a:solidFill>
                <a:latin typeface="+mj-lt"/>
              </a:rPr>
              <a:t>history</a:t>
            </a:r>
            <a:endParaRPr lang="es-MX" sz="1600" dirty="0">
              <a:solidFill>
                <a:srgbClr val="003299"/>
              </a:solidFill>
              <a:latin typeface="+mj-lt"/>
            </a:endParaRPr>
          </a:p>
          <a:p>
            <a:pPr algn="just"/>
            <a:r>
              <a:rPr lang="es-MX" sz="1600" dirty="0">
                <a:latin typeface="+mj-lt"/>
              </a:rPr>
              <a:t>El 19 de junio de 2023, se detectó un macho fértil de mosca del Mediterráneo en la zona urbana de Cancún, Benito Juárez, Quintana Roo </a:t>
            </a:r>
            <a:r>
              <a:rPr lang="es-MX" sz="1600" b="1" dirty="0">
                <a:latin typeface="+mj-lt"/>
              </a:rPr>
              <a:t>/</a:t>
            </a:r>
            <a:r>
              <a:rPr lang="es-MX" sz="1600" dirty="0">
                <a:latin typeface="+mj-lt"/>
              </a:rPr>
              <a:t> </a:t>
            </a:r>
            <a:r>
              <a:rPr lang="en-US" sz="1600" dirty="0">
                <a:solidFill>
                  <a:srgbClr val="000099"/>
                </a:solidFill>
              </a:rPr>
              <a:t>On June 19, 2023, a fertile male of the Medfly was detected in the urban area of Cancun, Benito Juarez, Quintana </a:t>
            </a:r>
            <a:r>
              <a:rPr lang="en-US" sz="1600" dirty="0" err="1">
                <a:solidFill>
                  <a:srgbClr val="000099"/>
                </a:solidFill>
              </a:rPr>
              <a:t>Roo</a:t>
            </a:r>
            <a:endParaRPr lang="es-MX" sz="1600" dirty="0">
              <a:solidFill>
                <a:srgbClr val="000099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96220" y="2929608"/>
            <a:ext cx="4960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latin typeface="+mj-lt"/>
              </a:rPr>
              <a:t>Implementación del Plan de acción /</a:t>
            </a:r>
          </a:p>
          <a:p>
            <a:r>
              <a:rPr lang="en-US" sz="1600" b="1" dirty="0">
                <a:solidFill>
                  <a:srgbClr val="000099"/>
                </a:solidFill>
                <a:latin typeface="+mj-lt"/>
              </a:rPr>
              <a:t>Action Plan implementation</a:t>
            </a:r>
            <a:endParaRPr lang="es-MX"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657600" y="3519597"/>
            <a:ext cx="34543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q"/>
            </a:pPr>
            <a:r>
              <a:rPr lang="es-ES" sz="1400" dirty="0">
                <a:latin typeface="+mj-lt"/>
              </a:rPr>
              <a:t>Operación de 748 trampas </a:t>
            </a:r>
            <a:r>
              <a:rPr lang="es-ES" sz="1400" b="1" dirty="0">
                <a:latin typeface="+mj-lt"/>
              </a:rPr>
              <a:t>/</a:t>
            </a:r>
            <a:r>
              <a:rPr lang="es-ES" sz="1400" dirty="0">
                <a:latin typeface="+mj-lt"/>
              </a:rPr>
              <a:t> </a:t>
            </a:r>
            <a:r>
              <a:rPr lang="es-MX" sz="1400" dirty="0">
                <a:solidFill>
                  <a:srgbClr val="8D2745"/>
                </a:solidFill>
                <a:latin typeface="+mj-lt"/>
              </a:rPr>
              <a:t>	</a:t>
            </a:r>
            <a:r>
              <a:rPr lang="es-MX" sz="1400" dirty="0">
                <a:solidFill>
                  <a:srgbClr val="003299"/>
                </a:solidFill>
                <a:latin typeface="+mj-lt"/>
              </a:rPr>
              <a:t> </a:t>
            </a:r>
            <a:r>
              <a:rPr lang="es-MX" sz="1400" dirty="0" err="1">
                <a:solidFill>
                  <a:srgbClr val="000099"/>
                </a:solidFill>
                <a:latin typeface="+mj-lt"/>
              </a:rPr>
              <a:t>Operation</a:t>
            </a:r>
            <a:r>
              <a:rPr lang="es-MX" sz="1400" dirty="0">
                <a:solidFill>
                  <a:srgbClr val="000099"/>
                </a:solidFill>
                <a:latin typeface="+mj-lt"/>
              </a:rPr>
              <a:t> of 748 </a:t>
            </a:r>
            <a:r>
              <a:rPr lang="es-MX" sz="1400" dirty="0" err="1">
                <a:solidFill>
                  <a:srgbClr val="000099"/>
                </a:solidFill>
                <a:latin typeface="+mj-lt"/>
              </a:rPr>
              <a:t>traps</a:t>
            </a:r>
            <a:r>
              <a:rPr lang="es-MX" sz="1400" dirty="0">
                <a:solidFill>
                  <a:srgbClr val="000099"/>
                </a:solidFill>
                <a:latin typeface="+mj-lt"/>
              </a:rPr>
              <a:t>.</a:t>
            </a:r>
          </a:p>
          <a:p>
            <a:pPr marL="171450" lvl="0" indent="-171450" algn="just">
              <a:buFont typeface="Wingdings" panose="05000000000000000000" pitchFamily="2" charset="2"/>
              <a:buChar char="q"/>
            </a:pPr>
            <a:r>
              <a:rPr lang="es-ES" sz="1400" dirty="0">
                <a:latin typeface="+mj-lt"/>
              </a:rPr>
              <a:t>Colecta y análisis de 668 muestras de frutos hospedantes </a:t>
            </a:r>
            <a:r>
              <a:rPr lang="es-ES" sz="1400" b="1" dirty="0">
                <a:latin typeface="+mj-lt"/>
              </a:rPr>
              <a:t>/</a:t>
            </a:r>
            <a:r>
              <a:rPr lang="es-ES" sz="1400" dirty="0">
                <a:latin typeface="+mj-lt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Collection and analysis of 668 host fruit samples.</a:t>
            </a:r>
            <a:endParaRPr lang="es-ES" sz="1400" dirty="0">
              <a:solidFill>
                <a:srgbClr val="000099"/>
              </a:solidFill>
              <a:latin typeface="+mj-lt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400" dirty="0">
                <a:latin typeface="+mj-lt"/>
              </a:rPr>
              <a:t>Aspersión terrestre de insecticida orgánico en 243 ha </a:t>
            </a:r>
            <a:r>
              <a:rPr lang="es-ES" sz="1400" b="1" dirty="0">
                <a:latin typeface="+mj-lt"/>
              </a:rPr>
              <a:t>/</a:t>
            </a:r>
            <a:r>
              <a:rPr lang="es-ES" sz="1400" dirty="0">
                <a:latin typeface="+mj-lt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Terrestrial spraying of organic insecticide on 243 ha.</a:t>
            </a:r>
            <a:endParaRPr lang="es-ES" sz="1400" dirty="0">
              <a:solidFill>
                <a:srgbClr val="000099"/>
              </a:solidFill>
              <a:latin typeface="+mj-lt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es-ES" sz="1400" dirty="0">
                <a:latin typeface="+mj-lt"/>
              </a:rPr>
              <a:t>Operación de 72 </a:t>
            </a:r>
            <a:r>
              <a:rPr lang="es-MX" sz="1400" dirty="0">
                <a:latin typeface="+mj-lt"/>
              </a:rPr>
              <a:t>trampas aniquiladoras de machos</a:t>
            </a:r>
            <a:r>
              <a:rPr lang="es-ES" sz="1400" dirty="0">
                <a:latin typeface="+mj-lt"/>
              </a:rPr>
              <a:t> </a:t>
            </a:r>
            <a:r>
              <a:rPr lang="es-ES" sz="1400" b="1" dirty="0">
                <a:latin typeface="+mj-lt"/>
              </a:rPr>
              <a:t>/</a:t>
            </a:r>
            <a:r>
              <a:rPr lang="es-ES" sz="1400" dirty="0">
                <a:latin typeface="+mj-lt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+mj-lt"/>
              </a:rPr>
              <a:t>Operation of 72 male annihilation traps</a:t>
            </a:r>
            <a:r>
              <a:rPr lang="en-US" sz="1400" dirty="0">
                <a:solidFill>
                  <a:srgbClr val="003299"/>
                </a:solidFill>
                <a:latin typeface="+mj-lt"/>
              </a:rPr>
              <a:t>.</a:t>
            </a:r>
            <a:endParaRPr lang="es-ES" sz="1400" dirty="0">
              <a:solidFill>
                <a:srgbClr val="8D2745"/>
              </a:solidFill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033098" y="2822081"/>
            <a:ext cx="5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latin typeface="+mj-lt"/>
              </a:rPr>
              <a:t>Resultados: </a:t>
            </a:r>
            <a:r>
              <a:rPr lang="es-MX" sz="1600" dirty="0">
                <a:latin typeface="+mj-lt"/>
              </a:rPr>
              <a:t>El 11 de octubre de 2023 se notificó su erradicación </a:t>
            </a:r>
            <a:r>
              <a:rPr lang="es-MX" sz="1600" b="1" dirty="0">
                <a:latin typeface="+mj-lt"/>
              </a:rPr>
              <a:t>/</a:t>
            </a:r>
            <a:r>
              <a:rPr lang="es-MX" sz="1600" dirty="0">
                <a:latin typeface="+mj-lt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+mj-lt"/>
              </a:rPr>
              <a:t>Results: </a:t>
            </a:r>
            <a:r>
              <a:rPr lang="en-US" sz="1600" dirty="0">
                <a:solidFill>
                  <a:srgbClr val="000099"/>
                </a:solidFill>
                <a:latin typeface="+mj-lt"/>
              </a:rPr>
              <a:t>On October 11, 2023, its eradication was  notified.</a:t>
            </a:r>
            <a:endParaRPr lang="es-MX" sz="160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6028591-0F5E-4F68-84C0-327F51E62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3617202"/>
            <a:ext cx="3459155" cy="2950818"/>
          </a:xfrm>
          <a:prstGeom prst="rect">
            <a:avLst/>
          </a:prstGeom>
          <a:ln w="28575">
            <a:solidFill>
              <a:srgbClr val="D4C19C"/>
            </a:solidFill>
          </a:ln>
        </p:spPr>
      </p:pic>
      <p:sp>
        <p:nvSpPr>
          <p:cNvPr id="14" name="20 CuadroTexto"/>
          <p:cNvSpPr txBox="1"/>
          <p:nvPr/>
        </p:nvSpPr>
        <p:spPr>
          <a:xfrm>
            <a:off x="438121" y="3996339"/>
            <a:ext cx="14654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/>
              <a:t>Cancún Quintana Roo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49289" r="5006"/>
          <a:stretch/>
        </p:blipFill>
        <p:spPr>
          <a:xfrm>
            <a:off x="7129006" y="3921527"/>
            <a:ext cx="4966058" cy="12120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90" y="5385808"/>
            <a:ext cx="4966057" cy="12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7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4</a:t>
            </a:fld>
            <a:endParaRPr lang="es-MX"/>
          </a:p>
        </p:txBody>
      </p:sp>
      <p:sp>
        <p:nvSpPr>
          <p:cNvPr id="17" name="Rectángulo 16"/>
          <p:cNvSpPr/>
          <p:nvPr/>
        </p:nvSpPr>
        <p:spPr>
          <a:xfrm>
            <a:off x="8292864" y="3582955"/>
            <a:ext cx="40446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ü"/>
            </a:pPr>
            <a:r>
              <a:rPr lang="es-MX" sz="1500" b="1" dirty="0">
                <a:solidFill>
                  <a:srgbClr val="8D2745"/>
                </a:solidFill>
                <a:latin typeface="Arial" panose="020B0604020202020204" pitchFamily="34" charset="0"/>
              </a:rPr>
              <a:t>28 estados citrícolas</a:t>
            </a:r>
          </a:p>
          <a:p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   28 citrus-</a:t>
            </a:r>
            <a:r>
              <a:rPr lang="es-MX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growing</a:t>
            </a:r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states</a:t>
            </a:r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endParaRPr lang="es-MX" sz="15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pt-BR" sz="1500" b="1" dirty="0">
                <a:solidFill>
                  <a:srgbClr val="8D2745"/>
                </a:solidFill>
                <a:latin typeface="Arial" panose="020B0604020202020204" pitchFamily="34" charset="0"/>
              </a:rPr>
              <a:t>613 mil </a:t>
            </a:r>
            <a:r>
              <a:rPr lang="pt-BR" sz="1500" b="1" dirty="0" err="1">
                <a:solidFill>
                  <a:srgbClr val="8D2745"/>
                </a:solidFill>
                <a:latin typeface="Arial" panose="020B0604020202020204" pitchFamily="34" charset="0"/>
              </a:rPr>
              <a:t>hectáreas</a:t>
            </a:r>
            <a:endParaRPr lang="pt-BR" sz="1500" b="1" dirty="0">
              <a:solidFill>
                <a:srgbClr val="8D2745"/>
              </a:solidFill>
              <a:latin typeface="Arial" panose="020B0604020202020204" pitchFamily="34" charset="0"/>
            </a:endParaRPr>
          </a:p>
          <a:p>
            <a:r>
              <a:rPr lang="pt-BR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   613 </a:t>
            </a:r>
            <a:r>
              <a:rPr lang="pt-BR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thousand</a:t>
            </a:r>
            <a:r>
              <a:rPr lang="pt-BR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hectares.</a:t>
            </a:r>
            <a:endParaRPr lang="pt-BR" sz="15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es-MX" sz="1500" b="1" dirty="0">
                <a:solidFill>
                  <a:srgbClr val="8D2745"/>
                </a:solidFill>
                <a:latin typeface="Arial" panose="020B0604020202020204" pitchFamily="34" charset="0"/>
              </a:rPr>
              <a:t>Producción: 8.7 millones de toneladas</a:t>
            </a:r>
          </a:p>
          <a:p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   </a:t>
            </a:r>
            <a:r>
              <a:rPr lang="es-MX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Production</a:t>
            </a:r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: 8.7 </a:t>
            </a:r>
            <a:r>
              <a:rPr lang="es-MX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million</a:t>
            </a:r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rgbClr val="000099"/>
                </a:solidFill>
                <a:latin typeface="Arial" panose="020B0604020202020204" pitchFamily="34" charset="0"/>
              </a:rPr>
              <a:t>tons</a:t>
            </a:r>
            <a:r>
              <a:rPr lang="es-MX" sz="1500" b="1" dirty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endParaRPr lang="es-MX" sz="15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8D2745"/>
                </a:solidFill>
                <a:latin typeface="Arial" panose="020B0604020202020204" pitchFamily="34" charset="0"/>
              </a:rPr>
              <a:t>Valor de la </a:t>
            </a:r>
            <a:r>
              <a:rPr lang="en-US" sz="1500" b="1" dirty="0" err="1">
                <a:solidFill>
                  <a:srgbClr val="8D2745"/>
                </a:solidFill>
                <a:latin typeface="Arial" panose="020B0604020202020204" pitchFamily="34" charset="0"/>
              </a:rPr>
              <a:t>producción</a:t>
            </a:r>
            <a:r>
              <a:rPr lang="en-US" sz="1500" b="1" dirty="0">
                <a:solidFill>
                  <a:srgbClr val="8D2745"/>
                </a:solidFill>
                <a:latin typeface="Arial" panose="020B0604020202020204" pitchFamily="34" charset="0"/>
              </a:rPr>
              <a:t>: 33,648 MDP</a:t>
            </a:r>
          </a:p>
          <a:p>
            <a:r>
              <a:rPr lang="en-US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   Value of production: 33,648 MDP</a:t>
            </a:r>
            <a:endParaRPr lang="es-MX" sz="1500" dirty="0">
              <a:solidFill>
                <a:srgbClr val="000099"/>
              </a:solidFill>
            </a:endParaRPr>
          </a:p>
          <a:p>
            <a:r>
              <a:rPr lang="en-US" sz="1500" b="1" dirty="0">
                <a:solidFill>
                  <a:srgbClr val="000099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18" name="Título 4"/>
          <p:cNvSpPr>
            <a:spLocks noGrp="1"/>
          </p:cNvSpPr>
          <p:nvPr>
            <p:ph type="title"/>
          </p:nvPr>
        </p:nvSpPr>
        <p:spPr>
          <a:xfrm>
            <a:off x="266731" y="155904"/>
            <a:ext cx="6507294" cy="7464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MX" sz="2800" dirty="0">
                <a:latin typeface="+mj-lt"/>
              </a:rPr>
              <a:t>Plagas de los Cítricos/</a:t>
            </a:r>
            <a:r>
              <a:rPr lang="es-MX" sz="2800" dirty="0">
                <a:solidFill>
                  <a:srgbClr val="000099"/>
                </a:solidFill>
                <a:latin typeface="+mj-lt"/>
              </a:rPr>
              <a:t>Citrus Pest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3"/>
          <a:stretch>
            <a:fillRect/>
          </a:stretch>
        </p:blipFill>
        <p:spPr bwMode="auto">
          <a:xfrm>
            <a:off x="9012235" y="5575776"/>
            <a:ext cx="1053414" cy="1174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8262384" y="1212347"/>
            <a:ext cx="3606531" cy="2248776"/>
            <a:chOff x="9250261" y="3582955"/>
            <a:chExt cx="2808736" cy="1912776"/>
          </a:xfrm>
        </p:grpSpPr>
        <p:pic>
          <p:nvPicPr>
            <p:cNvPr id="22" name="Imagen 6" descr="cid:image001.jpg@01D4D437.4FEA6C40"/>
            <p:cNvPicPr/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3" t="6518" b="8954"/>
            <a:stretch>
              <a:fillRect/>
            </a:stretch>
          </p:blipFill>
          <p:spPr bwMode="auto">
            <a:xfrm>
              <a:off x="9250261" y="3582955"/>
              <a:ext cx="2808736" cy="19127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ángulo 10"/>
            <p:cNvSpPr/>
            <p:nvPr/>
          </p:nvSpPr>
          <p:spPr>
            <a:xfrm>
              <a:off x="10774746" y="3582955"/>
              <a:ext cx="1284250" cy="307777"/>
            </a:xfrm>
            <a:prstGeom prst="rect">
              <a:avLst/>
            </a:prstGeom>
            <a:solidFill>
              <a:srgbClr val="B38E5D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HLB</a:t>
              </a:r>
              <a:endPara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266731" y="1242161"/>
            <a:ext cx="7560533" cy="203132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just">
              <a:tabLst>
                <a:tab pos="265113" algn="l"/>
              </a:tabLst>
            </a:pPr>
            <a:r>
              <a:rPr lang="es-MX" sz="1600" b="1" dirty="0">
                <a:solidFill>
                  <a:srgbClr val="8D2745"/>
                </a:solidFill>
              </a:rPr>
              <a:t>1) Huanglongbing de los cítricos (HLB)/</a:t>
            </a:r>
            <a:r>
              <a:rPr lang="es-MX" sz="1600" b="1" dirty="0">
                <a:solidFill>
                  <a:srgbClr val="000099"/>
                </a:solidFill>
              </a:rPr>
              <a:t>Citrus Huanglongbing (HLB).</a:t>
            </a:r>
          </a:p>
          <a:p>
            <a:pPr lvl="0" algn="just">
              <a:tabLst>
                <a:tab pos="265113" algn="l"/>
              </a:tabLst>
            </a:pPr>
            <a:endParaRPr lang="es-MX" sz="500" dirty="0">
              <a:solidFill>
                <a:srgbClr val="000099"/>
              </a:solidFill>
            </a:endParaRPr>
          </a:p>
          <a:p>
            <a:pPr marL="285750" lvl="0" indent="-192088" algn="just">
              <a:buFont typeface="Wingdings" panose="05000000000000000000" pitchFamily="2" charset="2"/>
              <a:buChar char="ü"/>
              <a:tabLst>
                <a:tab pos="265113" algn="l"/>
              </a:tabLst>
            </a:pPr>
            <a:r>
              <a:rPr lang="es-MX" sz="1400" b="1" dirty="0">
                <a:solidFill>
                  <a:srgbClr val="8D2745"/>
                </a:solidFill>
              </a:rPr>
              <a:t>Se realizan acciones de exploración, muestreo, monitoreo, diagnóstico, control del vector, así como capacitación a productores/ </a:t>
            </a:r>
            <a:r>
              <a:rPr lang="en-US" sz="1400" b="1" dirty="0">
                <a:solidFill>
                  <a:srgbClr val="000099"/>
                </a:solidFill>
              </a:rPr>
              <a:t>Exploration, sampling, monitoring, diagnosis, vector control actions are carried out, as well as training for producers.</a:t>
            </a:r>
            <a:endParaRPr lang="es-MX" sz="700" b="1" dirty="0">
              <a:solidFill>
                <a:srgbClr val="8D2745"/>
              </a:solidFill>
            </a:endParaRPr>
          </a:p>
          <a:p>
            <a:pPr marL="285750" lvl="0" indent="-192088" algn="just">
              <a:buFont typeface="Wingdings" panose="05000000000000000000" pitchFamily="2" charset="2"/>
              <a:buChar char="ü"/>
              <a:tabLst>
                <a:tab pos="265113" algn="l"/>
              </a:tabLst>
            </a:pPr>
            <a:r>
              <a:rPr lang="es-MX" sz="1400" b="1" dirty="0">
                <a:solidFill>
                  <a:srgbClr val="8D2745"/>
                </a:solidFill>
              </a:rPr>
              <a:t>Atención de focos de infestación/</a:t>
            </a:r>
            <a:r>
              <a:rPr lang="es-MX" sz="1400" b="1" dirty="0" err="1">
                <a:solidFill>
                  <a:srgbClr val="000099"/>
                </a:solidFill>
              </a:rPr>
              <a:t>Attention</a:t>
            </a:r>
            <a:r>
              <a:rPr lang="es-MX" sz="1400" b="1" dirty="0">
                <a:solidFill>
                  <a:srgbClr val="000099"/>
                </a:solidFill>
              </a:rPr>
              <a:t> of </a:t>
            </a:r>
            <a:r>
              <a:rPr lang="es-MX" sz="1400" b="1" dirty="0" err="1">
                <a:solidFill>
                  <a:srgbClr val="000099"/>
                </a:solidFill>
              </a:rPr>
              <a:t>infestation</a:t>
            </a:r>
            <a:r>
              <a:rPr lang="es-MX" sz="1400" b="1" dirty="0">
                <a:solidFill>
                  <a:srgbClr val="000099"/>
                </a:solidFill>
              </a:rPr>
              <a:t> </a:t>
            </a:r>
            <a:r>
              <a:rPr lang="es-MX" sz="1400" b="1" dirty="0" err="1">
                <a:solidFill>
                  <a:srgbClr val="000099"/>
                </a:solidFill>
              </a:rPr>
              <a:t>sources</a:t>
            </a:r>
            <a:r>
              <a:rPr lang="es-MX" sz="1400" b="1" dirty="0">
                <a:solidFill>
                  <a:srgbClr val="000099"/>
                </a:solidFill>
              </a:rPr>
              <a:t>.</a:t>
            </a:r>
            <a:endParaRPr lang="es-MX" sz="1400" dirty="0">
              <a:solidFill>
                <a:srgbClr val="000099"/>
              </a:solidFill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  <a:tabLst>
                <a:tab pos="265113" algn="l"/>
              </a:tabLst>
            </a:pPr>
            <a:endParaRPr lang="es-MX" sz="700" b="1" dirty="0">
              <a:solidFill>
                <a:srgbClr val="8D2745"/>
              </a:solidFill>
            </a:endParaRPr>
          </a:p>
          <a:p>
            <a:pPr marL="285750" lvl="0" indent="-192088" algn="just">
              <a:buFont typeface="Wingdings" panose="05000000000000000000" pitchFamily="2" charset="2"/>
              <a:buChar char="ü"/>
              <a:tabLst>
                <a:tab pos="265113" algn="l"/>
              </a:tabLst>
            </a:pPr>
            <a:r>
              <a:rPr lang="es-MX" sz="1400" b="1" dirty="0">
                <a:solidFill>
                  <a:srgbClr val="8D2745"/>
                </a:solidFill>
              </a:rPr>
              <a:t>Control del Psílido Asiático de los Cítricos (PAC)/</a:t>
            </a:r>
            <a:r>
              <a:rPr lang="es-MX" sz="1400" b="1" dirty="0">
                <a:solidFill>
                  <a:srgbClr val="000099"/>
                </a:solidFill>
              </a:rPr>
              <a:t>Asian Citrus Psyllid  Control.</a:t>
            </a:r>
            <a:endParaRPr lang="es-ES" sz="1400" dirty="0">
              <a:solidFill>
                <a:srgbClr val="000099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266731" y="4877308"/>
            <a:ext cx="7995653" cy="153888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just"/>
            <a:r>
              <a:rPr lang="es-MX" sz="1600" b="1" dirty="0">
                <a:solidFill>
                  <a:srgbClr val="8D2745"/>
                </a:solidFill>
              </a:rPr>
              <a:t>3) Virus Tristeza de los Cítricos Raza Severa/</a:t>
            </a:r>
            <a:r>
              <a:rPr lang="es-MX" sz="1600" b="1" dirty="0">
                <a:solidFill>
                  <a:srgbClr val="000099"/>
                </a:solidFill>
              </a:rPr>
              <a:t>Citrus Tristeza Virus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400" b="1" dirty="0">
                <a:solidFill>
                  <a:srgbClr val="000099"/>
                </a:solidFill>
              </a:rPr>
              <a:t>Severe Race</a:t>
            </a:r>
            <a:endParaRPr lang="es-MX" sz="1400" dirty="0">
              <a:solidFill>
                <a:srgbClr val="000099"/>
              </a:solidFill>
            </a:endParaRPr>
          </a:p>
          <a:p>
            <a:pPr marL="177800" lvl="0" algn="just"/>
            <a:endParaRPr lang="es-MX" sz="800" b="1" dirty="0">
              <a:solidFill>
                <a:srgbClr val="8D2745"/>
              </a:solidFill>
            </a:endParaRPr>
          </a:p>
          <a:p>
            <a:pPr marL="463550" lvl="0" indent="-285750" algn="just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8D2745"/>
                </a:solidFill>
              </a:rPr>
              <a:t>Se ejecutan acciones de exploración, muestreo, diagnóstico, monitoreo y control / </a:t>
            </a:r>
            <a:r>
              <a:rPr lang="es-MX" sz="1400" b="1" dirty="0" err="1">
                <a:solidFill>
                  <a:srgbClr val="000099"/>
                </a:solidFill>
              </a:rPr>
              <a:t>Exploration</a:t>
            </a:r>
            <a:r>
              <a:rPr lang="es-MX" sz="1400" b="1" dirty="0">
                <a:solidFill>
                  <a:srgbClr val="000099"/>
                </a:solidFill>
              </a:rPr>
              <a:t>, sampling, diagnosis, monitoring and control actions are carried out</a:t>
            </a:r>
            <a:r>
              <a:rPr lang="es-MX" sz="1400" dirty="0">
                <a:solidFill>
                  <a:srgbClr val="000099"/>
                </a:solidFill>
              </a:rPr>
              <a:t>.</a:t>
            </a:r>
          </a:p>
          <a:p>
            <a:pPr marL="463550" lvl="0" indent="-285750" algn="just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8D2745"/>
                </a:solidFill>
              </a:rPr>
              <a:t>Liberación de </a:t>
            </a:r>
            <a:r>
              <a:rPr lang="es-MX" sz="1400" b="1" i="1" dirty="0">
                <a:solidFill>
                  <a:srgbClr val="8D2745"/>
                </a:solidFill>
              </a:rPr>
              <a:t>Chrysoperla </a:t>
            </a:r>
            <a:r>
              <a:rPr lang="es-MX" sz="1400" b="1" dirty="0">
                <a:solidFill>
                  <a:srgbClr val="8D2745"/>
                </a:solidFill>
              </a:rPr>
              <a:t>spp</a:t>
            </a:r>
            <a:r>
              <a:rPr lang="es-MX" sz="1400" dirty="0">
                <a:solidFill>
                  <a:srgbClr val="000000"/>
                </a:solidFill>
              </a:rPr>
              <a:t>./</a:t>
            </a:r>
            <a:r>
              <a:rPr lang="es-MX" sz="1400" b="1" dirty="0">
                <a:solidFill>
                  <a:srgbClr val="000099"/>
                </a:solidFill>
              </a:rPr>
              <a:t>Release of </a:t>
            </a:r>
            <a:r>
              <a:rPr lang="es-MX" sz="1400" b="1" i="1" dirty="0">
                <a:solidFill>
                  <a:srgbClr val="000099"/>
                </a:solidFill>
              </a:rPr>
              <a:t>Chrysoperla </a:t>
            </a:r>
            <a:r>
              <a:rPr lang="es-MX" sz="1400" b="1" dirty="0">
                <a:solidFill>
                  <a:srgbClr val="000099"/>
                </a:solidFill>
              </a:rPr>
              <a:t>spp.</a:t>
            </a:r>
            <a:endParaRPr lang="es-ES" sz="1400" dirty="0">
              <a:solidFill>
                <a:srgbClr val="000099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6730" y="3476925"/>
            <a:ext cx="7560533" cy="118494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8D2745"/>
                </a:solidFill>
              </a:rPr>
              <a:t>2) Leprosis de los Cítricos (CiLV) </a:t>
            </a:r>
            <a:r>
              <a:rPr lang="es-MX" sz="1600" b="1" dirty="0">
                <a:solidFill>
                  <a:srgbClr val="000099"/>
                </a:solidFill>
              </a:rPr>
              <a:t>/ Citrus Leprosis Virus (CiLV)</a:t>
            </a:r>
          </a:p>
          <a:p>
            <a:endParaRPr lang="es-MX" sz="600" dirty="0">
              <a:solidFill>
                <a:srgbClr val="003299"/>
              </a:solidFill>
            </a:endParaRPr>
          </a:p>
          <a:p>
            <a:pPr marL="285750" indent="-193675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8D2745"/>
                </a:solidFill>
              </a:rPr>
              <a:t>Se realizan acciones de exploración, muestreo y control/</a:t>
            </a:r>
            <a:r>
              <a:rPr lang="es-MX" sz="1400" b="1" dirty="0">
                <a:solidFill>
                  <a:srgbClr val="000099"/>
                </a:solidFill>
              </a:rPr>
              <a:t>Exploration, sampling and control actions are carried out</a:t>
            </a:r>
            <a:r>
              <a:rPr lang="es-MX" sz="1400" b="1" dirty="0">
                <a:solidFill>
                  <a:srgbClr val="003299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700" dirty="0">
              <a:solidFill>
                <a:srgbClr val="003299"/>
              </a:solidFill>
            </a:endParaRPr>
          </a:p>
          <a:p>
            <a:pPr marL="285750" indent="-193675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8D2745"/>
                </a:solidFill>
              </a:rPr>
              <a:t>Atención de focos de infestación/ </a:t>
            </a:r>
            <a:r>
              <a:rPr lang="es-MX" sz="1400" b="1" dirty="0" err="1">
                <a:solidFill>
                  <a:srgbClr val="000099"/>
                </a:solidFill>
              </a:rPr>
              <a:t>Attention</a:t>
            </a:r>
            <a:r>
              <a:rPr lang="es-MX" sz="1400" b="1" dirty="0">
                <a:solidFill>
                  <a:srgbClr val="000099"/>
                </a:solidFill>
              </a:rPr>
              <a:t> to </a:t>
            </a:r>
            <a:r>
              <a:rPr lang="es-MX" sz="1400" b="1" dirty="0" err="1">
                <a:solidFill>
                  <a:srgbClr val="000099"/>
                </a:solidFill>
              </a:rPr>
              <a:t>infestation</a:t>
            </a:r>
            <a:r>
              <a:rPr lang="es-MX" sz="1400" b="1" dirty="0">
                <a:solidFill>
                  <a:srgbClr val="000099"/>
                </a:solidFill>
              </a:rPr>
              <a:t> </a:t>
            </a:r>
            <a:r>
              <a:rPr lang="es-MX" sz="1400" b="1" dirty="0" err="1">
                <a:solidFill>
                  <a:srgbClr val="000099"/>
                </a:solidFill>
              </a:rPr>
              <a:t>outbreaks</a:t>
            </a:r>
            <a:endParaRPr lang="es-MX" sz="1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5</a:t>
            </a:fld>
            <a:endParaRPr lang="es-MX"/>
          </a:p>
        </p:txBody>
      </p:sp>
      <p:sp>
        <p:nvSpPr>
          <p:cNvPr id="7" name="23 Rectángulo"/>
          <p:cNvSpPr/>
          <p:nvPr/>
        </p:nvSpPr>
        <p:spPr>
          <a:xfrm>
            <a:off x="5971607" y="2915150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 </a:t>
            </a:r>
          </a:p>
        </p:txBody>
      </p:sp>
      <p:grpSp>
        <p:nvGrpSpPr>
          <p:cNvPr id="9" name="2 Grupo"/>
          <p:cNvGrpSpPr/>
          <p:nvPr/>
        </p:nvGrpSpPr>
        <p:grpSpPr>
          <a:xfrm>
            <a:off x="215123" y="1412327"/>
            <a:ext cx="8350968" cy="3912978"/>
            <a:chOff x="281465" y="1661032"/>
            <a:chExt cx="8350968" cy="3912978"/>
          </a:xfrm>
        </p:grpSpPr>
        <p:grpSp>
          <p:nvGrpSpPr>
            <p:cNvPr id="10" name="Grupo 9"/>
            <p:cNvGrpSpPr/>
            <p:nvPr/>
          </p:nvGrpSpPr>
          <p:grpSpPr>
            <a:xfrm>
              <a:off x="281465" y="1737723"/>
              <a:ext cx="5261816" cy="3836287"/>
              <a:chOff x="281465" y="1737723"/>
              <a:chExt cx="5261816" cy="3836287"/>
            </a:xfrm>
          </p:grpSpPr>
          <p:pic>
            <p:nvPicPr>
              <p:cNvPr id="12" name="Imagen 11"/>
              <p:cNvPicPr/>
              <p:nvPr/>
            </p:nvPicPr>
            <p:blipFill rotWithShape="1">
              <a:blip r:embed="rId2"/>
              <a:srcRect l="36250" t="17735" r="9785" b="12577"/>
              <a:stretch/>
            </p:blipFill>
            <p:spPr>
              <a:xfrm>
                <a:off x="281465" y="1741760"/>
                <a:ext cx="5261816" cy="3832250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3"/>
              <a:srcRect l="1071" t="79074" r="86185" b="7040"/>
              <a:stretch/>
            </p:blipFill>
            <p:spPr bwMode="auto">
              <a:xfrm>
                <a:off x="350210" y="4403094"/>
                <a:ext cx="1570159" cy="107947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4" name="9 Rectángulo"/>
              <p:cNvSpPr>
                <a:spLocks noChangeArrowheads="1"/>
              </p:cNvSpPr>
              <p:nvPr/>
            </p:nvSpPr>
            <p:spPr bwMode="auto">
              <a:xfrm>
                <a:off x="3492501" y="1737723"/>
                <a:ext cx="2037357" cy="923330"/>
              </a:xfrm>
              <a:prstGeom prst="rect">
                <a:avLst/>
              </a:prstGeom>
              <a:solidFill>
                <a:srgbClr val="9A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s-MX" altLang="es-419" sz="1800" b="1" dirty="0">
                    <a:solidFill>
                      <a:schemeClr val="bg1"/>
                    </a:solidFill>
                    <a:latin typeface="+mn-lt"/>
                  </a:rPr>
                  <a:t>Gusano rosado</a:t>
                </a:r>
              </a:p>
              <a:p>
                <a:pPr algn="ctr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s-MX" sz="1800" b="1" dirty="0">
                    <a:solidFill>
                      <a:schemeClr val="bg1"/>
                    </a:solidFill>
                    <a:latin typeface="+mn-lt"/>
                  </a:rPr>
                  <a:t>Pink </a:t>
                </a:r>
                <a:r>
                  <a:rPr lang="es-MX" sz="1800" b="1" dirty="0" err="1">
                    <a:solidFill>
                      <a:schemeClr val="bg1"/>
                    </a:solidFill>
                    <a:latin typeface="+mn-lt"/>
                  </a:rPr>
                  <a:t>Bollworm</a:t>
                </a:r>
                <a:endParaRPr lang="es-MX" altLang="es-419" sz="18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aphicFrame>
          <p:nvGraphicFramePr>
            <p:cNvPr id="11" name="Diagrama 10"/>
            <p:cNvGraphicFramePr/>
            <p:nvPr>
              <p:extLst>
                <p:ext uri="{D42A27DB-BD31-4B8C-83A1-F6EECF244321}">
                  <p14:modId xmlns:p14="http://schemas.microsoft.com/office/powerpoint/2010/main" val="330858104"/>
                </p:ext>
              </p:extLst>
            </p:nvPr>
          </p:nvGraphicFramePr>
          <p:xfrm>
            <a:off x="5821546" y="1661032"/>
            <a:ext cx="2810887" cy="38215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grpSp>
        <p:nvGrpSpPr>
          <p:cNvPr id="15" name="Grupo 14"/>
          <p:cNvGrpSpPr/>
          <p:nvPr/>
        </p:nvGrpSpPr>
        <p:grpSpPr>
          <a:xfrm>
            <a:off x="8740894" y="1485230"/>
            <a:ext cx="3363822" cy="3810503"/>
            <a:chOff x="8713166" y="1690871"/>
            <a:chExt cx="3363822" cy="4210098"/>
          </a:xfrm>
        </p:grpSpPr>
        <p:sp>
          <p:nvSpPr>
            <p:cNvPr id="16" name="CuadroTexto 15"/>
            <p:cNvSpPr txBox="1"/>
            <p:nvPr/>
          </p:nvSpPr>
          <p:spPr>
            <a:xfrm>
              <a:off x="9530468" y="2625415"/>
              <a:ext cx="2546520" cy="2244343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rgbClr val="691C32"/>
                  </a:solidFill>
                </a:rPr>
                <a:t>Se conservaron las zonas libres de Gusano rosado</a:t>
              </a:r>
            </a:p>
            <a:p>
              <a:pPr algn="ctr"/>
              <a:endParaRPr lang="es-MX" i="1" dirty="0"/>
            </a:p>
            <a:p>
              <a:pPr algn="ctr"/>
              <a:r>
                <a:rPr lang="en-US" altLang="es-MX" b="1" dirty="0">
                  <a:solidFill>
                    <a:srgbClr val="000099"/>
                  </a:solidFill>
                </a:rPr>
                <a:t>Pink bollworm free areas were retained.</a:t>
              </a:r>
              <a:endParaRPr lang="es-MX" altLang="es-MX" b="1" dirty="0">
                <a:solidFill>
                  <a:srgbClr val="000099"/>
                </a:solidFill>
              </a:endParaRPr>
            </a:p>
          </p:txBody>
        </p:sp>
        <p:sp>
          <p:nvSpPr>
            <p:cNvPr id="17" name="Flecha derecha 16"/>
            <p:cNvSpPr/>
            <p:nvPr/>
          </p:nvSpPr>
          <p:spPr>
            <a:xfrm>
              <a:off x="8933688" y="3440779"/>
              <a:ext cx="517987" cy="640080"/>
            </a:xfrm>
            <a:prstGeom prst="rightArrow">
              <a:avLst/>
            </a:prstGeom>
            <a:solidFill>
              <a:srgbClr val="245C4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Cerrar llave 17"/>
            <p:cNvSpPr/>
            <p:nvPr/>
          </p:nvSpPr>
          <p:spPr>
            <a:xfrm>
              <a:off x="8713166" y="1690871"/>
              <a:ext cx="45719" cy="4210098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152400" y="5440429"/>
            <a:ext cx="871168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srgbClr val="691C32"/>
                </a:solidFill>
              </a:rPr>
              <a:t>El 100% de la superficie de algodón en México se establece en </a:t>
            </a:r>
            <a:r>
              <a:rPr lang="es-MX" sz="1600" b="1" u="sng" dirty="0">
                <a:solidFill>
                  <a:srgbClr val="691C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zonas libres </a:t>
            </a:r>
            <a:r>
              <a:rPr lang="es-MX" sz="1600" b="1" dirty="0">
                <a:solidFill>
                  <a:srgbClr val="691C32"/>
                </a:solidFill>
              </a:rPr>
              <a:t>de Gusano rosado (129,879 hectáreas sembradas en 2023).</a:t>
            </a:r>
          </a:p>
          <a:p>
            <a:pPr marL="171450" indent="-171450" algn="just">
              <a:buFont typeface="Arial" panose="020B0604020202020204" pitchFamily="34" charset="0"/>
              <a:buChar char="•"/>
              <a:defRPr/>
            </a:pPr>
            <a:endParaRPr lang="es-MX" sz="8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99"/>
                </a:solidFill>
                <a:cs typeface="Arial" panose="020B0604020202020204" pitchFamily="34" charset="0"/>
              </a:rPr>
              <a:t>100% of the cotton area in Mexico is established in pink bollworm </a:t>
            </a:r>
            <a:r>
              <a:rPr lang="en-US" sz="1600" b="1" u="sng" dirty="0">
                <a:solidFill>
                  <a:srgbClr val="000099"/>
                </a:solidFill>
                <a:cs typeface="Arial" panose="020B0604020202020204" pitchFamily="34" charset="0"/>
              </a:rPr>
              <a:t>free zones </a:t>
            </a:r>
            <a:r>
              <a:rPr lang="en-US" sz="1600" b="1" dirty="0">
                <a:solidFill>
                  <a:srgbClr val="000099"/>
                </a:solidFill>
                <a:cs typeface="Arial" panose="020B0604020202020204" pitchFamily="34" charset="0"/>
              </a:rPr>
              <a:t>(129,879 hectares planted in 2023).</a:t>
            </a:r>
            <a:endParaRPr lang="es-MX" sz="1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21" name="Título 4"/>
          <p:cNvSpPr>
            <a:spLocks noGrp="1"/>
          </p:cNvSpPr>
          <p:nvPr>
            <p:ph type="title"/>
          </p:nvPr>
        </p:nvSpPr>
        <p:spPr>
          <a:xfrm>
            <a:off x="266730" y="155903"/>
            <a:ext cx="9361901" cy="10441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MX" sz="2400" dirty="0">
                <a:latin typeface="+mj-lt"/>
              </a:rPr>
              <a:t>Erradicación del Gusano rosado y Picudo del algodonero</a:t>
            </a:r>
            <a:br>
              <a:rPr lang="es-MX" sz="2400" dirty="0">
                <a:latin typeface="+mj-lt"/>
              </a:rPr>
            </a:br>
            <a:r>
              <a:rPr lang="en-US" sz="2400" dirty="0">
                <a:solidFill>
                  <a:srgbClr val="000099"/>
                </a:solidFill>
                <a:latin typeface="+mj-lt"/>
              </a:rPr>
              <a:t>Pink bollworm and boll weevil eradication</a:t>
            </a:r>
            <a:endParaRPr lang="es-MX" sz="24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1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t>6</a:t>
            </a:fld>
            <a:endParaRPr lang="es-MX" dirty="0"/>
          </a:p>
        </p:txBody>
      </p:sp>
      <p:grpSp>
        <p:nvGrpSpPr>
          <p:cNvPr id="15" name="Grupo 14"/>
          <p:cNvGrpSpPr/>
          <p:nvPr/>
        </p:nvGrpSpPr>
        <p:grpSpPr>
          <a:xfrm>
            <a:off x="8810887" y="1613002"/>
            <a:ext cx="3305117" cy="3820721"/>
            <a:chOff x="8755397" y="1708518"/>
            <a:chExt cx="3346057" cy="4187141"/>
          </a:xfrm>
        </p:grpSpPr>
        <p:sp>
          <p:nvSpPr>
            <p:cNvPr id="16" name="CuadroTexto 15"/>
            <p:cNvSpPr txBox="1"/>
            <p:nvPr/>
          </p:nvSpPr>
          <p:spPr>
            <a:xfrm>
              <a:off x="9554934" y="2334897"/>
              <a:ext cx="2546520" cy="1897275"/>
            </a:xfrm>
            <a:prstGeom prst="rect">
              <a:avLst/>
            </a:prstGeom>
            <a:noFill/>
            <a:ln w="38100">
              <a:solidFill>
                <a:srgbClr val="245C4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solidFill>
                    <a:srgbClr val="691C32"/>
                  </a:solidFill>
                </a:rPr>
                <a:t>Se conservaron las zonas libres de Picudo del algodonero</a:t>
              </a:r>
            </a:p>
            <a:p>
              <a:pPr algn="ctr"/>
              <a:endParaRPr lang="es-MX" sz="1050" b="1" dirty="0"/>
            </a:p>
            <a:p>
              <a:pPr algn="ctr"/>
              <a:r>
                <a:rPr lang="es-MX" altLang="es-MX" sz="1600" b="1" dirty="0" err="1">
                  <a:solidFill>
                    <a:srgbClr val="000099"/>
                  </a:solidFill>
                </a:rPr>
                <a:t>Boll</a:t>
              </a:r>
              <a:r>
                <a:rPr lang="es-MX" altLang="es-MX" sz="1600" b="1" dirty="0">
                  <a:solidFill>
                    <a:srgbClr val="000099"/>
                  </a:solidFill>
                </a:rPr>
                <a:t> </a:t>
              </a:r>
              <a:r>
                <a:rPr lang="es-MX" altLang="es-MX" sz="1600" b="1" dirty="0" err="1">
                  <a:solidFill>
                    <a:srgbClr val="000099"/>
                  </a:solidFill>
                </a:rPr>
                <a:t>weevil</a:t>
              </a:r>
              <a:r>
                <a:rPr lang="es-MX" altLang="es-MX" sz="1600" b="1" dirty="0">
                  <a:solidFill>
                    <a:srgbClr val="000099"/>
                  </a:solidFill>
                </a:rPr>
                <a:t> </a:t>
              </a:r>
              <a:r>
                <a:rPr lang="en-US" altLang="es-MX" sz="1600" b="1" dirty="0">
                  <a:solidFill>
                    <a:srgbClr val="000099"/>
                  </a:solidFill>
                </a:rPr>
                <a:t>free areas were retained</a:t>
              </a:r>
              <a:r>
                <a:rPr lang="es-MX" altLang="es-MX" sz="1600" b="1" dirty="0">
                  <a:solidFill>
                    <a:srgbClr val="000099"/>
                  </a:solidFill>
                </a:rPr>
                <a:t> </a:t>
              </a:r>
              <a:endParaRPr lang="es-MX" sz="1600" b="1" dirty="0">
                <a:solidFill>
                  <a:srgbClr val="000099"/>
                </a:solidFill>
              </a:endParaRPr>
            </a:p>
          </p:txBody>
        </p:sp>
        <p:sp>
          <p:nvSpPr>
            <p:cNvPr id="17" name="Flecha derecha 16"/>
            <p:cNvSpPr/>
            <p:nvPr/>
          </p:nvSpPr>
          <p:spPr>
            <a:xfrm>
              <a:off x="8979796" y="3431313"/>
              <a:ext cx="517987" cy="640080"/>
            </a:xfrm>
            <a:prstGeom prst="rightArrow">
              <a:avLst/>
            </a:prstGeom>
            <a:solidFill>
              <a:srgbClr val="245C4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Cerrar llave 17"/>
            <p:cNvSpPr/>
            <p:nvPr/>
          </p:nvSpPr>
          <p:spPr>
            <a:xfrm>
              <a:off x="8755397" y="1708518"/>
              <a:ext cx="46285" cy="4187141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152400" y="5563247"/>
            <a:ext cx="858129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804863">
              <a:buFont typeface="Arial" panose="020B0604020202020204" pitchFamily="34" charset="0"/>
              <a:buChar char="•"/>
              <a:defRPr/>
            </a:pPr>
            <a:r>
              <a:rPr lang="es-MX" sz="1600" b="1" dirty="0">
                <a:solidFill>
                  <a:srgbClr val="691C32"/>
                </a:solidFill>
              </a:rPr>
              <a:t>El 85% de la superficie de algodón en México se establece en </a:t>
            </a:r>
            <a:r>
              <a:rPr lang="es-MX" sz="1600" b="1" dirty="0">
                <a:solidFill>
                  <a:srgbClr val="691C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libres </a:t>
            </a:r>
            <a:r>
              <a:rPr lang="es-MX" sz="1600" b="1" dirty="0">
                <a:solidFill>
                  <a:srgbClr val="691C32"/>
                </a:solidFill>
              </a:rPr>
              <a:t>de Picudo del algodonero.</a:t>
            </a:r>
          </a:p>
          <a:p>
            <a:pPr marL="171450" indent="-171450" algn="just" defTabSz="804863">
              <a:buFont typeface="Arial" panose="020B0604020202020204" pitchFamily="34" charset="0"/>
              <a:buChar char="•"/>
              <a:defRPr/>
            </a:pPr>
            <a:endParaRPr lang="es-MX" sz="500" b="1" dirty="0"/>
          </a:p>
          <a:p>
            <a:pPr marL="285750" indent="-285750" algn="just" defTabSz="8048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99"/>
                </a:solidFill>
                <a:cs typeface="Arial" panose="020B0604020202020204" pitchFamily="34" charset="0"/>
              </a:rPr>
              <a:t>85% of the cotton area in Mexico is established in cotton boll weevil free areas. </a:t>
            </a:r>
            <a:endParaRPr lang="es-MX" sz="160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21" name="Título 4"/>
          <p:cNvSpPr>
            <a:spLocks noGrp="1"/>
          </p:cNvSpPr>
          <p:nvPr>
            <p:ph type="title"/>
          </p:nvPr>
        </p:nvSpPr>
        <p:spPr>
          <a:xfrm>
            <a:off x="266730" y="183335"/>
            <a:ext cx="9361901" cy="10441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MX" sz="2400" dirty="0">
                <a:latin typeface="+mj-lt"/>
              </a:rPr>
              <a:t>Erradicación del Gusano rosado y Picudo del algodonero</a:t>
            </a:r>
            <a:br>
              <a:rPr lang="es-MX" sz="2400" dirty="0">
                <a:latin typeface="+mj-lt"/>
              </a:rPr>
            </a:br>
            <a:r>
              <a:rPr lang="en-US" sz="2400" dirty="0">
                <a:solidFill>
                  <a:srgbClr val="000099"/>
                </a:solidFill>
              </a:rPr>
              <a:t>Pink bollworm and boll weevil eradication</a:t>
            </a:r>
            <a:endParaRPr lang="es-MX" sz="24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" y="2553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0" y="1441201"/>
            <a:ext cx="5605876" cy="41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906371" y="3998511"/>
            <a:ext cx="324101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b="1" i="1" dirty="0">
                <a:solidFill>
                  <a:srgbClr val="9D2449"/>
                </a:solidFill>
                <a:cs typeface="Arial" panose="020B0604020202020204" pitchFamily="34" charset="0"/>
              </a:rPr>
              <a:t>Se realizaron acciones para la supresión de la plaga en La Región Lagunera y norte de Tamaulipas.</a:t>
            </a:r>
            <a:endParaRPr lang="es-MX" sz="1400" i="1" dirty="0">
              <a:solidFill>
                <a:srgbClr val="9D2449"/>
              </a:solidFill>
              <a:cs typeface="Arial" panose="020B0604020202020204" pitchFamily="34" charset="0"/>
            </a:endParaRPr>
          </a:p>
          <a:p>
            <a:pPr algn="just"/>
            <a:endParaRPr lang="es-MX" sz="500" b="1" i="1" dirty="0">
              <a:solidFill>
                <a:srgbClr val="003299"/>
              </a:solidFill>
              <a:cs typeface="Arial" panose="020B0604020202020204" pitchFamily="34" charset="0"/>
            </a:endParaRPr>
          </a:p>
          <a:p>
            <a:pPr algn="just"/>
            <a:r>
              <a:rPr lang="en-US" sz="1400" b="1" i="1" dirty="0">
                <a:solidFill>
                  <a:srgbClr val="000099"/>
                </a:solidFill>
                <a:cs typeface="Arial" panose="020B0604020202020204" pitchFamily="34" charset="0"/>
              </a:rPr>
              <a:t>Actions for the suppression of the pest were carried out in the </a:t>
            </a:r>
            <a:r>
              <a:rPr lang="en-US" sz="14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Lagunera</a:t>
            </a:r>
            <a:r>
              <a:rPr lang="en-US" sz="1400" b="1" i="1" dirty="0">
                <a:solidFill>
                  <a:srgbClr val="000099"/>
                </a:solidFill>
                <a:cs typeface="Arial" panose="020B0604020202020204" pitchFamily="34" charset="0"/>
              </a:rPr>
              <a:t> region and in the north of Tamaulipas.</a:t>
            </a:r>
            <a:endParaRPr lang="es-MX" sz="1400" b="1" i="1" dirty="0">
              <a:solidFill>
                <a:srgbClr val="000099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52400" y="1417600"/>
            <a:ext cx="8376670" cy="3903834"/>
            <a:chOff x="357020" y="1478869"/>
            <a:chExt cx="8376670" cy="3903834"/>
          </a:xfrm>
        </p:grpSpPr>
        <p:sp>
          <p:nvSpPr>
            <p:cNvPr id="7" name="23 Rectángulo"/>
            <p:cNvSpPr/>
            <p:nvPr/>
          </p:nvSpPr>
          <p:spPr>
            <a:xfrm>
              <a:off x="5971607" y="3061454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dirty="0"/>
                <a:t> </a:t>
              </a:r>
            </a:p>
          </p:txBody>
        </p:sp>
        <p:graphicFrame>
          <p:nvGraphicFramePr>
            <p:cNvPr id="11" name="Diagrama 10"/>
            <p:cNvGraphicFramePr/>
            <p:nvPr>
              <p:extLst>
                <p:ext uri="{D42A27DB-BD31-4B8C-83A1-F6EECF244321}">
                  <p14:modId xmlns:p14="http://schemas.microsoft.com/office/powerpoint/2010/main" val="3709566656"/>
                </p:ext>
              </p:extLst>
            </p:nvPr>
          </p:nvGraphicFramePr>
          <p:xfrm>
            <a:off x="5922803" y="1478869"/>
            <a:ext cx="2810887" cy="39038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2" name="9 Rectángulo"/>
            <p:cNvSpPr>
              <a:spLocks noChangeArrowheads="1"/>
            </p:cNvSpPr>
            <p:nvPr/>
          </p:nvSpPr>
          <p:spPr bwMode="auto">
            <a:xfrm>
              <a:off x="3419856" y="1524589"/>
              <a:ext cx="2299581" cy="784830"/>
            </a:xfrm>
            <a:prstGeom prst="rect">
              <a:avLst/>
            </a:prstGeom>
            <a:solidFill>
              <a:srgbClr val="9A0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s-MX" altLang="es-419" sz="1400" b="1" dirty="0">
                  <a:solidFill>
                    <a:schemeClr val="bg1"/>
                  </a:solidFill>
                  <a:latin typeface="+mn-lt"/>
                </a:rPr>
                <a:t>Picudo del algodonero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s-MX" sz="1600" b="1" dirty="0">
                  <a:solidFill>
                    <a:schemeClr val="bg1"/>
                  </a:solidFill>
                  <a:latin typeface="+mn-lt"/>
                </a:rPr>
                <a:t>Boll weevil</a:t>
              </a:r>
              <a:endParaRPr lang="es-MX" altLang="es-419" sz="1600" b="1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/>
            <a:srcRect l="1071" t="79074" r="86185" b="7040"/>
            <a:stretch/>
          </p:blipFill>
          <p:spPr bwMode="auto">
            <a:xfrm>
              <a:off x="357020" y="4303227"/>
              <a:ext cx="1570159" cy="1079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2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7392508" y="4959604"/>
            <a:ext cx="2428148" cy="1704309"/>
            <a:chOff x="5153" y="4681377"/>
            <a:chExt cx="3106914" cy="206920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3" y="4681377"/>
              <a:ext cx="3106914" cy="206920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988" y="5210606"/>
              <a:ext cx="1523152" cy="979169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5160" y="211628"/>
            <a:ext cx="5971209" cy="11734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MX" sz="2400" b="1" dirty="0">
                <a:latin typeface="+mj-lt"/>
              </a:rPr>
              <a:t>Plagas reglamentadas del aguacate</a:t>
            </a:r>
            <a:br>
              <a:rPr lang="es-MX" sz="2400" dirty="0">
                <a:latin typeface="+mj-lt"/>
              </a:rPr>
            </a:br>
            <a:r>
              <a:rPr lang="es-MX" sz="2400" dirty="0">
                <a:solidFill>
                  <a:srgbClr val="000099"/>
                </a:solidFill>
                <a:latin typeface="+mj-lt"/>
              </a:rPr>
              <a:t>Regulated pests of avocado</a:t>
            </a:r>
            <a:endParaRPr lang="es-MX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B675F-C7C2-4CD8-ACEC-5027C5AF2285}" type="slidenum">
              <a:rPr lang="es-MX" smtClean="0"/>
              <a:pPr/>
              <a:t>7</a:t>
            </a:fld>
            <a:endParaRPr lang="es-MX" dirty="0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220962" y="1701317"/>
            <a:ext cx="6600461" cy="31632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000" b="1" i="0" kern="1200" baseline="0" dirty="0">
                <a:solidFill>
                  <a:srgbClr val="691C3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MX" sz="1800" dirty="0"/>
              <a:t>ESTATUS FITOSANITARIO</a:t>
            </a:r>
          </a:p>
          <a:p>
            <a:pPr>
              <a:tabLst>
                <a:tab pos="447675" algn="l"/>
              </a:tabLst>
            </a:pPr>
            <a:r>
              <a:rPr lang="es-MX" sz="1800" dirty="0">
                <a:solidFill>
                  <a:srgbClr val="000099"/>
                </a:solidFill>
              </a:rPr>
              <a:t>       PHITOSANITARY STATUS</a:t>
            </a:r>
          </a:p>
          <a:p>
            <a:endParaRPr lang="es-MX" sz="1600" dirty="0">
              <a:solidFill>
                <a:srgbClr val="000099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/>
              <a:t>90% de la superficie de aguacate a  nivel nacional tiene el reconocimiento de área libre de barrenadores del hueso.</a:t>
            </a:r>
          </a:p>
          <a:p>
            <a:pPr marL="630238" defTabSz="315913">
              <a:tabLst>
                <a:tab pos="630238" algn="l"/>
              </a:tabLst>
            </a:pPr>
            <a:r>
              <a:rPr lang="es-MX" sz="1600" dirty="0">
                <a:solidFill>
                  <a:srgbClr val="000099"/>
                </a:solidFill>
              </a:rPr>
              <a:t>90% of </a:t>
            </a:r>
            <a:r>
              <a:rPr lang="es-MX" sz="1600" dirty="0" err="1">
                <a:solidFill>
                  <a:srgbClr val="000099"/>
                </a:solidFill>
              </a:rPr>
              <a:t>the</a:t>
            </a:r>
            <a:r>
              <a:rPr lang="es-MX" sz="1600" dirty="0">
                <a:solidFill>
                  <a:srgbClr val="000099"/>
                </a:solidFill>
              </a:rPr>
              <a:t> avocado Surface has </a:t>
            </a:r>
            <a:r>
              <a:rPr lang="es-MX" sz="1600" dirty="0" err="1">
                <a:solidFill>
                  <a:srgbClr val="000099"/>
                </a:solidFill>
              </a:rPr>
              <a:t>recognition</a:t>
            </a:r>
            <a:r>
              <a:rPr lang="es-MX" sz="1600" dirty="0">
                <a:solidFill>
                  <a:srgbClr val="000099"/>
                </a:solidFill>
              </a:rPr>
              <a:t> of free </a:t>
            </a:r>
            <a:r>
              <a:rPr lang="es-MX" sz="1600" dirty="0" err="1">
                <a:solidFill>
                  <a:srgbClr val="000099"/>
                </a:solidFill>
              </a:rPr>
              <a:t>area</a:t>
            </a:r>
            <a:r>
              <a:rPr lang="es-MX" sz="1600" dirty="0">
                <a:solidFill>
                  <a:srgbClr val="000099"/>
                </a:solidFill>
              </a:rPr>
              <a:t> of avocado </a:t>
            </a:r>
            <a:r>
              <a:rPr lang="es-MX" sz="1600" dirty="0" err="1">
                <a:solidFill>
                  <a:srgbClr val="000099"/>
                </a:solidFill>
              </a:rPr>
              <a:t>seed</a:t>
            </a:r>
            <a:r>
              <a:rPr lang="es-MX" sz="1600" dirty="0">
                <a:solidFill>
                  <a:srgbClr val="000099"/>
                </a:solidFill>
              </a:rPr>
              <a:t> weevil.</a:t>
            </a:r>
          </a:p>
          <a:p>
            <a:pPr algn="just"/>
            <a:endParaRPr lang="es-MX" sz="1600" dirty="0">
              <a:solidFill>
                <a:srgbClr val="000099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MX" sz="1600" dirty="0"/>
              <a:t>Las áreas libres incluyen 230 mil 130 hectáreas en 8 Estados.</a:t>
            </a:r>
          </a:p>
          <a:p>
            <a:pPr marL="630238" lvl="0">
              <a:lnSpc>
                <a:spcPct val="100000"/>
              </a:lnSpc>
              <a:spcBef>
                <a:spcPts val="0"/>
              </a:spcBef>
              <a:tabLst>
                <a:tab pos="630238" algn="l"/>
              </a:tabLst>
            </a:pP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The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 free </a:t>
            </a: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areas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 </a:t>
            </a: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include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 230 </a:t>
            </a: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thousand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 331 </a:t>
            </a: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hectares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 in 8 </a:t>
            </a:r>
            <a:r>
              <a:rPr lang="es-MX" sz="1600" dirty="0" err="1">
                <a:solidFill>
                  <a:srgbClr val="000099"/>
                </a:solidFill>
                <a:ea typeface="+mn-ea"/>
                <a:cs typeface="+mn-cs"/>
              </a:rPr>
              <a:t>States</a:t>
            </a:r>
            <a:r>
              <a:rPr lang="es-MX" sz="1600" dirty="0">
                <a:solidFill>
                  <a:srgbClr val="000099"/>
                </a:solidFill>
                <a:ea typeface="+mn-ea"/>
                <a:cs typeface="+mn-cs"/>
              </a:rPr>
              <a:t>.</a:t>
            </a:r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64" y="1701317"/>
            <a:ext cx="4904232" cy="3163291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156954" y="5180817"/>
            <a:ext cx="719897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691C32"/>
                </a:solidFill>
              </a:rPr>
              <a:t>Las acciones de la campaña fitosanitaria respaldan la exportación de aguacate a más de 40 países.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050" dirty="0"/>
          </a:p>
          <a:p>
            <a:pPr marL="712788" algn="just"/>
            <a:r>
              <a:rPr lang="es-MX" b="1" dirty="0" err="1">
                <a:solidFill>
                  <a:srgbClr val="000099"/>
                </a:solidFill>
              </a:rPr>
              <a:t>The</a:t>
            </a:r>
            <a:r>
              <a:rPr lang="es-MX" b="1" dirty="0">
                <a:solidFill>
                  <a:srgbClr val="000099"/>
                </a:solidFill>
              </a:rPr>
              <a:t> actions of </a:t>
            </a:r>
            <a:r>
              <a:rPr lang="es-MX" b="1" dirty="0" err="1">
                <a:solidFill>
                  <a:srgbClr val="000099"/>
                </a:solidFill>
              </a:rPr>
              <a:t>the</a:t>
            </a:r>
            <a:r>
              <a:rPr lang="es-MX" b="1" dirty="0">
                <a:solidFill>
                  <a:srgbClr val="000099"/>
                </a:solidFill>
              </a:rPr>
              <a:t> </a:t>
            </a:r>
            <a:r>
              <a:rPr lang="es-MX" b="1" dirty="0" err="1">
                <a:solidFill>
                  <a:srgbClr val="000099"/>
                </a:solidFill>
              </a:rPr>
              <a:t>phytosanitary</a:t>
            </a:r>
            <a:r>
              <a:rPr lang="es-MX" b="1" dirty="0">
                <a:solidFill>
                  <a:srgbClr val="000099"/>
                </a:solidFill>
              </a:rPr>
              <a:t> </a:t>
            </a:r>
            <a:r>
              <a:rPr lang="es-MX" b="1" dirty="0" err="1">
                <a:solidFill>
                  <a:srgbClr val="000099"/>
                </a:solidFill>
              </a:rPr>
              <a:t>campaign</a:t>
            </a:r>
            <a:r>
              <a:rPr lang="es-MX" b="1" dirty="0">
                <a:solidFill>
                  <a:srgbClr val="000099"/>
                </a:solidFill>
              </a:rPr>
              <a:t> </a:t>
            </a:r>
            <a:r>
              <a:rPr lang="es-MX" b="1" dirty="0" err="1">
                <a:solidFill>
                  <a:srgbClr val="000099"/>
                </a:solidFill>
              </a:rPr>
              <a:t>support</a:t>
            </a:r>
            <a:r>
              <a:rPr lang="es-MX" b="1" dirty="0">
                <a:solidFill>
                  <a:srgbClr val="000099"/>
                </a:solidFill>
              </a:rPr>
              <a:t> te </a:t>
            </a:r>
            <a:r>
              <a:rPr lang="es-MX" b="1" dirty="0" err="1">
                <a:solidFill>
                  <a:srgbClr val="000099"/>
                </a:solidFill>
              </a:rPr>
              <a:t>export</a:t>
            </a:r>
            <a:r>
              <a:rPr lang="es-MX" b="1" dirty="0">
                <a:solidFill>
                  <a:srgbClr val="000099"/>
                </a:solidFill>
              </a:rPr>
              <a:t> of avocado to more tan 40 </a:t>
            </a:r>
            <a:r>
              <a:rPr lang="es-MX" b="1" dirty="0" err="1">
                <a:solidFill>
                  <a:srgbClr val="000099"/>
                </a:solidFill>
              </a:rPr>
              <a:t>countries</a:t>
            </a:r>
            <a:r>
              <a:rPr lang="es-MX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611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385048" y="1773937"/>
            <a:ext cx="3493008" cy="4873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15796" y="6673334"/>
            <a:ext cx="2743200" cy="184666"/>
          </a:xfrm>
        </p:spPr>
        <p:txBody>
          <a:bodyPr/>
          <a:lstStyle/>
          <a:p>
            <a:pPr algn="r"/>
            <a:fld id="{607B675F-C7C2-4CD8-ACEC-5027C5AF2285}" type="slidenum">
              <a:rPr lang="es-MX" smtClean="0"/>
              <a:pPr algn="r"/>
              <a:t>8</a:t>
            </a:fld>
            <a:endParaRPr lang="es-MX" dirty="0"/>
          </a:p>
        </p:txBody>
      </p:sp>
      <p:sp>
        <p:nvSpPr>
          <p:cNvPr id="9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234086" y="317097"/>
            <a:ext cx="9165946" cy="6596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400" b="1" dirty="0">
                <a:latin typeface="+mn-lt"/>
              </a:rPr>
              <a:t>PROGRAMA DE VIGILANCIA </a:t>
            </a:r>
            <a:r>
              <a:rPr lang="es-419" sz="2400" b="1" dirty="0">
                <a:solidFill>
                  <a:srgbClr val="000099"/>
                </a:solidFill>
                <a:latin typeface="+mn-lt"/>
              </a:rPr>
              <a:t>/ SURVEILLANCE PROGRAM</a:t>
            </a:r>
            <a:endParaRPr lang="es-MX" sz="2400" b="1" dirty="0">
              <a:solidFill>
                <a:srgbClr val="000099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430056" y="877976"/>
            <a:ext cx="777929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Gorgojo </a:t>
            </a:r>
            <a:r>
              <a:rPr lang="es-MX" sz="1600" b="1" dirty="0" err="1">
                <a:solidFill>
                  <a:srgbClr val="6A1C32"/>
                </a:solidFill>
                <a:latin typeface="Montserrat" panose="00000500000000000000" pitchFamily="2" charset="0"/>
              </a:rPr>
              <a:t>khapra</a:t>
            </a: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 (</a:t>
            </a:r>
            <a:r>
              <a:rPr lang="es-MX" sz="1600" b="1" i="1" dirty="0" err="1">
                <a:solidFill>
                  <a:srgbClr val="6A1C32"/>
                </a:solidFill>
                <a:latin typeface="Montserrat" panose="00000500000000000000" pitchFamily="2" charset="0"/>
              </a:rPr>
              <a:t>Trogoderma</a:t>
            </a:r>
            <a:r>
              <a:rPr lang="es-MX" sz="1600" b="1" i="1" dirty="0">
                <a:solidFill>
                  <a:srgbClr val="6A1C32"/>
                </a:solidFill>
                <a:latin typeface="Montserrat" panose="00000500000000000000" pitchFamily="2" charset="0"/>
              </a:rPr>
              <a:t> </a:t>
            </a:r>
            <a:r>
              <a:rPr lang="es-MX" sz="1600" b="1" i="1" dirty="0" err="1">
                <a:solidFill>
                  <a:srgbClr val="6A1C32"/>
                </a:solidFill>
                <a:latin typeface="Montserrat" panose="00000500000000000000" pitchFamily="2" charset="0"/>
              </a:rPr>
              <a:t>granarium</a:t>
            </a:r>
            <a:r>
              <a:rPr lang="es-MX" sz="1600" b="1" dirty="0">
                <a:solidFill>
                  <a:srgbClr val="6A1C32"/>
                </a:solidFill>
                <a:latin typeface="Montserrat" panose="00000500000000000000" pitchFamily="2" charset="0"/>
              </a:rPr>
              <a:t>) </a:t>
            </a:r>
            <a:r>
              <a:rPr lang="es-MX" sz="1600" dirty="0"/>
              <a:t>una</a:t>
            </a:r>
            <a:r>
              <a:rPr lang="es-MX" sz="1600" spc="-10" dirty="0"/>
              <a:t> </a:t>
            </a:r>
            <a:r>
              <a:rPr lang="es-MX" sz="1600" spc="-5" dirty="0"/>
              <a:t>amenaza</a:t>
            </a:r>
            <a:r>
              <a:rPr lang="es-MX" sz="1600" spc="15" dirty="0"/>
              <a:t> </a:t>
            </a:r>
            <a:r>
              <a:rPr lang="es-MX" sz="1600" spc="-5" dirty="0"/>
              <a:t>a</a:t>
            </a:r>
            <a:r>
              <a:rPr lang="es-MX" sz="1600" spc="10" dirty="0"/>
              <a:t> </a:t>
            </a:r>
            <a:r>
              <a:rPr lang="es-MX" sz="1600" spc="-5" dirty="0"/>
              <a:t>la</a:t>
            </a:r>
            <a:r>
              <a:rPr lang="es-MX" sz="1600" spc="5" dirty="0"/>
              <a:t> </a:t>
            </a:r>
            <a:r>
              <a:rPr lang="es-MX" sz="1600" dirty="0"/>
              <a:t>seguridad</a:t>
            </a:r>
            <a:r>
              <a:rPr lang="es-MX" sz="1600" spc="5" dirty="0"/>
              <a:t> </a:t>
            </a:r>
            <a:r>
              <a:rPr lang="es-MX" sz="1600" spc="-5" dirty="0"/>
              <a:t>alimentaria</a:t>
            </a:r>
            <a:r>
              <a:rPr lang="es-MX" sz="1600" spc="20" dirty="0"/>
              <a:t> </a:t>
            </a:r>
            <a:r>
              <a:rPr lang="es-MX" sz="1600" dirty="0"/>
              <a:t>de</a:t>
            </a:r>
            <a:r>
              <a:rPr lang="es-MX" sz="1600" spc="-10" dirty="0"/>
              <a:t> </a:t>
            </a:r>
            <a:r>
              <a:rPr lang="es-MX" sz="1600" spc="-5" dirty="0"/>
              <a:t>México/ </a:t>
            </a:r>
            <a:r>
              <a:rPr lang="en-US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Khapra</a:t>
            </a:r>
            <a:r>
              <a:rPr lang="en-US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n-US" sz="1600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bettle</a:t>
            </a:r>
            <a:r>
              <a:rPr lang="en-US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 (</a:t>
            </a:r>
            <a:r>
              <a:rPr lang="en-US" sz="1600" b="1" i="1" dirty="0" err="1">
                <a:solidFill>
                  <a:srgbClr val="000099"/>
                </a:solidFill>
                <a:latin typeface="Montserrat" panose="00000500000000000000" pitchFamily="2" charset="0"/>
              </a:rPr>
              <a:t>Trogoderma</a:t>
            </a:r>
            <a:r>
              <a:rPr lang="en-US" sz="1600" b="1" i="1" dirty="0">
                <a:solidFill>
                  <a:srgbClr val="000099"/>
                </a:solidFill>
                <a:latin typeface="Montserrat" panose="00000500000000000000" pitchFamily="2" charset="0"/>
              </a:rPr>
              <a:t> </a:t>
            </a:r>
            <a:r>
              <a:rPr lang="en-US" sz="1600" b="1" i="1" dirty="0" err="1">
                <a:solidFill>
                  <a:srgbClr val="000099"/>
                </a:solidFill>
                <a:latin typeface="Montserrat" panose="00000500000000000000" pitchFamily="2" charset="0"/>
              </a:rPr>
              <a:t>granarium</a:t>
            </a:r>
            <a:r>
              <a:rPr lang="en-US" sz="1600" b="1" dirty="0">
                <a:solidFill>
                  <a:srgbClr val="000099"/>
                </a:solidFill>
                <a:latin typeface="Montserrat" panose="00000500000000000000" pitchFamily="2" charset="0"/>
              </a:rPr>
              <a:t>), </a:t>
            </a:r>
            <a:r>
              <a:rPr lang="en-US" sz="1600" spc="-5" dirty="0">
                <a:solidFill>
                  <a:srgbClr val="000099"/>
                </a:solidFill>
              </a:rPr>
              <a:t>a threat to  food security in Mexico</a:t>
            </a:r>
            <a:endParaRPr lang="es-MX" sz="1600" b="1" dirty="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object 55"/>
          <p:cNvSpPr txBox="1"/>
          <p:nvPr/>
        </p:nvSpPr>
        <p:spPr>
          <a:xfrm>
            <a:off x="528575" y="2404303"/>
            <a:ext cx="6781800" cy="538225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sz="1400" b="1" dirty="0">
                <a:solidFill>
                  <a:srgbClr val="6A1C32"/>
                </a:solidFill>
                <a:latin typeface="Montserrat" panose="00000500000000000000" pitchFamily="2" charset="0"/>
              </a:rPr>
              <a:t>Detectada en embarques con productos agrícolas y </a:t>
            </a:r>
            <a:r>
              <a:rPr sz="1400" b="1" dirty="0" err="1">
                <a:solidFill>
                  <a:srgbClr val="6A1C32"/>
                </a:solidFill>
                <a:latin typeface="Montserrat" panose="00000500000000000000" pitchFamily="2" charset="0"/>
              </a:rPr>
              <a:t>pecuarios</a:t>
            </a:r>
            <a:r>
              <a:rPr sz="1400" b="1" dirty="0">
                <a:solidFill>
                  <a:srgbClr val="6A1C32"/>
                </a:solidFill>
                <a:latin typeface="Montserrat" panose="00000500000000000000" pitchFamily="2" charset="0"/>
              </a:rPr>
              <a:t>.</a:t>
            </a:r>
            <a:endParaRPr lang="es-MX" sz="1400" b="1" dirty="0">
              <a:solidFill>
                <a:srgbClr val="6A1C32"/>
              </a:solidFill>
              <a:latin typeface="Montserrat" panose="00000500000000000000" pitchFamily="2" charset="0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Detected in shipments with agricultural and livestock products.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82011"/>
              </p:ext>
            </p:extLst>
          </p:nvPr>
        </p:nvGraphicFramePr>
        <p:xfrm>
          <a:off x="430057" y="3096098"/>
          <a:ext cx="7779291" cy="3441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892">
                  <a:extLst>
                    <a:ext uri="{9D8B030D-6E8A-4147-A177-3AD203B41FA5}">
                      <a16:colId xmlns:a16="http://schemas.microsoft.com/office/drawing/2014/main" val="2895520320"/>
                    </a:ext>
                  </a:extLst>
                </a:gridCol>
                <a:gridCol w="2579778">
                  <a:extLst>
                    <a:ext uri="{9D8B030D-6E8A-4147-A177-3AD203B41FA5}">
                      <a16:colId xmlns:a16="http://schemas.microsoft.com/office/drawing/2014/main" val="3362599337"/>
                    </a:ext>
                  </a:extLst>
                </a:gridCol>
                <a:gridCol w="2339621">
                  <a:extLst>
                    <a:ext uri="{9D8B030D-6E8A-4147-A177-3AD203B41FA5}">
                      <a16:colId xmlns:a16="http://schemas.microsoft.com/office/drawing/2014/main" val="1260782015"/>
                    </a:ext>
                  </a:extLst>
                </a:gridCol>
              </a:tblGrid>
              <a:tr h="32528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Intercepciones / </a:t>
                      </a:r>
                      <a:r>
                        <a:rPr lang="es-MX" sz="1400" b="1" u="none" strike="noStrike" dirty="0" err="1">
                          <a:solidFill>
                            <a:srgbClr val="000099"/>
                          </a:solidFill>
                          <a:effectLst/>
                        </a:rPr>
                        <a:t>Interceptions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Vigilancia / </a:t>
                      </a:r>
                      <a:r>
                        <a:rPr lang="es-MX" sz="1400" b="1" u="none" strike="noStrike" dirty="0" err="1">
                          <a:solidFill>
                            <a:srgbClr val="000099"/>
                          </a:solidFill>
                          <a:effectLst/>
                        </a:rPr>
                        <a:t>Surveillance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Diagnóstico / </a:t>
                      </a:r>
                      <a:r>
                        <a:rPr lang="es-MX" sz="1400" b="1" u="none" strike="noStrike" dirty="0">
                          <a:solidFill>
                            <a:srgbClr val="000099"/>
                          </a:solidFill>
                          <a:effectLst/>
                        </a:rPr>
                        <a:t>Diagnosis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19633"/>
                  </a:ext>
                </a:extLst>
              </a:tr>
              <a:tr h="311508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TOTAL:</a:t>
                      </a:r>
                      <a:r>
                        <a:rPr lang="es-MX" sz="140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64</a:t>
                      </a:r>
                      <a:endParaRPr lang="es-MX" sz="1400" b="1" u="none" strike="noStrike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 fontAlgn="b"/>
                      <a:endParaRPr lang="es-MX" sz="800" b="1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s-MX" sz="1400" b="1" u="none" strike="noStrike" dirty="0">
                          <a:effectLst/>
                        </a:rPr>
                        <a:t>Por producto </a:t>
                      </a:r>
                      <a:r>
                        <a:rPr lang="es-MX" sz="1300" b="1" u="none" strike="noStrike" dirty="0">
                          <a:effectLst/>
                        </a:rPr>
                        <a:t>(</a:t>
                      </a:r>
                      <a:r>
                        <a:rPr lang="es-MX" sz="1300" b="1" u="none" strike="noStrike" dirty="0" err="1">
                          <a:solidFill>
                            <a:srgbClr val="000099"/>
                          </a:solidFill>
                          <a:effectLst/>
                        </a:rPr>
                        <a:t>by</a:t>
                      </a:r>
                      <a:r>
                        <a:rPr lang="es-MX" sz="1300" b="1" u="none" strike="noStrike" dirty="0">
                          <a:solidFill>
                            <a:srgbClr val="000099"/>
                          </a:solidFill>
                          <a:effectLst/>
                        </a:rPr>
                        <a:t> </a:t>
                      </a:r>
                      <a:r>
                        <a:rPr lang="es-MX" sz="1300" b="1" u="none" strike="noStrike" dirty="0" err="1">
                          <a:solidFill>
                            <a:srgbClr val="000099"/>
                          </a:solidFill>
                          <a:effectLst/>
                        </a:rPr>
                        <a:t>produc</a:t>
                      </a:r>
                      <a:r>
                        <a:rPr lang="es-MX" sz="1400" b="1" u="none" strike="noStrike" dirty="0">
                          <a:effectLst/>
                        </a:rPr>
                        <a:t>):</a:t>
                      </a:r>
                    </a:p>
                    <a:p>
                      <a:pPr marL="285750" indent="-10636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 de Jamaica /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Hibiscus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flower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(37)</a:t>
                      </a:r>
                    </a:p>
                    <a:p>
                      <a:pPr marL="285750" indent="-10636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Arroz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Rice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(20)</a:t>
                      </a:r>
                    </a:p>
                    <a:p>
                      <a:pPr marL="285750" indent="-10636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Chile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seco 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Dry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chilli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(5)</a:t>
                      </a:r>
                    </a:p>
                    <a:p>
                      <a:pPr marL="285750" indent="-106363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  <a:r>
                        <a:rPr lang="es-MX" sz="1400" b="0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(9)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país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By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country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Nigeria (18)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Senegal (13)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Uruguay (8)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Pakistan (6)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China (3), 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 (3), Sudan (3)</a:t>
                      </a:r>
                    </a:p>
                    <a:p>
                      <a:pPr marL="285750" marR="0" lvl="0" indent="-106363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(9)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HISTÓRICO</a:t>
                      </a:r>
                      <a:r>
                        <a:rPr lang="es-MX" sz="14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/ HISTORICAL</a:t>
                      </a:r>
                    </a:p>
                    <a:p>
                      <a:pPr algn="ctr" fontAlgn="b"/>
                      <a:r>
                        <a:rPr lang="es-MX" sz="14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2016 – NOV 2023</a:t>
                      </a:r>
                    </a:p>
                    <a:p>
                      <a:pPr algn="l" fontAlgn="b"/>
                      <a:endParaRPr lang="es-MX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indent="-1079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71,214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encuestas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surveys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indent="-1079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1,836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sitios explorados </a:t>
                      </a:r>
                      <a:r>
                        <a:rPr lang="es-MX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explored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sites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marR="0" lvl="0" indent="-10795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muestras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ACTUALMENTE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NOWADAYS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trampas instaladas</a:t>
                      </a:r>
                      <a:r>
                        <a:rPr lang="es-MX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traps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installed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400" b="1" i="0" u="none" strike="noStrike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AUSENTE DE MÉXICO</a:t>
                      </a:r>
                    </a:p>
                    <a:p>
                      <a:pPr algn="ctr" fontAlgn="b"/>
                      <a:r>
                        <a:rPr lang="es-MX" sz="18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ABSENT OF MÉXICO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b">
                        <a:buFont typeface="Arial" panose="020B0604020202020204" pitchFamily="34" charset="0"/>
                        <a:buNone/>
                      </a:pP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8890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 de insectos mediante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Insect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diagnosis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through</a:t>
                      </a:r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88900" indent="0" algn="l" fontAlgn="b">
                        <a:buFont typeface="Arial" panose="020B0604020202020204" pitchFamily="34" charset="0"/>
                        <a:buNone/>
                      </a:pP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1968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</a:t>
                      </a:r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CLÁSICO</a:t>
                      </a:r>
                      <a:r>
                        <a:rPr lang="es-MX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CLASIC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DIAGNOSIS</a:t>
                      </a:r>
                    </a:p>
                    <a:p>
                      <a:pPr marL="285750" indent="-196850" algn="l" fontAlgn="b">
                        <a:buFont typeface="Arial" panose="020B0604020202020204" pitchFamily="34" charset="0"/>
                        <a:buChar char="•"/>
                      </a:pP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1968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DIAGNÓSTICO</a:t>
                      </a:r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MOLECULAR </a:t>
                      </a:r>
                      <a:r>
                        <a:rPr lang="es-MX" sz="1400" b="1" i="0" u="none" strike="noStrike" dirty="0">
                          <a:solidFill>
                            <a:srgbClr val="0033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MOLECULAR DIAGNOSIS</a:t>
                      </a:r>
                    </a:p>
                  </a:txBody>
                  <a:tcPr marL="7620" marR="7620" marT="762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61429"/>
                  </a:ext>
                </a:extLst>
              </a:tr>
            </a:tbl>
          </a:graphicData>
        </a:graphic>
      </p:graphicFrame>
      <p:sp>
        <p:nvSpPr>
          <p:cNvPr id="33" name="object 55"/>
          <p:cNvSpPr txBox="1"/>
          <p:nvPr/>
        </p:nvSpPr>
        <p:spPr>
          <a:xfrm>
            <a:off x="528575" y="1922082"/>
            <a:ext cx="6781800" cy="538225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R="5080">
              <a:spcBef>
                <a:spcPts val="100"/>
              </a:spcBef>
              <a:tabLst>
                <a:tab pos="299720" algn="l"/>
              </a:tabLst>
            </a:pPr>
            <a:r>
              <a:rPr lang="es-MX" sz="1400" b="1" dirty="0">
                <a:solidFill>
                  <a:srgbClr val="6A1C32"/>
                </a:solidFill>
                <a:latin typeface="Montserrat" panose="00000500000000000000" pitchFamily="2" charset="0"/>
              </a:rPr>
              <a:t>México en alerta ante el riesgo de esta plaga.</a:t>
            </a:r>
          </a:p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lang="en-US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Mexico on alert for the risks of this pest.</a:t>
            </a:r>
            <a:endParaRPr sz="14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8775434" y="2029781"/>
            <a:ext cx="2798796" cy="4361393"/>
            <a:chOff x="8775434" y="2029781"/>
            <a:chExt cx="2798796" cy="436139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5434" y="2029781"/>
              <a:ext cx="2757953" cy="1468599"/>
            </a:xfrm>
            <a:prstGeom prst="rect">
              <a:avLst/>
            </a:prstGeom>
          </p:spPr>
        </p:pic>
        <p:pic>
          <p:nvPicPr>
            <p:cNvPr id="1026" name="Picture 2" descr="Khapra Beetle Insect Facts | Trogoderma granarium - A-Z Animal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435" y="3326933"/>
              <a:ext cx="2757954" cy="171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0" r="9048"/>
            <a:stretch/>
          </p:blipFill>
          <p:spPr>
            <a:xfrm>
              <a:off x="8775435" y="4718304"/>
              <a:ext cx="2798795" cy="1672870"/>
            </a:xfrm>
            <a:prstGeom prst="rect">
              <a:avLst/>
            </a:prstGeom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3931575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439998" y="753144"/>
            <a:ext cx="6875201" cy="490994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15796" y="6673334"/>
            <a:ext cx="2743200" cy="184666"/>
          </a:xfrm>
        </p:spPr>
        <p:txBody>
          <a:bodyPr/>
          <a:lstStyle/>
          <a:p>
            <a:pPr algn="r"/>
            <a:fld id="{607B675F-C7C2-4CD8-ACEC-5027C5AF2285}" type="slidenum">
              <a:rPr lang="es-MX" smtClean="0"/>
              <a:pPr algn="r"/>
              <a:t>9</a:t>
            </a:fld>
            <a:endParaRPr lang="es-MX" dirty="0"/>
          </a:p>
        </p:txBody>
      </p:sp>
      <p:sp>
        <p:nvSpPr>
          <p:cNvPr id="29" name="Rectángulo 28"/>
          <p:cNvSpPr/>
          <p:nvPr/>
        </p:nvSpPr>
        <p:spPr>
          <a:xfrm>
            <a:off x="439998" y="838200"/>
            <a:ext cx="6799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6A1C32"/>
                </a:solidFill>
                <a:latin typeface="Montserrat" panose="00000500000000000000" pitchFamily="2" charset="0"/>
              </a:rPr>
              <a:t>Mosca del Mediterráneo / </a:t>
            </a:r>
            <a:r>
              <a:rPr lang="es-MX" b="1" dirty="0" err="1">
                <a:solidFill>
                  <a:srgbClr val="000099"/>
                </a:solidFill>
                <a:latin typeface="Montserrat" panose="00000500000000000000" pitchFamily="2" charset="0"/>
              </a:rPr>
              <a:t>Medfly</a:t>
            </a:r>
            <a:r>
              <a:rPr lang="es-MX" b="1" dirty="0">
                <a:solidFill>
                  <a:srgbClr val="6A1C32"/>
                </a:solidFill>
                <a:latin typeface="Montserrat" panose="00000500000000000000" pitchFamily="2" charset="0"/>
              </a:rPr>
              <a:t> (</a:t>
            </a:r>
            <a:r>
              <a:rPr lang="es-MX" b="1" i="1" dirty="0" err="1">
                <a:solidFill>
                  <a:srgbClr val="6A1C32"/>
                </a:solidFill>
                <a:latin typeface="Montserrat" panose="00000500000000000000" pitchFamily="2" charset="0"/>
              </a:rPr>
              <a:t>Ceratitis</a:t>
            </a:r>
            <a:r>
              <a:rPr lang="es-MX" b="1" i="1" dirty="0">
                <a:solidFill>
                  <a:srgbClr val="6A1C32"/>
                </a:solidFill>
                <a:latin typeface="Montserrat" panose="00000500000000000000" pitchFamily="2" charset="0"/>
              </a:rPr>
              <a:t> </a:t>
            </a:r>
            <a:r>
              <a:rPr lang="es-MX" b="1" i="1" dirty="0" err="1">
                <a:solidFill>
                  <a:srgbClr val="6A1C32"/>
                </a:solidFill>
                <a:latin typeface="Montserrat" panose="00000500000000000000" pitchFamily="2" charset="0"/>
              </a:rPr>
              <a:t>capitata</a:t>
            </a:r>
            <a:r>
              <a:rPr lang="es-MX" b="1" dirty="0">
                <a:solidFill>
                  <a:srgbClr val="6A1C32"/>
                </a:solidFill>
                <a:latin typeface="Montserrat" panose="00000500000000000000" pitchFamily="2" charset="0"/>
              </a:rPr>
              <a:t>)</a:t>
            </a:r>
            <a:endParaRPr lang="es-MX" b="1" dirty="0">
              <a:solidFill>
                <a:schemeClr val="accent5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object 55"/>
          <p:cNvSpPr txBox="1"/>
          <p:nvPr/>
        </p:nvSpPr>
        <p:spPr>
          <a:xfrm>
            <a:off x="387626" y="2262753"/>
            <a:ext cx="5363950" cy="969112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400" b="1" dirty="0">
                <a:solidFill>
                  <a:srgbClr val="6A1C32"/>
                </a:solidFill>
                <a:latin typeface="Montserrat" panose="00000500000000000000" pitchFamily="2" charset="0"/>
              </a:rPr>
              <a:t>México ha tenido incursiones de la plaga y ha implementado acciones de erradicación.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Detected in shipments with agricultural and </a:t>
            </a:r>
            <a:r>
              <a:rPr lang="es-MX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	</a:t>
            </a:r>
            <a:r>
              <a:rPr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livestock products</a:t>
            </a:r>
            <a:r>
              <a:rPr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30230"/>
              </p:ext>
            </p:extLst>
          </p:nvPr>
        </p:nvGraphicFramePr>
        <p:xfrm>
          <a:off x="557958" y="3324047"/>
          <a:ext cx="5271342" cy="3242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4446">
                  <a:extLst>
                    <a:ext uri="{9D8B030D-6E8A-4147-A177-3AD203B41FA5}">
                      <a16:colId xmlns:a16="http://schemas.microsoft.com/office/drawing/2014/main" val="2895520320"/>
                    </a:ext>
                  </a:extLst>
                </a:gridCol>
                <a:gridCol w="2596896">
                  <a:extLst>
                    <a:ext uri="{9D8B030D-6E8A-4147-A177-3AD203B41FA5}">
                      <a16:colId xmlns:a16="http://schemas.microsoft.com/office/drawing/2014/main" val="3362599337"/>
                    </a:ext>
                  </a:extLst>
                </a:gridCol>
              </a:tblGrid>
              <a:tr h="30102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Detecciones /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+mn-lt"/>
                        </a:rPr>
                        <a:t>Detections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Vigilancia / </a:t>
                      </a:r>
                      <a:r>
                        <a:rPr lang="es-MX" sz="1400" b="1" u="none" strike="noStrike" dirty="0" err="1">
                          <a:solidFill>
                            <a:srgbClr val="000099"/>
                          </a:solidFill>
                          <a:effectLst/>
                        </a:rPr>
                        <a:t>Surveillance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19633"/>
                  </a:ext>
                </a:extLst>
              </a:tr>
              <a:tr h="2884138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 2019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Detección en Manzanillo, Colima. Erradicada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Eradicated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 2021 – Detección en Manzanillo, Colima. Erradicada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Eradicated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 2023 – Detección en Cancún, Quintana Roo. Erradicada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Eradicated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HISTÓRICO</a:t>
                      </a:r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HISTORICAL</a:t>
                      </a:r>
                    </a:p>
                    <a:p>
                      <a:pPr algn="ctr" fontAlgn="b"/>
                      <a:r>
                        <a:rPr lang="es-MX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 – NOV 2023</a:t>
                      </a:r>
                    </a:p>
                    <a:p>
                      <a:pPr algn="l" fontAlgn="b"/>
                      <a:endParaRPr lang="es-MX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indent="-1079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Vigilancia en 32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estados /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Surveillance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in 32 </a:t>
                      </a:r>
                      <a:r>
                        <a:rPr lang="es-MX" sz="1400" b="1" i="0" u="none" strike="noStrike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states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indent="-1079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1,661,774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encuestas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surveys</a:t>
                      </a:r>
                      <a:endParaRPr lang="es-MX" sz="1400" b="1" i="0" u="none" strike="noStrike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96850" marR="0" lvl="0" indent="-10795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muestras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samples</a:t>
                      </a:r>
                      <a:endParaRPr lang="es-MX" sz="1400" b="1" i="0" u="none" strike="noStrike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ACTUALMENTE </a:t>
                      </a:r>
                      <a:r>
                        <a:rPr lang="es-MX" sz="1400" b="1" i="0" u="none" strike="noStrike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NOWADAYS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</a:p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9,707</a:t>
                      </a:r>
                      <a:r>
                        <a:rPr lang="es-MX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trampas instaladas</a:t>
                      </a:r>
                      <a:r>
                        <a:rPr lang="es-MX" sz="14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traps</a:t>
                      </a:r>
                      <a:r>
                        <a:rPr lang="es-MX" sz="14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MX" sz="1400" b="1" i="0" u="none" strike="noStrike" baseline="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installed</a:t>
                      </a:r>
                      <a:endParaRPr lang="es-MX" sz="1400" b="1" i="0" u="none" strike="noStrike" baseline="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MX" sz="1000" b="1" i="0" u="none" strike="noStrike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s-MX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AUSENTE DE MÉXICO</a:t>
                      </a:r>
                    </a:p>
                    <a:p>
                      <a:pPr algn="ctr" fontAlgn="b"/>
                      <a:r>
                        <a:rPr lang="es-MX" sz="1800" b="1" i="0" u="none" strike="noStrike" baseline="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</a:rPr>
                        <a:t>ABSENT OF MÉXICO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61429"/>
                  </a:ext>
                </a:extLst>
              </a:tr>
            </a:tbl>
          </a:graphicData>
        </a:graphic>
      </p:graphicFrame>
      <p:sp>
        <p:nvSpPr>
          <p:cNvPr id="33" name="object 55"/>
          <p:cNvSpPr txBox="1"/>
          <p:nvPr/>
        </p:nvSpPr>
        <p:spPr>
          <a:xfrm>
            <a:off x="403554" y="1284126"/>
            <a:ext cx="5348022" cy="969112"/>
          </a:xfrm>
          <a:prstGeom prst="rect">
            <a:avLst/>
          </a:prstGeom>
        </p:spPr>
        <p:txBody>
          <a:bodyPr vert="horz" wrap="square" lIns="90000" tIns="46800" rIns="90000" bIns="46800" rtlCol="0">
            <a:spAutoFit/>
          </a:bodyPr>
          <a:lstStyle/>
          <a:p>
            <a:pPr marL="2857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MX" sz="1400" b="1" dirty="0">
                <a:solidFill>
                  <a:srgbClr val="6A1C32"/>
                </a:solidFill>
                <a:latin typeface="Montserrat" panose="00000500000000000000" pitchFamily="2" charset="0"/>
              </a:rPr>
              <a:t>México tiene una red nacional de trampeo para la detección oportuna</a:t>
            </a:r>
          </a:p>
          <a:p>
            <a:pPr marR="5080" algn="just">
              <a:lnSpc>
                <a:spcPct val="100000"/>
              </a:lnSpc>
              <a:spcBef>
                <a:spcPts val="100"/>
              </a:spcBef>
              <a:tabLst>
                <a:tab pos="299720" algn="l"/>
              </a:tabLst>
            </a:pPr>
            <a:r>
              <a:rPr lang="es-MX" sz="1400" b="1" dirty="0">
                <a:solidFill>
                  <a:schemeClr val="accent5">
                    <a:lumMod val="50000"/>
                  </a:schemeClr>
                </a:solidFill>
                <a:latin typeface="Montserrat" panose="00000500000000000000" pitchFamily="2" charset="0"/>
              </a:rPr>
              <a:t>	</a:t>
            </a:r>
            <a:r>
              <a:rPr lang="en-US" sz="1400" b="1" dirty="0">
                <a:solidFill>
                  <a:srgbClr val="000099"/>
                </a:solidFill>
                <a:latin typeface="Montserrat" panose="00000500000000000000" pitchFamily="2" charset="0"/>
              </a:rPr>
              <a:t>Mexico has a national trapping network for 	timely detection</a:t>
            </a:r>
            <a:endParaRPr sz="1400" b="1" dirty="0">
              <a:solidFill>
                <a:srgbClr val="000099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t="11111" r="2298" b="6028"/>
          <a:stretch/>
        </p:blipFill>
        <p:spPr>
          <a:xfrm>
            <a:off x="5907024" y="1768682"/>
            <a:ext cx="6284976" cy="4901339"/>
          </a:xfrm>
          <a:prstGeom prst="rect">
            <a:avLst/>
          </a:prstGeom>
        </p:spPr>
      </p:pic>
      <p:sp>
        <p:nvSpPr>
          <p:cNvPr id="17" name="object 55"/>
          <p:cNvSpPr txBox="1"/>
          <p:nvPr/>
        </p:nvSpPr>
        <p:spPr>
          <a:xfrm>
            <a:off x="10210800" y="2057400"/>
            <a:ext cx="1848196" cy="5561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0000" tIns="46800" rIns="90000" bIns="46800" rtlCol="0">
            <a:spAutoFit/>
          </a:bodyPr>
          <a:lstStyle/>
          <a:p>
            <a:pPr marR="5080">
              <a:tabLst>
                <a:tab pos="299720" algn="l"/>
              </a:tabLst>
            </a:pPr>
            <a:r>
              <a:rPr lang="es-MX" sz="1000" b="1" dirty="0">
                <a:latin typeface="Montserrat" panose="00000500000000000000" pitchFamily="2" charset="0"/>
              </a:rPr>
              <a:t>Red de trampeo </a:t>
            </a:r>
            <a:r>
              <a:rPr lang="es-MX" sz="1000" b="1" dirty="0" err="1">
                <a:latin typeface="Montserrat" panose="00000500000000000000" pitchFamily="2" charset="0"/>
              </a:rPr>
              <a:t>Moscamed</a:t>
            </a:r>
            <a:r>
              <a:rPr lang="es-MX" sz="1000" b="1" dirty="0">
                <a:latin typeface="Montserrat" panose="00000500000000000000" pitchFamily="2" charset="0"/>
              </a:rPr>
              <a:t> (PVEF)</a:t>
            </a:r>
          </a:p>
          <a:p>
            <a:pPr marR="5080">
              <a:tabLst>
                <a:tab pos="299720" algn="l"/>
              </a:tabLst>
            </a:pPr>
            <a:r>
              <a:rPr lang="es-MX" sz="1000" b="1" dirty="0">
                <a:latin typeface="Montserrat" panose="00000500000000000000" pitchFamily="2" charset="0"/>
              </a:rPr>
              <a:t>9,707 trampas</a:t>
            </a:r>
            <a:endParaRPr sz="1000" b="1" dirty="0">
              <a:latin typeface="Montserrat" panose="00000500000000000000" pitchFamily="2" charset="0"/>
            </a:endParaRPr>
          </a:p>
        </p:txBody>
      </p:sp>
      <p:sp>
        <p:nvSpPr>
          <p:cNvPr id="19" name="object 55"/>
          <p:cNvSpPr txBox="1"/>
          <p:nvPr/>
        </p:nvSpPr>
        <p:spPr>
          <a:xfrm>
            <a:off x="10210800" y="2578780"/>
            <a:ext cx="1752600" cy="55617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0000" tIns="46800" rIns="90000" bIns="46800" rtlCol="0">
            <a:spAutoFit/>
          </a:bodyPr>
          <a:lstStyle/>
          <a:p>
            <a:pPr marR="5080">
              <a:tabLst>
                <a:tab pos="299720" algn="l"/>
              </a:tabLst>
            </a:pPr>
            <a:r>
              <a:rPr lang="es-MX" sz="1000" b="1" dirty="0">
                <a:latin typeface="Montserrat" panose="00000500000000000000" pitchFamily="2" charset="0"/>
              </a:rPr>
              <a:t>Red de trampeo Programa Nacional Moscas de la fruta</a:t>
            </a:r>
          </a:p>
        </p:txBody>
      </p:sp>
      <p:sp>
        <p:nvSpPr>
          <p:cNvPr id="14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234086" y="317097"/>
            <a:ext cx="9165946" cy="6596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400" b="1" dirty="0">
                <a:latin typeface="+mn-lt"/>
              </a:rPr>
              <a:t>PROGRAMA DE VIGILANCIA </a:t>
            </a:r>
            <a:r>
              <a:rPr lang="es-419" sz="2400" b="1" dirty="0">
                <a:solidFill>
                  <a:srgbClr val="000099"/>
                </a:solidFill>
                <a:latin typeface="+mn-lt"/>
              </a:rPr>
              <a:t>/ SURVEILLANCE PROGRAM</a:t>
            </a:r>
            <a:endParaRPr lang="es-MX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63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FBDAA08241146B46D0B1640CC890F" ma:contentTypeVersion="17" ma:contentTypeDescription="Create a new document." ma:contentTypeScope="" ma:versionID="2cf014eec87e321491f6db0268c355a0">
  <xsd:schema xmlns:xsd="http://www.w3.org/2001/XMLSchema" xmlns:xs="http://www.w3.org/2001/XMLSchema" xmlns:p="http://schemas.microsoft.com/office/2006/metadata/properties" xmlns:ns2="51d07005-8444-42b2-a841-576e386ff06a" xmlns:ns3="826fa057-fb92-41d3-a05d-69389c14cff1" targetNamespace="http://schemas.microsoft.com/office/2006/metadata/properties" ma:root="true" ma:fieldsID="9f62aef419bee5a4ccecbcaa16c224e0" ns2:_="" ns3:_="">
    <xsd:import namespace="51d07005-8444-42b2-a841-576e386ff06a"/>
    <xsd:import namespace="826fa057-fb92-41d3-a05d-69389c14c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07005-8444-42b2-a841-576e386ff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854ef-6beb-4fd7-bc9b-c96434c7c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6fa057-fb92-41d3-a05d-69389c14cff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9ac99f-5bc7-4e9e-b205-96276ba9976a}" ma:internalName="TaxCatchAll" ma:showField="CatchAllData" ma:web="826fa057-fb92-41d3-a05d-69389c14cf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04AC4A-7699-42DA-94F7-45B008E76F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B52C6D-BC74-427C-9ECF-19FF1377B0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d07005-8444-42b2-a841-576e386ff06a"/>
    <ds:schemaRef ds:uri="826fa057-fb92-41d3-a05d-69389c14c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1746</Words>
  <Application>Microsoft Office PowerPoint</Application>
  <PresentationFormat>Widescreen</PresentationFormat>
  <Paragraphs>229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Montserrat Black</vt:lpstr>
      <vt:lpstr>Calibri</vt:lpstr>
      <vt:lpstr>Wingdings</vt:lpstr>
      <vt:lpstr>Montserrat</vt:lpstr>
      <vt:lpstr>Arial MT</vt:lpstr>
      <vt:lpstr>Tema de Office</vt:lpstr>
      <vt:lpstr>PowerPoint Presentation</vt:lpstr>
      <vt:lpstr>PowerPoint Presentation</vt:lpstr>
      <vt:lpstr>Erradicación de la mosca del Mediterráneo en la zona urbana de  Cancún, Quintana Roo / Eradication of the Medfly in the urban area of Cancun, Quintana Roo</vt:lpstr>
      <vt:lpstr>Plagas de los Cítricos/Citrus Pest</vt:lpstr>
      <vt:lpstr>Erradicación del Gusano rosado y Picudo del algodonero Pink bollworm and boll weevil eradication</vt:lpstr>
      <vt:lpstr>Erradicación del Gusano rosado y Picudo del algodonero Pink bollworm and boll weevil eradication</vt:lpstr>
      <vt:lpstr>Plagas reglamentadas del aguacate Regulated pests of avocado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Jessica Maleny Garcia Rios</dc:creator>
  <cp:lastModifiedBy>Stephanie Bloem</cp:lastModifiedBy>
  <cp:revision>158</cp:revision>
  <cp:lastPrinted>2023-11-28T17:51:43Z</cp:lastPrinted>
  <dcterms:created xsi:type="dcterms:W3CDTF">2019-07-16T17:03:24Z</dcterms:created>
  <dcterms:modified xsi:type="dcterms:W3CDTF">2023-12-05T14:13:13Z</dcterms:modified>
</cp:coreProperties>
</file>