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77" r:id="rId3"/>
    <p:sldId id="529" r:id="rId4"/>
    <p:sldId id="536" r:id="rId5"/>
    <p:sldId id="266" r:id="rId6"/>
    <p:sldId id="435" r:id="rId7"/>
    <p:sldId id="547" r:id="rId8"/>
    <p:sldId id="311" r:id="rId9"/>
    <p:sldId id="537" r:id="rId10"/>
    <p:sldId id="548" r:id="rId11"/>
    <p:sldId id="531" r:id="rId12"/>
    <p:sldId id="532" r:id="rId13"/>
    <p:sldId id="533" r:id="rId14"/>
    <p:sldId id="534" r:id="rId15"/>
    <p:sldId id="376" r:id="rId16"/>
    <p:sldId id="541" r:id="rId17"/>
    <p:sldId id="330" r:id="rId18"/>
    <p:sldId id="427" r:id="rId19"/>
    <p:sldId id="428" r:id="rId20"/>
    <p:sldId id="259" r:id="rId21"/>
    <p:sldId id="267" r:id="rId22"/>
    <p:sldId id="434" r:id="rId23"/>
    <p:sldId id="403" r:id="rId24"/>
    <p:sldId id="549" r:id="rId25"/>
    <p:sldId id="545" r:id="rId26"/>
    <p:sldId id="550" r:id="rId27"/>
    <p:sldId id="546" r:id="rId28"/>
    <p:sldId id="55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05"/>
    <p:restoredTop sz="80244"/>
  </p:normalViewPr>
  <p:slideViewPr>
    <p:cSldViewPr snapToGrid="0">
      <p:cViewPr varScale="1">
        <p:scale>
          <a:sx n="85" d="100"/>
          <a:sy n="85" d="100"/>
        </p:scale>
        <p:origin x="78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0087933574387"/>
          <c:y val="7.3260335323429404E-2"/>
          <c:w val="0.64254471968897697"/>
          <c:h val="0.74725542029897896"/>
        </c:manualLayout>
      </c:layout>
      <c:lineChart>
        <c:grouping val="standard"/>
        <c:varyColors val="0"/>
        <c:ser>
          <c:idx val="0"/>
          <c:order val="0"/>
          <c:tx>
            <c:strRef>
              <c:f>'QPS vs non QPS'!$A$12</c:f>
              <c:strCache>
                <c:ptCount val="1"/>
                <c:pt idx="0">
                  <c:v>Non-QPS</c:v>
                </c:pt>
              </c:strCache>
            </c:strRef>
          </c:tx>
          <c:spPr>
            <a:ln w="25400">
              <a:solidFill>
                <a:srgbClr val="666699"/>
              </a:solidFill>
              <a:prstDash val="solid"/>
            </a:ln>
          </c:spPr>
          <c:marker>
            <c:symbol val="none"/>
          </c:marker>
          <c:cat>
            <c:numRef>
              <c:f>'QPS vs non QPS'!$C$11:$W$11</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'QPS vs non QPS'!$C$12:$W$12</c:f>
              <c:numCache>
                <c:formatCode>General</c:formatCode>
                <c:ptCount val="21"/>
                <c:pt idx="0">
                  <c:v>45522</c:v>
                </c:pt>
                <c:pt idx="1">
                  <c:v>41219</c:v>
                </c:pt>
                <c:pt idx="2">
                  <c:v>30256</c:v>
                </c:pt>
                <c:pt idx="3">
                  <c:v>26368</c:v>
                </c:pt>
                <c:pt idx="4">
                  <c:v>28980</c:v>
                </c:pt>
                <c:pt idx="5">
                  <c:v>20968</c:v>
                </c:pt>
                <c:pt idx="6">
                  <c:v>16311</c:v>
                </c:pt>
                <c:pt idx="7">
                  <c:v>12172</c:v>
                </c:pt>
                <c:pt idx="8">
                  <c:v>9974</c:v>
                </c:pt>
                <c:pt idx="9">
                  <c:v>8190</c:v>
                </c:pt>
                <c:pt idx="10">
                  <c:v>6976</c:v>
                </c:pt>
                <c:pt idx="11">
                  <c:v>4228</c:v>
                </c:pt>
                <c:pt idx="12">
                  <c:v>3805</c:v>
                </c:pt>
                <c:pt idx="13">
                  <c:v>2408</c:v>
                </c:pt>
                <c:pt idx="14">
                  <c:v>1066</c:v>
                </c:pt>
                <c:pt idx="15">
                  <c:v>538</c:v>
                </c:pt>
                <c:pt idx="16">
                  <c:v>945</c:v>
                </c:pt>
                <c:pt idx="17">
                  <c:v>245</c:v>
                </c:pt>
                <c:pt idx="18">
                  <c:v>120</c:v>
                </c:pt>
                <c:pt idx="19">
                  <c:v>116</c:v>
                </c:pt>
                <c:pt idx="20">
                  <c:v>90</c:v>
                </c:pt>
              </c:numCache>
            </c:numRef>
          </c:val>
          <c:smooth val="1"/>
          <c:extLst>
            <c:ext xmlns:c16="http://schemas.microsoft.com/office/drawing/2014/chart" uri="{C3380CC4-5D6E-409C-BE32-E72D297353CC}">
              <c16:uniqueId val="{00000000-5ADE-4CA1-9BE9-07B576488DA4}"/>
            </c:ext>
          </c:extLst>
        </c:ser>
        <c:ser>
          <c:idx val="1"/>
          <c:order val="1"/>
          <c:tx>
            <c:strRef>
              <c:f>'QPS vs non QPS'!$A$13</c:f>
              <c:strCache>
                <c:ptCount val="1"/>
                <c:pt idx="0">
                  <c:v>QPS</c:v>
                </c:pt>
              </c:strCache>
            </c:strRef>
          </c:tx>
          <c:spPr>
            <a:ln w="25400">
              <a:solidFill>
                <a:srgbClr val="DD2D32"/>
              </a:solidFill>
              <a:prstDash val="solid"/>
            </a:ln>
          </c:spPr>
          <c:marker>
            <c:symbol val="none"/>
          </c:marker>
          <c:cat>
            <c:numRef>
              <c:f>'QPS vs non QPS'!$C$11:$W$11</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'QPS vs non QPS'!$C$13:$W$13</c:f>
              <c:numCache>
                <c:formatCode>General</c:formatCode>
                <c:ptCount val="21"/>
                <c:pt idx="0">
                  <c:v>12535</c:v>
                </c:pt>
                <c:pt idx="1">
                  <c:v>8974</c:v>
                </c:pt>
                <c:pt idx="2">
                  <c:v>10873</c:v>
                </c:pt>
                <c:pt idx="3">
                  <c:v>12476</c:v>
                </c:pt>
                <c:pt idx="4">
                  <c:v>11766</c:v>
                </c:pt>
                <c:pt idx="5">
                  <c:v>10825</c:v>
                </c:pt>
                <c:pt idx="6">
                  <c:v>12372</c:v>
                </c:pt>
                <c:pt idx="7">
                  <c:v>10713</c:v>
                </c:pt>
                <c:pt idx="8">
                  <c:v>8906</c:v>
                </c:pt>
                <c:pt idx="9">
                  <c:v>9129</c:v>
                </c:pt>
                <c:pt idx="10">
                  <c:v>10956</c:v>
                </c:pt>
                <c:pt idx="11">
                  <c:v>9700</c:v>
                </c:pt>
                <c:pt idx="12">
                  <c:v>8860</c:v>
                </c:pt>
                <c:pt idx="13">
                  <c:v>9827</c:v>
                </c:pt>
                <c:pt idx="14">
                  <c:v>11125</c:v>
                </c:pt>
                <c:pt idx="15">
                  <c:v>8200</c:v>
                </c:pt>
                <c:pt idx="16">
                  <c:v>8351</c:v>
                </c:pt>
                <c:pt idx="17">
                  <c:v>9899</c:v>
                </c:pt>
                <c:pt idx="18">
                  <c:v>10684</c:v>
                </c:pt>
                <c:pt idx="19">
                  <c:v>8965</c:v>
                </c:pt>
                <c:pt idx="20">
                  <c:v>9485</c:v>
                </c:pt>
              </c:numCache>
            </c:numRef>
          </c:val>
          <c:smooth val="1"/>
          <c:extLst>
            <c:ext xmlns:c16="http://schemas.microsoft.com/office/drawing/2014/chart" uri="{C3380CC4-5D6E-409C-BE32-E72D297353CC}">
              <c16:uniqueId val="{00000001-5ADE-4CA1-9BE9-07B576488DA4}"/>
            </c:ext>
          </c:extLst>
        </c:ser>
        <c:dLbls>
          <c:showLegendKey val="0"/>
          <c:showVal val="0"/>
          <c:showCatName val="0"/>
          <c:showSerName val="0"/>
          <c:showPercent val="0"/>
          <c:showBubbleSize val="0"/>
        </c:dLbls>
        <c:smooth val="0"/>
        <c:axId val="2038745016"/>
        <c:axId val="2038739352"/>
      </c:lineChart>
      <c:catAx>
        <c:axId val="2038745016"/>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1000" b="0" i="0" u="none" strike="noStrike" baseline="0">
                <a:solidFill>
                  <a:srgbClr val="000000"/>
                </a:solidFill>
                <a:latin typeface="Verdana"/>
                <a:ea typeface="Verdana"/>
                <a:cs typeface="Verdana"/>
              </a:defRPr>
            </a:pPr>
            <a:endParaRPr lang="en-US"/>
          </a:p>
        </c:txPr>
        <c:crossAx val="2038739352"/>
        <c:crosses val="autoZero"/>
        <c:auto val="1"/>
        <c:lblAlgn val="ctr"/>
        <c:lblOffset val="100"/>
        <c:tickLblSkip val="1"/>
        <c:tickMarkSkip val="1"/>
        <c:noMultiLvlLbl val="0"/>
      </c:catAx>
      <c:valAx>
        <c:axId val="2038739352"/>
        <c:scaling>
          <c:orientation val="minMax"/>
        </c:scaling>
        <c:delete val="0"/>
        <c:axPos val="l"/>
        <c:majorGridlines>
          <c:spPr>
            <a:ln w="3175">
              <a:solidFill>
                <a:srgbClr val="C0C0C0"/>
              </a:solidFill>
              <a:prstDash val="solid"/>
            </a:ln>
          </c:spPr>
        </c:majorGridlines>
        <c:title>
          <c:tx>
            <c:rich>
              <a:bodyPr/>
              <a:lstStyle/>
              <a:p>
                <a:pPr>
                  <a:defRPr sz="1000" b="1" i="0" u="none" strike="noStrike" baseline="0">
                    <a:solidFill>
                      <a:srgbClr val="000000"/>
                    </a:solidFill>
                    <a:latin typeface="Verdana"/>
                    <a:ea typeface="Verdana"/>
                    <a:cs typeface="Verdana"/>
                  </a:defRPr>
                </a:pPr>
                <a:r>
                  <a:rPr lang="en-US"/>
                  <a:t>MB (metric tonnes)</a:t>
                </a:r>
              </a:p>
            </c:rich>
          </c:tx>
          <c:layout>
            <c:manualLayout>
              <c:xMode val="edge"/>
              <c:yMode val="edge"/>
              <c:x val="2.8508810088589399E-2"/>
              <c:y val="0.2380960898011449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Verdana"/>
                <a:ea typeface="Verdana"/>
                <a:cs typeface="Verdana"/>
              </a:defRPr>
            </a:pPr>
            <a:endParaRPr lang="en-US"/>
          </a:p>
        </c:txPr>
        <c:crossAx val="2038745016"/>
        <c:crosses val="autoZero"/>
        <c:crossBetween val="between"/>
      </c:valAx>
      <c:spPr>
        <a:noFill/>
        <a:ln w="25400">
          <a:noFill/>
        </a:ln>
      </c:spPr>
    </c:plotArea>
    <c:legend>
      <c:legendPos val="r"/>
      <c:layout>
        <c:manualLayout>
          <c:xMode val="edge"/>
          <c:yMode val="edge"/>
          <c:x val="0.82017653639480403"/>
          <c:y val="0.39560581074651802"/>
          <c:w val="0.16057559398961599"/>
          <c:h val="0.13965735052349201"/>
        </c:manualLayout>
      </c:layout>
      <c:overlay val="0"/>
      <c:spPr>
        <a:solidFill>
          <a:srgbClr val="FFFFFF"/>
        </a:solidFill>
        <a:ln w="25400">
          <a:noFill/>
        </a:ln>
      </c:spPr>
      <c:txPr>
        <a:bodyPr/>
        <a:lstStyle/>
        <a:p>
          <a:pPr>
            <a:defRPr sz="920" b="0" i="0" u="none" strike="noStrike" baseline="0">
              <a:solidFill>
                <a:srgbClr val="000000"/>
              </a:solidFill>
              <a:latin typeface="Verdana"/>
              <a:ea typeface="Verdana"/>
              <a:cs typeface="Verdana"/>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Verdana"/>
          <a:ea typeface="Verdana"/>
          <a:cs typeface="Verdana"/>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9AD188-9BF2-D14E-AC49-5D14866AD32A}"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09015-FF48-EB4D-904B-341B228B6A6E}" type="slidenum">
              <a:rPr lang="en-US" smtClean="0"/>
              <a:t>‹#›</a:t>
            </a:fld>
            <a:endParaRPr lang="en-US"/>
          </a:p>
        </p:txBody>
      </p:sp>
    </p:spTree>
    <p:extLst>
      <p:ext uri="{BB962C8B-B14F-4D97-AF65-F5344CB8AC3E}">
        <p14:creationId xmlns:p14="http://schemas.microsoft.com/office/powerpoint/2010/main" val="3965890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F309015-FF48-EB4D-904B-341B228B6A6E}" type="slidenum">
              <a:rPr lang="en-US" smtClean="0"/>
              <a:t>1</a:t>
            </a:fld>
            <a:endParaRPr lang="en-US"/>
          </a:p>
        </p:txBody>
      </p:sp>
    </p:spTree>
    <p:extLst>
      <p:ext uri="{BB962C8B-B14F-4D97-AF65-F5344CB8AC3E}">
        <p14:creationId xmlns:p14="http://schemas.microsoft.com/office/powerpoint/2010/main" val="2902975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Examples are given that are generally applicable and likely to meet prevailing standards for treatment or disinfestation. Some alternatives may not be appropriate on particular commodities within the general category or in specific situations</a:t>
            </a:r>
            <a:r>
              <a:rPr lang="en-CA" dirty="0">
                <a:effectLst/>
              </a:rPr>
              <a:t> </a:t>
            </a: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10</a:t>
            </a:fld>
            <a:endParaRPr lang="en-US"/>
          </a:p>
        </p:txBody>
      </p:sp>
    </p:spTree>
    <p:extLst>
      <p:ext uri="{BB962C8B-B14F-4D97-AF65-F5344CB8AC3E}">
        <p14:creationId xmlns:p14="http://schemas.microsoft.com/office/powerpoint/2010/main" val="319829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As we said at the beginning fumigation is essential, most convenient treatment: easy, fast, flexible, efficient, typically not affecting commodity</a:t>
            </a:r>
          </a:p>
          <a:p>
            <a:endParaRPr lang="en-US" dirty="0"/>
          </a:p>
          <a:p>
            <a:endParaRPr lang="en-US" dirty="0"/>
          </a:p>
          <a:p>
            <a:r>
              <a:rPr lang="en-US" dirty="0"/>
              <a:t>A main goal, in an ideal situation,  is to find one fumigant to replace </a:t>
            </a:r>
            <a:r>
              <a:rPr lang="en-US" dirty="0" err="1"/>
              <a:t>MeBr</a:t>
            </a:r>
            <a:r>
              <a:rPr lang="en-US" dirty="0"/>
              <a:t> and where it does not work…then other options</a:t>
            </a:r>
          </a:p>
          <a:p>
            <a:endParaRPr lang="en-US" dirty="0"/>
          </a:p>
          <a:p>
            <a:r>
              <a:rPr lang="en-US" dirty="0"/>
              <a:t>That report from 2014 labelled SF as top choice replacement …EDN was still in development phase for quarantine use……. SF is recently recognized as potent green </a:t>
            </a:r>
            <a:r>
              <a:rPr lang="en-US" dirty="0" err="1"/>
              <a:t>gass</a:t>
            </a:r>
            <a:r>
              <a:rPr lang="en-US" dirty="0"/>
              <a:t> </a:t>
            </a:r>
          </a:p>
        </p:txBody>
      </p:sp>
      <p:sp>
        <p:nvSpPr>
          <p:cNvPr id="4" name="Slide Number Placeholder 3"/>
          <p:cNvSpPr>
            <a:spLocks noGrp="1"/>
          </p:cNvSpPr>
          <p:nvPr>
            <p:ph type="sldNum" sz="quarter" idx="5"/>
          </p:nvPr>
        </p:nvSpPr>
        <p:spPr/>
        <p:txBody>
          <a:bodyPr/>
          <a:lstStyle/>
          <a:p>
            <a:fld id="{4F309015-FF48-EB4D-904B-341B228B6A6E}" type="slidenum">
              <a:rPr lang="en-US" smtClean="0"/>
              <a:t>11</a:t>
            </a:fld>
            <a:endParaRPr lang="en-US"/>
          </a:p>
        </p:txBody>
      </p:sp>
    </p:spTree>
    <p:extLst>
      <p:ext uri="{BB962C8B-B14F-4D97-AF65-F5344CB8AC3E}">
        <p14:creationId xmlns:p14="http://schemas.microsoft.com/office/powerpoint/2010/main" val="2507068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0" i="0" u="none" strike="noStrike" dirty="0">
                <a:solidFill>
                  <a:srgbClr val="000000"/>
                </a:solidFill>
                <a:effectLst/>
                <a:latin typeface="Times New Roman" panose="02020603050405020304" pitchFamily="18" charset="0"/>
              </a:rPr>
              <a:t>A very rough summary on </a:t>
            </a:r>
            <a:r>
              <a:rPr lang="en-CA" sz="1800" b="0" i="0" u="none" strike="noStrike" dirty="0" err="1">
                <a:solidFill>
                  <a:srgbClr val="000000"/>
                </a:solidFill>
                <a:effectLst/>
                <a:latin typeface="Times New Roman" panose="02020603050405020304" pitchFamily="18" charset="0"/>
              </a:rPr>
              <a:t>phoshipne</a:t>
            </a:r>
            <a:r>
              <a:rPr lang="en-CA" sz="1800" b="0" i="0" u="none" strike="noStrike" dirty="0">
                <a:solidFill>
                  <a:srgbClr val="000000"/>
                </a:solidFill>
                <a:effectLst/>
                <a:latin typeface="Times New Roman" panose="02020603050405020304" pitchFamily="18" charset="0"/>
              </a:rPr>
              <a:t>…there is detailed review of phosphine as fumigant for wood products coming soon…</a:t>
            </a:r>
          </a:p>
          <a:p>
            <a:endParaRPr lang="en-CA" sz="1800" b="0" i="0" u="none" strike="noStrike" dirty="0">
              <a:solidFill>
                <a:srgbClr val="000000"/>
              </a:solidFill>
              <a:effectLst/>
              <a:latin typeface="Times New Roman" panose="02020603050405020304" pitchFamily="18" charset="0"/>
            </a:endParaRPr>
          </a:p>
          <a:p>
            <a:r>
              <a:rPr lang="en-AU" sz="1800" dirty="0">
                <a:effectLst/>
                <a:latin typeface="Times New Roman" panose="02020603050405020304" pitchFamily="18" charset="0"/>
                <a:ea typeface="Calibri" panose="020F0502020204030204" pitchFamily="34" charset="0"/>
              </a:rPr>
              <a:t>Current labels recommend PH</a:t>
            </a:r>
            <a:r>
              <a:rPr lang="en-AU" sz="1800" baseline="-25000" dirty="0">
                <a:effectLst/>
                <a:latin typeface="Times New Roman" panose="02020603050405020304" pitchFamily="18" charset="0"/>
                <a:ea typeface="Calibri" panose="020F0502020204030204" pitchFamily="34" charset="0"/>
              </a:rPr>
              <a:t>3</a:t>
            </a:r>
            <a:r>
              <a:rPr lang="en-AU" sz="1800" dirty="0">
                <a:effectLst/>
                <a:latin typeface="Times New Roman" panose="02020603050405020304" pitchFamily="18" charset="0"/>
                <a:ea typeface="Calibri" panose="020F0502020204030204" pitchFamily="34" charset="0"/>
              </a:rPr>
              <a:t> fumigations at temperatures above 15°C, with the best results expected at temperatures of 25-35°C. </a:t>
            </a:r>
            <a:endParaRPr lang="en-CA" sz="1800" b="0" i="0" u="none" strike="noStrike" dirty="0">
              <a:solidFill>
                <a:srgbClr val="000000"/>
              </a:solidFill>
              <a:effectLst/>
              <a:latin typeface="Times New Roman" panose="02020603050405020304" pitchFamily="18" charset="0"/>
            </a:endParaRPr>
          </a:p>
          <a:p>
            <a:endParaRPr lang="en-CA" sz="1800" b="0" i="0" u="none" strike="noStrike" dirty="0">
              <a:solidFill>
                <a:srgbClr val="000000"/>
              </a:solidFill>
              <a:effectLst/>
              <a:latin typeface="Times New Roman" panose="02020603050405020304" pitchFamily="18" charset="0"/>
            </a:endParaRPr>
          </a:p>
          <a:p>
            <a:br>
              <a:rPr lang="en-CA" sz="2800" dirty="0"/>
            </a:br>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12</a:t>
            </a:fld>
            <a:endParaRPr lang="en-US"/>
          </a:p>
        </p:txBody>
      </p:sp>
    </p:spTree>
    <p:extLst>
      <p:ext uri="{BB962C8B-B14F-4D97-AF65-F5344CB8AC3E}">
        <p14:creationId xmlns:p14="http://schemas.microsoft.com/office/powerpoint/2010/main" val="3491741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 of SF is growing as replacement for </a:t>
            </a:r>
            <a:r>
              <a:rPr lang="en-US" dirty="0" err="1"/>
              <a:t>MeBr</a:t>
            </a:r>
            <a:r>
              <a:rPr lang="en-US" dirty="0"/>
              <a:t>. Using SF one introduces lot of CO2 so there is a need for offset emissions which increases cost . The GWP of SF is 4,780, therefore, for each container fumigation approx. 5,178 kg CO2e is released into the atmosphere Global use of SF is ~3,000 tones per year; To offset these emissions would cost around AUD 335M/year; This will make SF unavailable for most situations</a:t>
            </a:r>
          </a:p>
          <a:p>
            <a:endParaRPr lang="en-US" dirty="0"/>
          </a:p>
          <a:p>
            <a:endParaRPr lang="en-US" dirty="0"/>
          </a:p>
          <a:p>
            <a:r>
              <a:rPr lang="en-US" dirty="0"/>
              <a:t>Benefits of registration under ISPM 28</a:t>
            </a:r>
          </a:p>
          <a:p>
            <a:r>
              <a:rPr lang="en-US" dirty="0"/>
              <a:t>That is why government </a:t>
            </a:r>
            <a:r>
              <a:rPr lang="en-US" dirty="0" err="1"/>
              <a:t>sgo</a:t>
            </a:r>
            <a:r>
              <a:rPr lang="en-US" dirty="0"/>
              <a:t> towards it to replace </a:t>
            </a:r>
            <a:r>
              <a:rPr lang="en-US" dirty="0" err="1"/>
              <a:t>MeBr</a:t>
            </a:r>
            <a:endParaRPr lang="en-US" dirty="0"/>
          </a:p>
          <a:p>
            <a:r>
              <a:rPr lang="en-US" dirty="0"/>
              <a:t>Registered against all wood borne life stages…..</a:t>
            </a:r>
          </a:p>
        </p:txBody>
      </p:sp>
      <p:sp>
        <p:nvSpPr>
          <p:cNvPr id="4" name="Slide Number Placeholder 3"/>
          <p:cNvSpPr>
            <a:spLocks noGrp="1"/>
          </p:cNvSpPr>
          <p:nvPr>
            <p:ph type="sldNum" sz="quarter" idx="5"/>
          </p:nvPr>
        </p:nvSpPr>
        <p:spPr/>
        <p:txBody>
          <a:bodyPr/>
          <a:lstStyle/>
          <a:p>
            <a:fld id="{4F309015-FF48-EB4D-904B-341B228B6A6E}" type="slidenum">
              <a:rPr lang="en-US" smtClean="0"/>
              <a:t>13</a:t>
            </a:fld>
            <a:endParaRPr lang="en-US"/>
          </a:p>
        </p:txBody>
      </p:sp>
    </p:spTree>
    <p:extLst>
      <p:ext uri="{BB962C8B-B14F-4D97-AF65-F5344CB8AC3E}">
        <p14:creationId xmlns:p14="http://schemas.microsoft.com/office/powerpoint/2010/main" val="2596532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14</a:t>
            </a:fld>
            <a:endParaRPr lang="en-US"/>
          </a:p>
        </p:txBody>
      </p:sp>
    </p:spTree>
    <p:extLst>
      <p:ext uri="{BB962C8B-B14F-4D97-AF65-F5344CB8AC3E}">
        <p14:creationId xmlns:p14="http://schemas.microsoft.com/office/powerpoint/2010/main" val="2462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to Australian Government 2020 on EDN as </a:t>
            </a:r>
            <a:r>
              <a:rPr lang="en-US" dirty="0" err="1"/>
              <a:t>alterantive</a:t>
            </a:r>
            <a:r>
              <a:rPr lang="en-US" dirty="0"/>
              <a:t> to MB for Phyto treatments  : Conclusions, based on 26 reports reviewed in detail </a:t>
            </a:r>
          </a:p>
          <a:p>
            <a:r>
              <a:rPr lang="en-US" dirty="0"/>
              <a:t>Using only the ISPM 28 as a method of evaluating efficacy, EDN was compared to methyl bromide. In all, eight reports provided for the efficacy review included comparative testing of methyl bromide and included different life stages of several different priority pests. Where less than 100% control was achieved, EDN out performed MB in every study. </a:t>
            </a:r>
          </a:p>
          <a:p>
            <a:endParaRPr lang="en-US" dirty="0"/>
          </a:p>
          <a:p>
            <a:endParaRPr lang="en-US" dirty="0"/>
          </a:p>
        </p:txBody>
      </p:sp>
      <p:sp>
        <p:nvSpPr>
          <p:cNvPr id="4" name="Slide Number Placeholder 3"/>
          <p:cNvSpPr>
            <a:spLocks noGrp="1"/>
          </p:cNvSpPr>
          <p:nvPr>
            <p:ph type="sldNum" sz="quarter" idx="5"/>
          </p:nvPr>
        </p:nvSpPr>
        <p:spPr/>
        <p:txBody>
          <a:bodyPr/>
          <a:lstStyle/>
          <a:p>
            <a:fld id="{35BC1D0F-4117-44BF-9C96-6A3DDD1022E4}" type="slidenum">
              <a:rPr lang="en-US" smtClean="0"/>
              <a:t>16</a:t>
            </a:fld>
            <a:endParaRPr lang="en-US"/>
          </a:p>
        </p:txBody>
      </p:sp>
    </p:spTree>
    <p:extLst>
      <p:ext uri="{BB962C8B-B14F-4D97-AF65-F5344CB8AC3E}">
        <p14:creationId xmlns:p14="http://schemas.microsoft.com/office/powerpoint/2010/main" val="10222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on quality of data of this research that was conducted in the last decade where researchers followed guidance of emerging evaluation standards , where data are more onerous, bar raised much higher than previous research.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EDN™ has been shown to be effective against a wide range of forestry pests - </a:t>
            </a:r>
            <a:r>
              <a:rPr lang="en-US" sz="1200" b="1" dirty="0"/>
              <a:t>60 species</a:t>
            </a:r>
            <a:r>
              <a:rPr lang="en-US" sz="1200" dirty="0"/>
              <a:t> across </a:t>
            </a:r>
            <a:r>
              <a:rPr lang="en-US" sz="1200" b="1" dirty="0"/>
              <a:t>28 families</a:t>
            </a:r>
            <a:endParaRPr lang="en-US" sz="1200" dirty="0"/>
          </a:p>
          <a:p>
            <a:r>
              <a:rPr lang="en-US" dirty="0"/>
              <a:t>No other treatment has been tested to this level </a:t>
            </a:r>
          </a:p>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17</a:t>
            </a:fld>
            <a:endParaRPr lang="en-US"/>
          </a:p>
        </p:txBody>
      </p:sp>
    </p:spTree>
    <p:extLst>
      <p:ext uri="{BB962C8B-B14F-4D97-AF65-F5344CB8AC3E}">
        <p14:creationId xmlns:p14="http://schemas.microsoft.com/office/powerpoint/2010/main" val="3822366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EDN™ has been shown to be effective against a wide range of forestry pests - </a:t>
            </a:r>
            <a:r>
              <a:rPr lang="en-US" sz="1200" b="1" dirty="0"/>
              <a:t>60 species</a:t>
            </a:r>
            <a:r>
              <a:rPr lang="en-US" sz="1200" dirty="0"/>
              <a:t> across </a:t>
            </a:r>
            <a:r>
              <a:rPr lang="en-US" sz="1200" b="1" dirty="0"/>
              <a:t>28 families</a:t>
            </a:r>
            <a:endParaRPr lang="en-US" sz="1200" dirty="0"/>
          </a:p>
          <a:p>
            <a:r>
              <a:rPr lang="en-US" dirty="0"/>
              <a:t>No other treatment has been tested to this level </a:t>
            </a:r>
          </a:p>
        </p:txBody>
      </p:sp>
      <p:sp>
        <p:nvSpPr>
          <p:cNvPr id="4" name="Slide Number Placeholder 3"/>
          <p:cNvSpPr>
            <a:spLocks noGrp="1"/>
          </p:cNvSpPr>
          <p:nvPr>
            <p:ph type="sldNum" sz="quarter" idx="5"/>
          </p:nvPr>
        </p:nvSpPr>
        <p:spPr/>
        <p:txBody>
          <a:bodyPr/>
          <a:lstStyle/>
          <a:p>
            <a:fld id="{4F309015-FF48-EB4D-904B-341B228B6A6E}" type="slidenum">
              <a:rPr lang="en-US" smtClean="0"/>
              <a:t>19</a:t>
            </a:fld>
            <a:endParaRPr lang="en-US"/>
          </a:p>
        </p:txBody>
      </p:sp>
    </p:spTree>
    <p:extLst>
      <p:ext uri="{BB962C8B-B14F-4D97-AF65-F5344CB8AC3E}">
        <p14:creationId xmlns:p14="http://schemas.microsoft.com/office/powerpoint/2010/main" val="2576529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EDN™ has been shown to be effective against a wide range of forestry pests - </a:t>
            </a:r>
            <a:r>
              <a:rPr lang="en-US" sz="1200" b="1" dirty="0"/>
              <a:t>60 species</a:t>
            </a:r>
            <a:r>
              <a:rPr lang="en-US" sz="1200" dirty="0"/>
              <a:t> across </a:t>
            </a:r>
            <a:r>
              <a:rPr lang="en-US" sz="1200" b="1" dirty="0"/>
              <a:t>28 families</a:t>
            </a:r>
            <a:endParaRPr lang="en-US" sz="1200" dirty="0"/>
          </a:p>
          <a:p>
            <a:r>
              <a:rPr lang="en-US" dirty="0"/>
              <a:t>No other treatment has been tested to this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Also can be flammable and explosive  at high concentrations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20</a:t>
            </a:fld>
            <a:endParaRPr lang="en-US"/>
          </a:p>
        </p:txBody>
      </p:sp>
    </p:spTree>
    <p:extLst>
      <p:ext uri="{BB962C8B-B14F-4D97-AF65-F5344CB8AC3E}">
        <p14:creationId xmlns:p14="http://schemas.microsoft.com/office/powerpoint/2010/main" val="1729344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all sounds great and why we are already not using it…as we come to administrative hurdles</a:t>
            </a:r>
          </a:p>
        </p:txBody>
      </p:sp>
      <p:sp>
        <p:nvSpPr>
          <p:cNvPr id="4" name="Slide Number Placeholder 3"/>
          <p:cNvSpPr>
            <a:spLocks noGrp="1"/>
          </p:cNvSpPr>
          <p:nvPr>
            <p:ph type="sldNum" sz="quarter" idx="5"/>
          </p:nvPr>
        </p:nvSpPr>
        <p:spPr/>
        <p:txBody>
          <a:bodyPr/>
          <a:lstStyle/>
          <a:p>
            <a:fld id="{4F309015-FF48-EB4D-904B-341B228B6A6E}" type="slidenum">
              <a:rPr lang="en-US" smtClean="0"/>
              <a:t>21</a:t>
            </a:fld>
            <a:endParaRPr lang="en-US"/>
          </a:p>
        </p:txBody>
      </p:sp>
    </p:spTree>
    <p:extLst>
      <p:ext uri="{BB962C8B-B14F-4D97-AF65-F5344CB8AC3E}">
        <p14:creationId xmlns:p14="http://schemas.microsoft.com/office/powerpoint/2010/main" val="196289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5BC1D0F-4117-44BF-9C96-6A3DDD1022E4}" type="slidenum">
              <a:rPr lang="en-US" smtClean="0"/>
              <a:t>2</a:t>
            </a:fld>
            <a:endParaRPr lang="en-US"/>
          </a:p>
        </p:txBody>
      </p:sp>
    </p:spTree>
    <p:extLst>
      <p:ext uri="{BB962C8B-B14F-4D97-AF65-F5344CB8AC3E}">
        <p14:creationId xmlns:p14="http://schemas.microsoft.com/office/powerpoint/2010/main" val="2403556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Exeptance</a:t>
            </a:r>
            <a:r>
              <a:rPr lang="en-US" dirty="0"/>
              <a:t> as an universal treatment , mention HT 56/30 that is applied to other products or even in lieu of phytosanitary certification</a:t>
            </a:r>
          </a:p>
          <a:p>
            <a:endParaRPr lang="en-US" dirty="0"/>
          </a:p>
          <a:p>
            <a:endParaRPr lang="en-US" dirty="0"/>
          </a:p>
          <a:p>
            <a:r>
              <a:rPr lang="en-US" dirty="0"/>
              <a:t>One is registering it as active with environmental agency but the other is accepting it as efficacious treatment and that is </a:t>
            </a:r>
            <a:r>
              <a:rPr lang="en-US" dirty="0" err="1"/>
              <a:t>doen</a:t>
            </a:r>
            <a:r>
              <a:rPr lang="en-US" dirty="0"/>
              <a:t> as part of environmental agency assessment, or at the international level through processes that exist. ISPM 28 and ISPM 15.</a:t>
            </a:r>
          </a:p>
          <a:p>
            <a:endParaRPr lang="en-US" dirty="0"/>
          </a:p>
          <a:p>
            <a:r>
              <a:rPr lang="en-US" dirty="0"/>
              <a:t>Mention </a:t>
            </a:r>
            <a:r>
              <a:rPr lang="en-US" dirty="0" err="1"/>
              <a:t>MeBr</a:t>
            </a:r>
            <a:r>
              <a:rPr lang="en-US" dirty="0"/>
              <a:t> adopted in past and grandfathered, simplified process of acceptance for </a:t>
            </a:r>
            <a:r>
              <a:rPr lang="en-US" dirty="0" err="1"/>
              <a:t>Phophine</a:t>
            </a:r>
            <a:r>
              <a:rPr lang="en-US" dirty="0"/>
              <a:t> and SF that was adopted under IPSM-15</a:t>
            </a:r>
          </a:p>
          <a:p>
            <a:endParaRPr lang="en-US" dirty="0"/>
          </a:p>
          <a:p>
            <a:r>
              <a:rPr lang="en-US" dirty="0"/>
              <a:t>Most countries environmental agencies focus on toxicity and other safety issues, but some also require efficacy data…</a:t>
            </a:r>
          </a:p>
          <a:p>
            <a:endParaRPr lang="en-US" dirty="0"/>
          </a:p>
          <a:p>
            <a:r>
              <a:rPr lang="en-CA" dirty="0">
                <a:effectLst/>
                <a:latin typeface="Helvetica" pitchFamily="2" charset="0"/>
              </a:rPr>
              <a:t>Phytosanitary treatments should have a level of efficacy in killing, inactivating or removing pests, or rendering pests infertile, or for devitalisation that is both feasible and applicable for use primarily I</a:t>
            </a:r>
          </a:p>
          <a:p>
            <a:r>
              <a:rPr lang="en-CA" dirty="0">
                <a:effectLst/>
                <a:latin typeface="Helvetica" pitchFamily="2" charset="0"/>
              </a:rPr>
              <a:t>n international trade.</a:t>
            </a:r>
          </a:p>
          <a:p>
            <a:endParaRPr lang="en-CA" dirty="0">
              <a:effectLst/>
              <a:latin typeface="Helvetica" pitchFamily="2" charset="0"/>
            </a:endParaRPr>
          </a:p>
          <a:p>
            <a:r>
              <a:rPr lang="en-CA" b="1" dirty="0">
                <a:effectLst/>
                <a:latin typeface="Helvetica" pitchFamily="2" charset="0"/>
              </a:rPr>
              <a:t>2022-23 Treatment manual: CPM-4 2009:</a:t>
            </a:r>
            <a:endParaRPr lang="en-US" b="1" dirty="0"/>
          </a:p>
          <a:p>
            <a:r>
              <a:rPr lang="en-CA" dirty="0">
                <a:effectLst/>
                <a:latin typeface="Helvetica" pitchFamily="2" charset="0"/>
              </a:rPr>
              <a:t>When considering phytosanitary treatments for submission to the TPPT, NPPOs and RPPOs should </a:t>
            </a:r>
          </a:p>
          <a:p>
            <a:r>
              <a:rPr lang="en-CA" dirty="0">
                <a:effectLst/>
                <a:latin typeface="Helvetica" pitchFamily="2" charset="0"/>
              </a:rPr>
              <a:t>consider factors such as the effects on human health and safety, the impact on the environment and the </a:t>
            </a:r>
          </a:p>
          <a:p>
            <a:r>
              <a:rPr lang="en-CA" dirty="0">
                <a:effectLst/>
                <a:latin typeface="Helvetica" pitchFamily="2" charset="0"/>
              </a:rPr>
              <a:t>quality and intended use of the regulated article. The scope of phytosanitary treatments does not include </a:t>
            </a:r>
          </a:p>
          <a:p>
            <a:r>
              <a:rPr lang="en-CA" dirty="0">
                <a:effectLst/>
                <a:latin typeface="Helvetica" pitchFamily="2" charset="0"/>
              </a:rPr>
              <a:t>issues associated with product registration or other domestic requirements for approval of treatments. </a:t>
            </a:r>
          </a:p>
          <a:p>
            <a:r>
              <a:rPr lang="en-CA" dirty="0">
                <a:effectLst/>
                <a:latin typeface="Helvetica" pitchFamily="2" charset="0"/>
              </a:rPr>
              <a:t>As appropriate these should be addressed by contracting parties using their normal domestic regulatory </a:t>
            </a:r>
          </a:p>
          <a:p>
            <a:r>
              <a:rPr lang="en-CA" dirty="0">
                <a:effectLst/>
                <a:latin typeface="Helvetica" pitchFamily="2" charset="0"/>
              </a:rPr>
              <a:t>procedures. </a:t>
            </a:r>
          </a:p>
          <a:p>
            <a:endParaRPr lang="en-CA" dirty="0">
              <a:effectLst/>
              <a:latin typeface="Helvetica" pitchFamily="2" charset="0"/>
            </a:endParaRPr>
          </a:p>
          <a:p>
            <a:r>
              <a:rPr lang="en-CA" dirty="0">
                <a:effectLst/>
                <a:latin typeface="Helvetica" pitchFamily="2" charset="0"/>
              </a:rPr>
              <a:t>Noted that contracting parties should consider the level of efficacy of a phytosanitary treatment </a:t>
            </a:r>
          </a:p>
          <a:p>
            <a:r>
              <a:rPr lang="en-CA" dirty="0">
                <a:effectLst/>
                <a:latin typeface="Helvetica" pitchFamily="2" charset="0"/>
              </a:rPr>
              <a:t>in determining whether the treatment can be used as a phytosanitary measure in a specific </a:t>
            </a:r>
          </a:p>
          <a:p>
            <a:r>
              <a:rPr lang="en-CA" dirty="0">
                <a:effectLst/>
                <a:latin typeface="Helvetica" pitchFamily="2" charset="0"/>
              </a:rPr>
              <a:t>situation. The acceptance of a treatment will depend on factors such as the pest population(s) to </a:t>
            </a:r>
          </a:p>
          <a:p>
            <a:r>
              <a:rPr lang="en-CA" dirty="0">
                <a:effectLst/>
                <a:latin typeface="Helvetica" pitchFamily="2" charset="0"/>
              </a:rPr>
              <a:t>be controlled, the pathway, whether the PT is to be used as part of a systems approach and the </a:t>
            </a:r>
          </a:p>
          <a:p>
            <a:r>
              <a:rPr lang="en-CA" dirty="0">
                <a:effectLst/>
                <a:latin typeface="Helvetica" pitchFamily="2" charset="0"/>
              </a:rPr>
              <a:t>probability of any remaining pests being able to escape from consignments and cause damage. </a:t>
            </a:r>
          </a:p>
          <a:p>
            <a:endParaRPr lang="en-CA" dirty="0">
              <a:effectLst/>
              <a:latin typeface="Helvetica" pitchFamily="2" charset="0"/>
            </a:endParaRPr>
          </a:p>
          <a:p>
            <a:r>
              <a:rPr lang="en-CA" dirty="0">
                <a:effectLst/>
                <a:latin typeface="Helvetica" pitchFamily="2" charset="0"/>
              </a:rPr>
              <a:t>Encouraged the development of phytosanitary treatments for broad groups of pests or families </a:t>
            </a:r>
          </a:p>
          <a:p>
            <a:r>
              <a:rPr lang="en-CA" dirty="0">
                <a:effectLst/>
                <a:latin typeface="Helvetica" pitchFamily="2" charset="0"/>
              </a:rPr>
              <a:t>or genera that provide appropriate control while maintaining the quality of a wide range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Helvetica" pitchFamily="2" charset="0"/>
              </a:rPr>
              <a:t>commodities, where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latin typeface="Helvetica" pitchFamily="2" charset="0"/>
              </a:rPr>
              <a:t>Provides :7.6.3 Overview of a good research protocol from several authors and  (combined with ISPM 28)</a:t>
            </a:r>
          </a:p>
          <a:p>
            <a:endParaRPr lang="en-CA" dirty="0">
              <a:effectLst/>
              <a:latin typeface="Helvetica" pitchFamily="2" charset="0"/>
            </a:endParaRPr>
          </a:p>
          <a:p>
            <a:r>
              <a:rPr lang="en-CA" dirty="0">
                <a:effectLst/>
                <a:latin typeface="Helvetica" pitchFamily="2" charset="0"/>
              </a:rPr>
              <a:t>For generic treatments, effectiveness of the treatment is tested against the most tolerant species </a:t>
            </a:r>
          </a:p>
          <a:p>
            <a:r>
              <a:rPr lang="en-CA" dirty="0">
                <a:effectLst/>
                <a:latin typeface="Helvetica" pitchFamily="2" charset="0"/>
              </a:rPr>
              <a:t>within the target group. </a:t>
            </a:r>
          </a:p>
          <a:p>
            <a:endParaRPr lang="en-CA"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22</a:t>
            </a:fld>
            <a:endParaRPr lang="en-US"/>
          </a:p>
        </p:txBody>
      </p:sp>
    </p:spTree>
    <p:extLst>
      <p:ext uri="{BB962C8B-B14F-4D97-AF65-F5344CB8AC3E}">
        <p14:creationId xmlns:p14="http://schemas.microsoft.com/office/powerpoint/2010/main" val="3466602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23</a:t>
            </a:fld>
            <a:endParaRPr lang="en-US"/>
          </a:p>
        </p:txBody>
      </p:sp>
    </p:spTree>
    <p:extLst>
      <p:ext uri="{BB962C8B-B14F-4D97-AF65-F5344CB8AC3E}">
        <p14:creationId xmlns:p14="http://schemas.microsoft.com/office/powerpoint/2010/main" val="3357821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rgbClr val="000000"/>
                </a:solidFill>
                <a:effectLst/>
                <a:latin typeface="Calibri" panose="020F0502020204030204" pitchFamily="34" charset="0"/>
              </a:rPr>
              <a:t>If you look annexes to ISPM 28 which describe adopted </a:t>
            </a:r>
            <a:r>
              <a:rPr lang="en-CA" sz="1200" b="0" i="0" u="none" strike="noStrike" dirty="0" err="1">
                <a:solidFill>
                  <a:srgbClr val="000000"/>
                </a:solidFill>
                <a:effectLst/>
                <a:latin typeface="Calibri" panose="020F0502020204030204" pitchFamily="34" charset="0"/>
              </a:rPr>
              <a:t>treatmetns</a:t>
            </a:r>
            <a:r>
              <a:rPr lang="en-CA" sz="1200" b="0" i="0" u="none" strike="noStrike" dirty="0">
                <a:solidFill>
                  <a:srgbClr val="000000"/>
                </a:solidFill>
                <a:effectLst/>
                <a:latin typeface="Calibri" panose="020F0502020204030204" pitchFamily="34" charset="0"/>
              </a:rPr>
              <a:t>..most are geared for singe pest , rarely Genus….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24</a:t>
            </a:fld>
            <a:endParaRPr lang="en-US"/>
          </a:p>
        </p:txBody>
      </p:sp>
    </p:spTree>
    <p:extLst>
      <p:ext uri="{BB962C8B-B14F-4D97-AF65-F5344CB8AC3E}">
        <p14:creationId xmlns:p14="http://schemas.microsoft.com/office/powerpoint/2010/main" val="2163603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u="none" strike="noStrike" dirty="0">
                <a:solidFill>
                  <a:srgbClr val="000000"/>
                </a:solidFill>
                <a:effectLst/>
                <a:latin typeface="Calibri" panose="020F0502020204030204" pitchFamily="34" charset="0"/>
              </a:rPr>
              <a:t> Meghan Oct 10-2024: Evaluation process for </a:t>
            </a:r>
            <a:r>
              <a:rPr lang="en-CA" b="0" i="0" u="none" strike="noStrike" dirty="0" err="1">
                <a:solidFill>
                  <a:srgbClr val="000000"/>
                </a:solidFill>
                <a:effectLst/>
                <a:latin typeface="Calibri" panose="020F0502020204030204" pitchFamily="34" charset="0"/>
              </a:rPr>
              <a:t>ISPm</a:t>
            </a:r>
            <a:r>
              <a:rPr lang="en-CA" b="0" i="0" u="none" strike="noStrike" dirty="0">
                <a:solidFill>
                  <a:srgbClr val="000000"/>
                </a:solidFill>
                <a:effectLst/>
                <a:latin typeface="Calibri" panose="020F0502020204030204" pitchFamily="34" charset="0"/>
              </a:rPr>
              <a:t> 15 new treatments </a:t>
            </a:r>
            <a:r>
              <a:rPr lang="en-CA" b="0" i="1" u="none" strike="noStrike" dirty="0">
                <a:solidFill>
                  <a:srgbClr val="000000"/>
                </a:solidFill>
                <a:effectLst/>
                <a:latin typeface="Calibri" panose="020F0502020204030204" pitchFamily="34" charset="0"/>
              </a:rPr>
              <a:t> has been on the SC List of Topics and remained there after the last CPM. Will be discussed at IFRQG.)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25</a:t>
            </a:fld>
            <a:endParaRPr lang="en-US"/>
          </a:p>
        </p:txBody>
      </p:sp>
    </p:spTree>
    <p:extLst>
      <p:ext uri="{BB962C8B-B14F-4D97-AF65-F5344CB8AC3E}">
        <p14:creationId xmlns:p14="http://schemas.microsoft.com/office/powerpoint/2010/main" val="3604674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Phosphine require long exposure in days for wood products, and not efficient against some key quarantine nematodes and pathogens, and some insects. </a:t>
            </a:r>
          </a:p>
          <a:p>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MeBr</a:t>
            </a:r>
            <a:r>
              <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QPS use has remained relatively steady even while the world has eliminated (or is in the process of eliminating) nearly all other ozone depleting substances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ea typeface="Calibri" panose="020F0502020204030204" pitchFamily="34" charset="0"/>
                <a:cs typeface="Times New Roman" panose="02020603050405020304" pitchFamily="18" charset="0"/>
              </a:rPr>
              <a:t>QPS use of </a:t>
            </a:r>
            <a:r>
              <a:rPr lang="en-GB" dirty="0" err="1">
                <a:latin typeface="Calibri" panose="020F0502020204030204" pitchFamily="34" charset="0"/>
                <a:ea typeface="Calibri" panose="020F0502020204030204" pitchFamily="34" charset="0"/>
                <a:cs typeface="Times New Roman" panose="02020603050405020304" pitchFamily="18" charset="0"/>
              </a:rPr>
              <a:t>MeBr</a:t>
            </a:r>
            <a:r>
              <a:rPr lang="en-GB" dirty="0">
                <a:latin typeface="Calibri" panose="020F0502020204030204" pitchFamily="34" charset="0"/>
                <a:ea typeface="Calibri" panose="020F0502020204030204" pitchFamily="34" charset="0"/>
                <a:cs typeface="Times New Roman" panose="02020603050405020304" pitchFamily="18" charset="0"/>
              </a:rPr>
              <a:t> unregulated, countries use as much as they need and self-report annual consumption. No regulatory, economic or reputational disincentives for increased use or to develop and  adopt alternatives.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EDN works: </a:t>
            </a:r>
            <a:r>
              <a:rPr lang="en-GB" sz="1200" dirty="0">
                <a:latin typeface="Calibri" panose="020F0502020204030204" pitchFamily="34" charset="0"/>
                <a:ea typeface="Calibri" panose="020F0502020204030204" pitchFamily="34" charset="0"/>
                <a:cs typeface="Times New Roman" panose="02020603050405020304" pitchFamily="18" charset="0"/>
              </a:rPr>
              <a:t>Do not need 24 hours for efficacy including time to lower the residual ppm for venting and buffer zones (target 12 hours only)</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a typeface="Calibri" panose="020F0502020204030204" pitchFamily="34" charset="0"/>
                <a:cs typeface="Times New Roman" panose="02020603050405020304" pitchFamily="18" charset="0"/>
              </a:rPr>
              <a:t>Since there is no available fumigant alternative </a:t>
            </a:r>
            <a:r>
              <a:rPr lang="en-GB" sz="1200" dirty="0" err="1">
                <a:ea typeface="Calibri" panose="020F0502020204030204" pitchFamily="34" charset="0"/>
                <a:cs typeface="Times New Roman" panose="02020603050405020304" pitchFamily="18" charset="0"/>
              </a:rPr>
              <a:t>MeBr</a:t>
            </a:r>
            <a:r>
              <a:rPr lang="en-GB" sz="1200" dirty="0">
                <a:ea typeface="Calibri" panose="020F0502020204030204" pitchFamily="34" charset="0"/>
                <a:cs typeface="Times New Roman" panose="02020603050405020304" pitchFamily="18" charset="0"/>
              </a:rPr>
              <a:t> use will continue. </a:t>
            </a:r>
            <a:endParaRPr lang="en-US" sz="1200" dirty="0">
              <a:solidFill>
                <a:srgbClr val="000000"/>
              </a:solidFill>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F309015-FF48-EB4D-904B-341B228B6A6E}" type="slidenum">
              <a:rPr lang="en-US" smtClean="0"/>
              <a:t>26</a:t>
            </a:fld>
            <a:endParaRPr lang="en-US"/>
          </a:p>
        </p:txBody>
      </p:sp>
    </p:spTree>
    <p:extLst>
      <p:ext uri="{BB962C8B-B14F-4D97-AF65-F5344CB8AC3E}">
        <p14:creationId xmlns:p14="http://schemas.microsoft.com/office/powerpoint/2010/main" val="3881121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Arial" panose="020B0604020202020204" pitchFamily="34" charset="0"/>
              <a:ea typeface="Calibri" panose="020F0502020204030204" pitchFamily="34" charset="0"/>
            </a:endParaRPr>
          </a:p>
          <a:p>
            <a:endParaRPr lang="en-GB" sz="1800" dirty="0">
              <a:effectLst/>
              <a:latin typeface="Arial" panose="020B060402020202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International collaboration would help gather all necessary data and agencies to coordinate and specify what they need. </a:t>
            </a:r>
          </a:p>
          <a:p>
            <a:r>
              <a:rPr lang="en-GB" sz="1800" dirty="0">
                <a:effectLst/>
                <a:latin typeface="Arial" panose="020B0604020202020204" pitchFamily="34" charset="0"/>
                <a:ea typeface="Calibri" panose="020F0502020204030204" pitchFamily="34" charset="0"/>
              </a:rPr>
              <a:t>Canada is much participants in majority of these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NAPPO EG Objective: Development of a NAPPO Discussion Document to share information regarding alternative treatments for </a:t>
            </a:r>
            <a:r>
              <a:rPr lang="en-US" sz="1800" dirty="0" err="1"/>
              <a:t>MeBr</a:t>
            </a:r>
            <a:r>
              <a:rPr lang="en-US" sz="1800" dirty="0"/>
              <a:t>, with a possible goal of creating an agreed position aligned to international standards. Part of work includes : Identify priority </a:t>
            </a:r>
            <a:r>
              <a:rPr lang="en-US" sz="1800" dirty="0" err="1"/>
              <a:t>MeBr</a:t>
            </a:r>
            <a:r>
              <a:rPr lang="en-US" sz="1800" dirty="0"/>
              <a:t> alternatives and support promising ones, gaps and opportunities, Collating existing research and data sharing of alternative treatments, to identify policy-level factors that may affect the implementation of alternative treatments</a:t>
            </a:r>
          </a:p>
          <a:p>
            <a:endParaRPr lang="en-GB" sz="1800" dirty="0">
              <a:effectLst/>
              <a:latin typeface="Arial" panose="020B0604020202020204" pitchFamily="34" charset="0"/>
              <a:ea typeface="Calibri" panose="020F0502020204030204" pitchFamily="34" charset="0"/>
            </a:endParaRPr>
          </a:p>
          <a:p>
            <a:r>
              <a:rPr lang="en-GB" sz="2000" dirty="0">
                <a:effectLst/>
                <a:latin typeface="Arial" panose="020B0604020202020204" pitchFamily="34" charset="0"/>
                <a:ea typeface="Calibri" panose="020F0502020204030204" pitchFamily="34" charset="0"/>
              </a:rPr>
              <a:t>There is interest and common goal for </a:t>
            </a:r>
            <a:r>
              <a:rPr lang="en-GB" sz="2000" dirty="0" err="1">
                <a:effectLst/>
                <a:latin typeface="Arial" panose="020B0604020202020204" pitchFamily="34" charset="0"/>
                <a:ea typeface="Calibri" panose="020F0502020204030204" pitchFamily="34" charset="0"/>
              </a:rPr>
              <a:t>coordinations</a:t>
            </a:r>
            <a:r>
              <a:rPr lang="en-GB" sz="2000" dirty="0">
                <a:effectLst/>
                <a:latin typeface="Arial" panose="020B0604020202020204" pitchFamily="34" charset="0"/>
                <a:ea typeface="Calibri" panose="020F0502020204030204" pitchFamily="34" charset="0"/>
              </a:rPr>
              <a:t> and data sharing for common goal….</a:t>
            </a:r>
          </a:p>
          <a:p>
            <a:r>
              <a:rPr lang="en-CA" sz="3200" b="0" i="0" u="none" strike="noStrike" dirty="0">
                <a:solidFill>
                  <a:srgbClr val="000000"/>
                </a:solidFill>
                <a:effectLst/>
                <a:latin typeface="Calibri" panose="020F0502020204030204" pitchFamily="34" charset="0"/>
              </a:rPr>
              <a:t>“QUINTS” or use the overarching name “Global Alliance for Plant Health – Quint Collaboration “  </a:t>
            </a:r>
          </a:p>
          <a:p>
            <a:r>
              <a:rPr lang="en-US" sz="3200" dirty="0"/>
              <a:t>The priority topic area include EDN fumigation and Heat treatment for timber and forest products and to an extent on other treatments and commodities (</a:t>
            </a:r>
            <a:r>
              <a:rPr lang="en-US" sz="3200" dirty="0" err="1"/>
              <a:t>e.g</a:t>
            </a:r>
            <a:r>
              <a:rPr lang="en-US" sz="3200" dirty="0"/>
              <a:t> agriculture)</a:t>
            </a:r>
            <a:endParaRPr lang="en-GB" sz="3200" dirty="0">
              <a:effectLst/>
              <a:latin typeface="Arial" panose="020B0604020202020204" pitchFamily="34" charset="0"/>
              <a:ea typeface="Calibri" panose="020F0502020204030204" pitchFamily="34" charset="0"/>
            </a:endParaRPr>
          </a:p>
          <a:p>
            <a:endParaRPr lang="en-GB" sz="3200" dirty="0">
              <a:effectLst/>
              <a:latin typeface="Arial" panose="020B0604020202020204" pitchFamily="34" charset="0"/>
              <a:ea typeface="Calibri" panose="020F0502020204030204" pitchFamily="34" charset="0"/>
            </a:endParaRPr>
          </a:p>
          <a:p>
            <a:endParaRPr lang="en-GB" sz="3200" dirty="0">
              <a:effectLst/>
              <a:latin typeface="Arial" panose="020B0604020202020204" pitchFamily="34" charset="0"/>
              <a:ea typeface="Calibri" panose="020F0502020204030204" pitchFamily="34" charset="0"/>
            </a:endParaRPr>
          </a:p>
          <a:p>
            <a:r>
              <a:rPr lang="en-GB" sz="3200" dirty="0">
                <a:effectLst/>
                <a:latin typeface="Arial" panose="020B0604020202020204" pitchFamily="34" charset="0"/>
                <a:ea typeface="Calibri" panose="020F0502020204030204" pitchFamily="34" charset="0"/>
              </a:rPr>
              <a:t>IFQRG</a:t>
            </a:r>
          </a:p>
          <a:p>
            <a:r>
              <a:rPr lang="en-US" sz="3200" dirty="0"/>
              <a:t>IFQRG has had participation from over 200 delegates from 40 countries providing scientific input from academic, government, industry, and regulatory perspectives. </a:t>
            </a:r>
            <a:endParaRPr lang="en-GB" sz="3200" dirty="0">
              <a:effectLst/>
              <a:latin typeface="Arial" panose="020B0604020202020204" pitchFamily="34" charset="0"/>
              <a:ea typeface="Calibri" panose="020F0502020204030204" pitchFamily="34" charset="0"/>
            </a:endParaRPr>
          </a:p>
          <a:p>
            <a:pPr>
              <a:lnSpc>
                <a:spcPct val="120000"/>
              </a:lnSpc>
              <a:spcBef>
                <a:spcPts val="600"/>
              </a:spcBef>
              <a:spcAft>
                <a:spcPts val="600"/>
              </a:spcAft>
            </a:pPr>
            <a:endParaRPr lang="en-US" sz="3100" dirty="0"/>
          </a:p>
          <a:p>
            <a:pPr>
              <a:lnSpc>
                <a:spcPct val="120000"/>
              </a:lnSpc>
              <a:spcBef>
                <a:spcPts val="600"/>
              </a:spcBef>
              <a:spcAft>
                <a:spcPts val="600"/>
              </a:spcAft>
            </a:pPr>
            <a:r>
              <a:rPr lang="en-US" sz="3100" dirty="0"/>
              <a:t>Canada is interested in research related to the use of EDN for the treatment of wood products, in particular for wood chips and bamboo</a:t>
            </a:r>
          </a:p>
          <a:p>
            <a:pPr lvl="1">
              <a:lnSpc>
                <a:spcPct val="120000"/>
              </a:lnSpc>
              <a:spcBef>
                <a:spcPts val="600"/>
              </a:spcBef>
              <a:spcAft>
                <a:spcPts val="600"/>
              </a:spcAft>
            </a:pPr>
            <a:r>
              <a:rPr lang="en-CA" sz="2100" dirty="0">
                <a:solidFill>
                  <a:srgbClr val="000000"/>
                </a:solidFill>
                <a:ea typeface="Times New Roman" panose="02020603050405020304" pitchFamily="18" charset="0"/>
              </a:rPr>
              <a:t>Ongoing interest to export wood chips from Canada to the EU and other countries worldwide.  However, </a:t>
            </a:r>
            <a:r>
              <a:rPr lang="en-CA" sz="2100" dirty="0"/>
              <a:t>only limited </a:t>
            </a:r>
            <a:r>
              <a:rPr lang="en-CA" sz="2100" dirty="0">
                <a:solidFill>
                  <a:srgbClr val="000000"/>
                </a:solidFill>
                <a:ea typeface="Times New Roman" panose="02020603050405020304" pitchFamily="18" charset="0"/>
              </a:rPr>
              <a:t>phytosanitary treatments are accessible and economical.</a:t>
            </a:r>
          </a:p>
          <a:p>
            <a:pPr lvl="1">
              <a:lnSpc>
                <a:spcPct val="120000"/>
              </a:lnSpc>
              <a:spcBef>
                <a:spcPts val="600"/>
              </a:spcBef>
              <a:spcAft>
                <a:spcPts val="600"/>
              </a:spcAft>
            </a:pPr>
            <a:r>
              <a:rPr lang="en-CA" sz="2100" dirty="0">
                <a:solidFill>
                  <a:srgbClr val="000000"/>
                </a:solidFill>
                <a:ea typeface="Times New Roman" panose="02020603050405020304" pitchFamily="18" charset="0"/>
              </a:rPr>
              <a:t>Bamboo products are commonly treated with methyl bromide.  Approving another fumigation option could reduce the global use of methyl bromide</a:t>
            </a:r>
          </a:p>
          <a:p>
            <a:endParaRPr lang="en-GB" sz="1800" dirty="0">
              <a:effectLst/>
              <a:latin typeface="Arial" panose="020B0604020202020204" pitchFamily="34" charset="0"/>
              <a:ea typeface="Calibri" panose="020F0502020204030204" pitchFamily="34" charset="0"/>
            </a:endParaRPr>
          </a:p>
          <a:p>
            <a:pPr>
              <a:lnSpc>
                <a:spcPct val="120000"/>
              </a:lnSpc>
              <a:spcBef>
                <a:spcPts val="600"/>
              </a:spcBef>
              <a:spcAft>
                <a:spcPts val="600"/>
              </a:spcAft>
            </a:pPr>
            <a:r>
              <a:rPr lang="en-US" sz="3100" dirty="0"/>
              <a:t>Why should we collaborate?</a:t>
            </a:r>
          </a:p>
          <a:p>
            <a:pPr lvl="1">
              <a:lnSpc>
                <a:spcPct val="120000"/>
              </a:lnSpc>
              <a:spcBef>
                <a:spcPts val="600"/>
              </a:spcBef>
              <a:spcAft>
                <a:spcPts val="600"/>
              </a:spcAft>
            </a:pPr>
            <a:r>
              <a:rPr lang="en-CA" sz="2100" dirty="0">
                <a:solidFill>
                  <a:srgbClr val="000000"/>
                </a:solidFill>
                <a:ea typeface="Times New Roman" panose="02020603050405020304" pitchFamily="18" charset="0"/>
              </a:rPr>
              <a:t>Outcomes and information distributed amongst partners and strategically could help move things faster in regulatory context</a:t>
            </a:r>
          </a:p>
          <a:p>
            <a:pPr lvl="1">
              <a:lnSpc>
                <a:spcPct val="120000"/>
              </a:lnSpc>
              <a:spcBef>
                <a:spcPts val="600"/>
              </a:spcBef>
              <a:spcAft>
                <a:spcPts val="600"/>
              </a:spcAft>
            </a:pPr>
            <a:r>
              <a:rPr lang="en-CA" sz="2100" dirty="0">
                <a:solidFill>
                  <a:srgbClr val="000000"/>
                </a:solidFill>
                <a:ea typeface="Times New Roman" panose="02020603050405020304" pitchFamily="18" charset="0"/>
              </a:rPr>
              <a:t>NPPOs would benefit from a new treatment option.  It would allow continued trade and thus support the economy </a:t>
            </a:r>
          </a:p>
          <a:p>
            <a:pPr lvl="1">
              <a:lnSpc>
                <a:spcPct val="120000"/>
              </a:lnSpc>
              <a:spcBef>
                <a:spcPts val="600"/>
              </a:spcBef>
              <a:spcAft>
                <a:spcPts val="600"/>
              </a:spcAft>
            </a:pPr>
            <a:r>
              <a:rPr lang="en-CA" sz="2100" dirty="0">
                <a:solidFill>
                  <a:srgbClr val="000000"/>
                </a:solidFill>
                <a:ea typeface="Times New Roman" panose="02020603050405020304" pitchFamily="18" charset="0"/>
              </a:rPr>
              <a:t>For exporters and importers of wood products, it would allow safe trade, new market access and business opportunities. </a:t>
            </a:r>
          </a:p>
          <a:p>
            <a:pPr lvl="1">
              <a:lnSpc>
                <a:spcPct val="120000"/>
              </a:lnSpc>
              <a:spcBef>
                <a:spcPts val="600"/>
              </a:spcBef>
              <a:spcAft>
                <a:spcPts val="600"/>
              </a:spcAft>
            </a:pPr>
            <a:r>
              <a:rPr lang="en-CA" sz="2100" dirty="0">
                <a:solidFill>
                  <a:srgbClr val="000000"/>
                </a:solidFill>
                <a:ea typeface="Times New Roman" panose="02020603050405020304" pitchFamily="18" charset="0"/>
              </a:rPr>
              <a:t>Facilitate the international acceptance of EDN by collaborators as a phytosanitary treatment for wood chips and bamboo. </a:t>
            </a:r>
            <a:endParaRPr lang="en-US" sz="2100" dirty="0"/>
          </a:p>
          <a:p>
            <a:endParaRPr lang="en-GB" sz="1800" dirty="0">
              <a:effectLst/>
              <a:latin typeface="Arial" panose="020B0604020202020204" pitchFamily="34" charset="0"/>
              <a:ea typeface="Calibri" panose="020F0502020204030204" pitchFamily="34" charset="0"/>
            </a:endParaRPr>
          </a:p>
          <a:p>
            <a:endParaRPr lang="en-GB" sz="1800" dirty="0">
              <a:effectLst/>
              <a:latin typeface="Arial" panose="020B0604020202020204" pitchFamily="34" charset="0"/>
              <a:ea typeface="Calibri" panose="020F0502020204030204" pitchFamily="34" charset="0"/>
            </a:endParaRPr>
          </a:p>
          <a:p>
            <a:endParaRPr lang="en-GB" sz="1800" dirty="0">
              <a:effectLst/>
              <a:latin typeface="Arial" panose="020B0604020202020204" pitchFamily="34" charset="0"/>
              <a:ea typeface="Calibri" panose="020F0502020204030204" pitchFamily="34" charset="0"/>
            </a:endParaRPr>
          </a:p>
          <a:p>
            <a:endParaRPr lang="en-GB" sz="1800" dirty="0">
              <a:effectLst/>
              <a:latin typeface="Arial" panose="020B0604020202020204" pitchFamily="34" charset="0"/>
              <a:ea typeface="Calibri" panose="020F0502020204030204" pitchFamily="34" charset="0"/>
            </a:endParaRPr>
          </a:p>
          <a:p>
            <a:endParaRPr lang="en-CA" sz="2800" b="0" i="0" u="none" strike="noStrike" dirty="0">
              <a:solidFill>
                <a:srgbClr val="000000"/>
              </a:solidFill>
              <a:effectLst/>
              <a:latin typeface="Calibri" panose="020F0502020204030204" pitchFamily="34" charset="0"/>
              <a:ea typeface="Calibri" panose="020F0502020204030204" pitchFamily="34" charset="0"/>
            </a:endParaRPr>
          </a:p>
          <a:p>
            <a:endParaRPr lang="en-CA" sz="2800" b="0" i="0" u="none" strike="noStrike" dirty="0">
              <a:solidFill>
                <a:srgbClr val="000000"/>
              </a:solidFill>
              <a:effectLst/>
              <a:latin typeface="Calibri" panose="020F0502020204030204" pitchFamily="34" charset="0"/>
              <a:ea typeface="Calibri" panose="020F0502020204030204" pitchFamily="34" charset="0"/>
            </a:endParaRPr>
          </a:p>
          <a:p>
            <a:endParaRPr lang="en-CA" sz="2800" b="0" i="0" u="none" strike="noStrike" dirty="0">
              <a:solidFill>
                <a:srgbClr val="000000"/>
              </a:solidFill>
              <a:effectLst/>
              <a:latin typeface="Calibri" panose="020F0502020204030204" pitchFamily="34" charset="0"/>
              <a:ea typeface="Calibri" panose="020F0502020204030204" pitchFamily="34" charset="0"/>
            </a:endParaRPr>
          </a:p>
          <a:p>
            <a:endParaRPr lang="en-CA" sz="2800" b="0" i="0" u="none" strike="noStrike" dirty="0">
              <a:solidFill>
                <a:srgbClr val="000000"/>
              </a:solidFill>
              <a:effectLst/>
              <a:latin typeface="Calibri" panose="020F0502020204030204" pitchFamily="34" charset="0"/>
              <a:ea typeface="Calibri" panose="020F0502020204030204" pitchFamily="34" charset="0"/>
            </a:endParaRPr>
          </a:p>
          <a:p>
            <a:endParaRPr lang="en-GB"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F309015-FF48-EB4D-904B-341B228B6A6E}" type="slidenum">
              <a:rPr lang="en-US" smtClean="0"/>
              <a:t>27</a:t>
            </a:fld>
            <a:endParaRPr lang="en-US"/>
          </a:p>
        </p:txBody>
      </p:sp>
    </p:spTree>
    <p:extLst>
      <p:ext uri="{BB962C8B-B14F-4D97-AF65-F5344CB8AC3E}">
        <p14:creationId xmlns:p14="http://schemas.microsoft.com/office/powerpoint/2010/main" val="2679282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p>
        </p:txBody>
      </p:sp>
      <p:sp>
        <p:nvSpPr>
          <p:cNvPr id="4" name="Slide Number Placeholder 3"/>
          <p:cNvSpPr>
            <a:spLocks noGrp="1"/>
          </p:cNvSpPr>
          <p:nvPr>
            <p:ph type="sldNum" sz="quarter" idx="5"/>
          </p:nvPr>
        </p:nvSpPr>
        <p:spPr/>
        <p:txBody>
          <a:bodyPr/>
          <a:lstStyle/>
          <a:p>
            <a:fld id="{4F309015-FF48-EB4D-904B-341B228B6A6E}" type="slidenum">
              <a:rPr lang="en-US" smtClean="0"/>
              <a:t>28</a:t>
            </a:fld>
            <a:endParaRPr lang="en-US"/>
          </a:p>
        </p:txBody>
      </p:sp>
    </p:spTree>
    <p:extLst>
      <p:ext uri="{BB962C8B-B14F-4D97-AF65-F5344CB8AC3E}">
        <p14:creationId xmlns:p14="http://schemas.microsoft.com/office/powerpoint/2010/main" val="308474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3</a:t>
            </a:fld>
            <a:endParaRPr lang="en-US"/>
          </a:p>
        </p:txBody>
      </p:sp>
    </p:spTree>
    <p:extLst>
      <p:ext uri="{BB962C8B-B14F-4D97-AF65-F5344CB8AC3E}">
        <p14:creationId xmlns:p14="http://schemas.microsoft.com/office/powerpoint/2010/main" val="124006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4</a:t>
            </a:fld>
            <a:endParaRPr lang="en-US"/>
          </a:p>
        </p:txBody>
      </p:sp>
    </p:spTree>
    <p:extLst>
      <p:ext uri="{BB962C8B-B14F-4D97-AF65-F5344CB8AC3E}">
        <p14:creationId xmlns:p14="http://schemas.microsoft.com/office/powerpoint/2010/main" val="1348720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800"/>
              </a:spcAft>
            </a:pPr>
            <a:r>
              <a:rPr lang="en-CA" sz="1800" b="0" i="0" u="none" strike="noStrike" dirty="0">
                <a:solidFill>
                  <a:srgbClr val="000000"/>
                </a:solidFill>
                <a:effectLst/>
                <a:latin typeface="Times New Roman" panose="02020603050405020304" pitchFamily="18" charset="0"/>
              </a:rPr>
              <a:t>Contact insecticides and fumigants for stored products, but also other commodities that can carry pests, are either used for non-quarantine and pre-shipment (non-QPS) uses (non-QPS), such as the protection of commodities from insect attack during storage (applied directly onto the commodities [protectants] or storage structures [structural treatments] at the time of storage), or as a quarantine and pre-shipment (QPS) treatment (QPS) to reduce the risk of dangerous pests being transported between countries or regions. </a:t>
            </a:r>
            <a:endParaRPr lang="en-CA" b="0" dirty="0">
              <a:effectLst/>
            </a:endParaRPr>
          </a:p>
          <a:p>
            <a:br>
              <a:rPr lang="en-CA" dirty="0"/>
            </a:br>
            <a:endParaRPr lang="en-US" sz="1200" b="1" dirty="0">
              <a:effectLst/>
              <a:ea typeface="Times New Roman" panose="02020603050405020304" pitchFamily="18" charset="0"/>
            </a:endParaRPr>
          </a:p>
          <a:p>
            <a:pPr marL="285750" indent="-285750">
              <a:buFont typeface="Arial" panose="020B0604020202020204" pitchFamily="34" charset="0"/>
              <a:buChar char="•"/>
            </a:pPr>
            <a:endParaRPr lang="en-US" sz="1200" b="1" dirty="0">
              <a:effectLst/>
              <a:ea typeface="Times New Roman" panose="02020603050405020304" pitchFamily="18" charset="0"/>
            </a:endParaRPr>
          </a:p>
          <a:p>
            <a:pPr marL="285750" indent="-285750">
              <a:buFont typeface="Arial" panose="020B0604020202020204" pitchFamily="34" charset="0"/>
              <a:buChar char="•"/>
            </a:pPr>
            <a:r>
              <a:rPr lang="en-US" sz="1200" b="1" dirty="0">
                <a:effectLst/>
                <a:ea typeface="Times New Roman" panose="02020603050405020304" pitchFamily="18" charset="0"/>
              </a:rPr>
              <a:t>UN Environment </a:t>
            </a:r>
            <a:r>
              <a:rPr lang="en-US" sz="1200" b="1" dirty="0" err="1">
                <a:effectLst/>
                <a:ea typeface="Times New Roman" panose="02020603050405020304" pitchFamily="18" charset="0"/>
              </a:rPr>
              <a:t>programme</a:t>
            </a:r>
            <a:r>
              <a:rPr lang="en-US" sz="1200" b="1" dirty="0">
                <a:effectLst/>
                <a:ea typeface="Times New Roman" panose="02020603050405020304" pitchFamily="18" charset="0"/>
              </a:rPr>
              <a:t>, ozone secretariat; Montreal Protocol on Substances that Deplete the Ozone Layer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dirty="0"/>
              <a:t>Phaseout of controlled uses is hugely successful and is virtually complete. Greater than 99.8% of the baseline consumption of 66,428 tonnes has been phased out by 1 Jan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ea typeface="Times New Roman" panose="02020603050405020304" pitchFamily="18" charset="0"/>
              </a:rPr>
              <a:t>Complete elimination of emissions from QPS use of </a:t>
            </a:r>
            <a:r>
              <a:rPr lang="en-US" sz="1200" dirty="0">
                <a:ea typeface="Times New Roman" panose="02020603050405020304" pitchFamily="18" charset="0"/>
              </a:rPr>
              <a:t>MB (one of the very few measures available) , </a:t>
            </a:r>
            <a:r>
              <a:rPr lang="en-US" sz="1200" dirty="0">
                <a:effectLst/>
                <a:ea typeface="Times New Roman" panose="02020603050405020304" pitchFamily="18" charset="0"/>
              </a:rPr>
              <a:t>could result in a further significant (i.e. ~10%) and rapid reduction</a:t>
            </a:r>
            <a:endParaRPr lang="en-CA" sz="1200" dirty="0">
              <a:effectLst/>
            </a:endParaRPr>
          </a:p>
          <a:p>
            <a:pPr marL="285750" indent="-285750">
              <a:buFont typeface="Arial" panose="020B0604020202020204" pitchFamily="34" charset="0"/>
              <a:buChar char="•"/>
            </a:pPr>
            <a:endParaRPr lang="en-US" sz="1200" b="1" dirty="0">
              <a:effectLst/>
              <a:ea typeface="Times New Roman" panose="02020603050405020304" pitchFamily="18" charset="0"/>
            </a:endParaRPr>
          </a:p>
          <a:p>
            <a:pPr marL="285750" indent="-285750">
              <a:buFont typeface="Arial" panose="020B0604020202020204" pitchFamily="34" charset="0"/>
              <a:buChar char="•"/>
            </a:pPr>
            <a:endParaRPr lang="en-US" sz="1200" dirty="0">
              <a:effectLst/>
              <a:ea typeface="Times New Roman" panose="02020603050405020304" pitchFamily="18" charset="0"/>
            </a:endParaRPr>
          </a:p>
          <a:p>
            <a:pPr marL="285750" indent="-285750">
              <a:buFont typeface="Arial" panose="020B0604020202020204" pitchFamily="34" charset="0"/>
              <a:buChar char="•"/>
            </a:pPr>
            <a:r>
              <a:rPr lang="en-US" sz="1200" dirty="0">
                <a:effectLst/>
                <a:ea typeface="Times New Roman" panose="02020603050405020304" pitchFamily="18" charset="0"/>
              </a:rPr>
              <a:t>In 2021, MB consumption for non QPS uses was still around 40 tones. No MB production for controlled uses since 2018 while 100% of MB production was for QPS purposes</a:t>
            </a:r>
            <a:endParaRPr lang="en-CA" sz="1200" dirty="0">
              <a:effectLst/>
            </a:endParaRPr>
          </a:p>
          <a:p>
            <a:pPr marL="285750" indent="-285750">
              <a:buFont typeface="Arial" panose="020B0604020202020204" pitchFamily="34" charset="0"/>
              <a:buChar char="•"/>
            </a:pPr>
            <a:r>
              <a:rPr lang="en-CA" sz="1200" dirty="0"/>
              <a:t>A moratorium on MB use by some countries posed additional challenge and trade imbalance pointing to urgent need for suitable alternatives</a:t>
            </a:r>
          </a:p>
          <a:p>
            <a:pPr marL="285750" indent="-285750">
              <a:buFont typeface="Arial" panose="020B0604020202020204" pitchFamily="34" charset="0"/>
              <a:buChar char="•"/>
            </a:pPr>
            <a:r>
              <a:rPr lang="en-US" sz="1200" dirty="0">
                <a:effectLst/>
                <a:ea typeface="Times New Roman" panose="02020603050405020304" pitchFamily="18" charset="0"/>
              </a:rPr>
              <a:t>MBTOC reinforces that alternatives are available for most </a:t>
            </a:r>
            <a:r>
              <a:rPr lang="en-US" sz="1200" dirty="0" err="1">
                <a:effectLst/>
                <a:ea typeface="Times New Roman" panose="02020603050405020304" pitchFamily="18" charset="0"/>
              </a:rPr>
              <a:t>preshipment</a:t>
            </a:r>
            <a:r>
              <a:rPr lang="en-US" sz="1200" dirty="0">
                <a:effectLst/>
                <a:ea typeface="Times New Roman" panose="02020603050405020304" pitchFamily="18" charset="0"/>
              </a:rPr>
              <a:t> uses and if adopted could result in replacing 30-40% (i.e. 3,000-4,000 </a:t>
            </a:r>
            <a:r>
              <a:rPr lang="en-US" sz="1200" dirty="0" err="1">
                <a:effectLst/>
                <a:ea typeface="Times New Roman" panose="02020603050405020304" pitchFamily="18" charset="0"/>
              </a:rPr>
              <a:t>tonnes</a:t>
            </a:r>
            <a:r>
              <a:rPr lang="en-US" sz="1200" dirty="0">
                <a:effectLst/>
                <a:ea typeface="Times New Roman" panose="02020603050405020304" pitchFamily="18" charset="0"/>
              </a:rPr>
              <a:t>) of the total QPS MB.</a:t>
            </a:r>
            <a:r>
              <a:rPr lang="en-CA" sz="1200" dirty="0">
                <a:effectLst/>
              </a:rPr>
              <a:t> </a:t>
            </a:r>
          </a:p>
          <a:p>
            <a:pPr marL="285750" indent="-285750">
              <a:buFont typeface="Arial" panose="020B0604020202020204" pitchFamily="34" charset="0"/>
              <a:buChar char="•"/>
            </a:pPr>
            <a:endParaRPr lang="en-CA" sz="1200" dirty="0">
              <a:effectLst/>
            </a:endParaRPr>
          </a:p>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5</a:t>
            </a:fld>
            <a:endParaRPr lang="en-US"/>
          </a:p>
        </p:txBody>
      </p:sp>
    </p:spTree>
    <p:extLst>
      <p:ext uri="{BB962C8B-B14F-4D97-AF65-F5344CB8AC3E}">
        <p14:creationId xmlns:p14="http://schemas.microsoft.com/office/powerpoint/2010/main" val="47778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Times New Roman" panose="02020603050405020304" pitchFamily="18" charset="0"/>
            </a:endParaRPr>
          </a:p>
          <a:p>
            <a:pPr lvl="1"/>
            <a:r>
              <a:rPr lang="en-US" dirty="0"/>
              <a:t>Non-QPS uses –protection of commodities during storage or in storage structures </a:t>
            </a:r>
          </a:p>
          <a:p>
            <a:pPr lvl="1"/>
            <a:endParaRPr lang="en-US" dirty="0"/>
          </a:p>
          <a:p>
            <a:pPr lvl="1"/>
            <a:r>
              <a:rPr lang="en-US" dirty="0"/>
              <a:t>QPS-quarantine and pre shipment uses-to reduce the risk of pest being transported between countries or regions; critical importance in preventing movement of critical and dangerous invasive and quarantine </a:t>
            </a:r>
            <a:r>
              <a:rPr lang="en-US" dirty="0" err="1"/>
              <a:t>speces</a:t>
            </a:r>
            <a:r>
              <a:rPr lang="en-US" dirty="0"/>
              <a:t>.</a:t>
            </a:r>
          </a:p>
          <a:p>
            <a:pPr lvl="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MB is an ozone depleting substance and it has been heavily used as fumigant for years until restrictions towards complete phase out for non-QPS (controlled) uses  were imposed through the Montreal Protocol.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Annual consumption of MB for QPS purposes, an exempted use, has remained relatively constant over more than 20 years, at around 10,000 </a:t>
            </a:r>
            <a:r>
              <a:rPr lang="en-US" sz="1200" dirty="0" err="1">
                <a:effectLst/>
                <a:ea typeface="Times New Roman" panose="02020603050405020304" pitchFamily="18" charset="0"/>
              </a:rPr>
              <a:t>tonnes</a:t>
            </a:r>
            <a:r>
              <a:rPr lang="en-CA" sz="12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endParaRPr>
          </a:p>
        </p:txBody>
      </p:sp>
      <p:sp>
        <p:nvSpPr>
          <p:cNvPr id="4" name="Slide Number Placeholder 3"/>
          <p:cNvSpPr>
            <a:spLocks noGrp="1"/>
          </p:cNvSpPr>
          <p:nvPr>
            <p:ph type="sldNum" sz="quarter" idx="5"/>
          </p:nvPr>
        </p:nvSpPr>
        <p:spPr/>
        <p:txBody>
          <a:bodyPr/>
          <a:lstStyle/>
          <a:p>
            <a:fld id="{4F309015-FF48-EB4D-904B-341B228B6A6E}" type="slidenum">
              <a:rPr lang="en-US" smtClean="0"/>
              <a:t>6</a:t>
            </a:fld>
            <a:endParaRPr lang="en-US"/>
          </a:p>
        </p:txBody>
      </p:sp>
    </p:spTree>
    <p:extLst>
      <p:ext uri="{BB962C8B-B14F-4D97-AF65-F5344CB8AC3E}">
        <p14:creationId xmlns:p14="http://schemas.microsoft.com/office/powerpoint/2010/main" val="489897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reports suggest even an increase while others say that it remains constant while trade is increasing so in essence it is decreasing. </a:t>
            </a:r>
          </a:p>
        </p:txBody>
      </p:sp>
      <p:sp>
        <p:nvSpPr>
          <p:cNvPr id="4" name="Slide Number Placeholder 3"/>
          <p:cNvSpPr>
            <a:spLocks noGrp="1"/>
          </p:cNvSpPr>
          <p:nvPr>
            <p:ph type="sldNum" sz="quarter" idx="5"/>
          </p:nvPr>
        </p:nvSpPr>
        <p:spPr/>
        <p:txBody>
          <a:bodyPr/>
          <a:lstStyle/>
          <a:p>
            <a:fld id="{4F309015-FF48-EB4D-904B-341B228B6A6E}" type="slidenum">
              <a:rPr lang="en-US" smtClean="0"/>
              <a:t>7</a:t>
            </a:fld>
            <a:endParaRPr lang="en-US"/>
          </a:p>
        </p:txBody>
      </p:sp>
    </p:spTree>
    <p:extLst>
      <p:ext uri="{BB962C8B-B14F-4D97-AF65-F5344CB8AC3E}">
        <p14:creationId xmlns:p14="http://schemas.microsoft.com/office/powerpoint/2010/main" val="59602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5</a:t>
            </a:r>
            <a:r>
              <a:rPr lang="en-AU" dirty="0"/>
              <a:t> MBTOC assessment report 2018 - https://</a:t>
            </a:r>
            <a:r>
              <a:rPr lang="en-AU" dirty="0" err="1"/>
              <a:t>ozone.unep.org</a:t>
            </a:r>
            <a:r>
              <a:rPr lang="en-AU" dirty="0"/>
              <a:t>/sites/default/files/2019-04/MBTOC-assessment-report-2018_1.pdf </a:t>
            </a:r>
          </a:p>
          <a:p>
            <a:endParaRPr lang="en-AU"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9297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dirty="0"/>
              <a:t>Non Fumigant and fumigant alternatives:</a:t>
            </a:r>
          </a:p>
          <a:p>
            <a:pPr marL="0" indent="0">
              <a:buNone/>
            </a:pPr>
            <a:r>
              <a:rPr lang="en-US" sz="2000" dirty="0"/>
              <a:t>Target Substrates/Commodities:  </a:t>
            </a:r>
            <a:r>
              <a:rPr lang="en-US" sz="1800" dirty="0"/>
              <a:t>Wood products, Soil and substrates, bulbs, tubers, rhizomes, cut flowers, branches, fresh fruit, vegetable, grain, cereals, oil seeds, rice, dried foodstuff, herbs, coffee, hay, straw, cotton, bamboo,  nuts, buildings with quarantine pests, equipment,  personal stuff (furniture, artifacts, fur </a:t>
            </a:r>
            <a:r>
              <a:rPr lang="en-US" sz="1800" dirty="0" err="1"/>
              <a:t>etc</a:t>
            </a:r>
            <a:r>
              <a:rPr lang="en-US" sz="1800" dirty="0"/>
              <a:t>) </a:t>
            </a:r>
          </a:p>
          <a:p>
            <a:pPr marL="0" indent="0">
              <a:buNone/>
            </a:pPr>
            <a:endParaRPr lang="en-US" sz="1800" dirty="0"/>
          </a:p>
          <a:p>
            <a:pPr marL="0" indent="0">
              <a:buNone/>
            </a:pPr>
            <a:r>
              <a:rPr lang="en-US" sz="2400" dirty="0"/>
              <a:t>Alternatives include: </a:t>
            </a:r>
          </a:p>
          <a:p>
            <a:pPr marL="0" indent="0">
              <a:buNone/>
            </a:pPr>
            <a:r>
              <a:rPr lang="en-US" sz="1800" dirty="0"/>
              <a:t>Cold treatments, quick freeze, hot water/air/steam, dielectric heating, chemical pesticides, dry air,  controlled atmosphere (CO2, N2), irradiation, combination of few treatments, Systems approach ..</a:t>
            </a:r>
          </a:p>
          <a:p>
            <a:pPr marL="0" indent="0">
              <a:buNone/>
            </a:pPr>
            <a:endParaRPr lang="en-US" sz="1800" dirty="0"/>
          </a:p>
          <a:p>
            <a:pPr marL="0" indent="0">
              <a:buNone/>
            </a:pPr>
            <a:r>
              <a:rPr lang="en-US" sz="1800" dirty="0"/>
              <a:t>Other limited use fumigants (e.g. Methyl isothiocyanate (MTIC)  Ethyl </a:t>
            </a:r>
            <a:r>
              <a:rPr lang="en-US" sz="1800" dirty="0" err="1"/>
              <a:t>formate</a:t>
            </a:r>
            <a:r>
              <a:rPr lang="en-US" sz="1800" dirty="0"/>
              <a:t>, Sulfuryl fluoride (SF) , Hydrogen cyanide (HC) , Methyl Iodide (MI) , Nitric oxide (NO) , Phosphine(PH3) are also considered</a:t>
            </a:r>
          </a:p>
          <a:p>
            <a:pPr marL="0" indent="0">
              <a:buNone/>
            </a:pPr>
            <a:endParaRPr lang="en-US" sz="1800" dirty="0"/>
          </a:p>
          <a:p>
            <a:pPr marL="0" indent="0">
              <a:buNone/>
            </a:pPr>
            <a:endParaRPr lang="en-US" sz="1800" dirty="0"/>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Examples are given that are generally applicable and likely to meet prevailing standards for treatment or disinfestation. Some alternatives may not be appropriate on particular commodities within the general category or in specific situations</a:t>
            </a:r>
            <a:r>
              <a:rPr lang="en-CA" dirty="0">
                <a:effectLst/>
              </a:rPr>
              <a:t> </a:t>
            </a: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4F309015-FF48-EB4D-904B-341B228B6A6E}" type="slidenum">
              <a:rPr lang="en-US" smtClean="0"/>
              <a:t>9</a:t>
            </a:fld>
            <a:endParaRPr lang="en-US"/>
          </a:p>
        </p:txBody>
      </p:sp>
    </p:spTree>
    <p:extLst>
      <p:ext uri="{BB962C8B-B14F-4D97-AF65-F5344CB8AC3E}">
        <p14:creationId xmlns:p14="http://schemas.microsoft.com/office/powerpoint/2010/main" val="312698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DC51-E0E4-B91C-B270-9CC6B622B1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1014D5-1297-ECC4-9223-C9E4D65584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B27901-369B-509D-5206-65B4964780EA}"/>
              </a:ext>
            </a:extLst>
          </p:cNvPr>
          <p:cNvSpPr>
            <a:spLocks noGrp="1"/>
          </p:cNvSpPr>
          <p:nvPr>
            <p:ph type="dt" sz="half" idx="10"/>
          </p:nvPr>
        </p:nvSpPr>
        <p:spPr/>
        <p:txBody>
          <a:bodyPr/>
          <a:lstStyle/>
          <a:p>
            <a:fld id="{D077EEC0-EB7B-3742-B925-3FD6495F6B49}" type="datetimeFigureOut">
              <a:rPr lang="en-US" smtClean="0"/>
              <a:t>10/16/2024</a:t>
            </a:fld>
            <a:endParaRPr lang="en-US"/>
          </a:p>
        </p:txBody>
      </p:sp>
      <p:sp>
        <p:nvSpPr>
          <p:cNvPr id="5" name="Footer Placeholder 4">
            <a:extLst>
              <a:ext uri="{FF2B5EF4-FFF2-40B4-BE49-F238E27FC236}">
                <a16:creationId xmlns:a16="http://schemas.microsoft.com/office/drawing/2014/main" id="{7E179840-5B1F-CE4F-C426-F7450B2FE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A1557-80A1-7FB2-C48D-4D9C14F2366F}"/>
              </a:ext>
            </a:extLst>
          </p:cNvPr>
          <p:cNvSpPr>
            <a:spLocks noGrp="1"/>
          </p:cNvSpPr>
          <p:nvPr>
            <p:ph type="sldNum" sz="quarter" idx="12"/>
          </p:nvPr>
        </p:nvSpPr>
        <p:spPr/>
        <p:txBody>
          <a:bodyPr/>
          <a:lstStyle/>
          <a:p>
            <a:fld id="{0D63F86D-A5B2-9E41-A066-C2721B8CA9EB}" type="slidenum">
              <a:rPr lang="en-US" smtClean="0"/>
              <a:t>‹#›</a:t>
            </a:fld>
            <a:endParaRPr lang="en-US"/>
          </a:p>
        </p:txBody>
      </p:sp>
    </p:spTree>
    <p:extLst>
      <p:ext uri="{BB962C8B-B14F-4D97-AF65-F5344CB8AC3E}">
        <p14:creationId xmlns:p14="http://schemas.microsoft.com/office/powerpoint/2010/main" val="2611547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4F62-6A57-2129-21E2-2262B141D0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EFC94-272E-C804-2663-07D8699DCE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9F8E0F-E5E8-1403-0DB8-8D0DDACFE222}"/>
              </a:ext>
            </a:extLst>
          </p:cNvPr>
          <p:cNvSpPr>
            <a:spLocks noGrp="1"/>
          </p:cNvSpPr>
          <p:nvPr>
            <p:ph type="dt" sz="half" idx="10"/>
          </p:nvPr>
        </p:nvSpPr>
        <p:spPr/>
        <p:txBody>
          <a:bodyPr/>
          <a:lstStyle/>
          <a:p>
            <a:fld id="{D077EEC0-EB7B-3742-B925-3FD6495F6B49}" type="datetimeFigureOut">
              <a:rPr lang="en-US" smtClean="0"/>
              <a:t>10/16/2024</a:t>
            </a:fld>
            <a:endParaRPr lang="en-US"/>
          </a:p>
        </p:txBody>
      </p:sp>
      <p:sp>
        <p:nvSpPr>
          <p:cNvPr id="5" name="Footer Placeholder 4">
            <a:extLst>
              <a:ext uri="{FF2B5EF4-FFF2-40B4-BE49-F238E27FC236}">
                <a16:creationId xmlns:a16="http://schemas.microsoft.com/office/drawing/2014/main" id="{6A898D21-7513-E79E-1CF2-D272E5D52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1E19E-0D4B-4F7E-8E95-8B51868B58F8}"/>
              </a:ext>
            </a:extLst>
          </p:cNvPr>
          <p:cNvSpPr>
            <a:spLocks noGrp="1"/>
          </p:cNvSpPr>
          <p:nvPr>
            <p:ph type="sldNum" sz="quarter" idx="12"/>
          </p:nvPr>
        </p:nvSpPr>
        <p:spPr/>
        <p:txBody>
          <a:bodyPr/>
          <a:lstStyle/>
          <a:p>
            <a:fld id="{0D63F86D-A5B2-9E41-A066-C2721B8CA9EB}" type="slidenum">
              <a:rPr lang="en-US" smtClean="0"/>
              <a:t>‹#›</a:t>
            </a:fld>
            <a:endParaRPr lang="en-US"/>
          </a:p>
        </p:txBody>
      </p:sp>
    </p:spTree>
    <p:extLst>
      <p:ext uri="{BB962C8B-B14F-4D97-AF65-F5344CB8AC3E}">
        <p14:creationId xmlns:p14="http://schemas.microsoft.com/office/powerpoint/2010/main" val="4156383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267EBE-6B0A-09EA-56CC-187949710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57E167-D312-FB31-9AE7-3F8B25FB27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A0029-7C82-DA88-78CE-831E3A7FE546}"/>
              </a:ext>
            </a:extLst>
          </p:cNvPr>
          <p:cNvSpPr>
            <a:spLocks noGrp="1"/>
          </p:cNvSpPr>
          <p:nvPr>
            <p:ph type="dt" sz="half" idx="10"/>
          </p:nvPr>
        </p:nvSpPr>
        <p:spPr/>
        <p:txBody>
          <a:bodyPr/>
          <a:lstStyle/>
          <a:p>
            <a:fld id="{D077EEC0-EB7B-3742-B925-3FD6495F6B49}" type="datetimeFigureOut">
              <a:rPr lang="en-US" smtClean="0"/>
              <a:t>10/16/2024</a:t>
            </a:fld>
            <a:endParaRPr lang="en-US"/>
          </a:p>
        </p:txBody>
      </p:sp>
      <p:sp>
        <p:nvSpPr>
          <p:cNvPr id="5" name="Footer Placeholder 4">
            <a:extLst>
              <a:ext uri="{FF2B5EF4-FFF2-40B4-BE49-F238E27FC236}">
                <a16:creationId xmlns:a16="http://schemas.microsoft.com/office/drawing/2014/main" id="{494CF5F2-99B1-3165-5E12-5ED063B9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04A68-4793-9F2E-F060-376AEE026A6B}"/>
              </a:ext>
            </a:extLst>
          </p:cNvPr>
          <p:cNvSpPr>
            <a:spLocks noGrp="1"/>
          </p:cNvSpPr>
          <p:nvPr>
            <p:ph type="sldNum" sz="quarter" idx="12"/>
          </p:nvPr>
        </p:nvSpPr>
        <p:spPr/>
        <p:txBody>
          <a:bodyPr/>
          <a:lstStyle/>
          <a:p>
            <a:fld id="{0D63F86D-A5B2-9E41-A066-C2721B8CA9EB}" type="slidenum">
              <a:rPr lang="en-US" smtClean="0"/>
              <a:t>‹#›</a:t>
            </a:fld>
            <a:endParaRPr lang="en-US"/>
          </a:p>
        </p:txBody>
      </p:sp>
    </p:spTree>
    <p:extLst>
      <p:ext uri="{BB962C8B-B14F-4D97-AF65-F5344CB8AC3E}">
        <p14:creationId xmlns:p14="http://schemas.microsoft.com/office/powerpoint/2010/main" val="3119650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2" name="Google Shape;12;p19"/>
          <p:cNvSpPr/>
          <p:nvPr/>
        </p:nvSpPr>
        <p:spPr>
          <a:xfrm>
            <a:off x="-9525" y="561975"/>
            <a:ext cx="5286300" cy="647700"/>
          </a:xfrm>
          <a:prstGeom prst="rect">
            <a:avLst/>
          </a:prstGeom>
          <a:solidFill>
            <a:srgbClr val="0052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9"/>
          <p:cNvSpPr/>
          <p:nvPr/>
        </p:nvSpPr>
        <p:spPr>
          <a:xfrm>
            <a:off x="-76200" y="6219525"/>
            <a:ext cx="5971200" cy="267000"/>
          </a:xfrm>
          <a:prstGeom prst="rect">
            <a:avLst/>
          </a:prstGeom>
          <a:noFill/>
          <a:ln>
            <a:noFill/>
          </a:ln>
        </p:spPr>
        <p:txBody>
          <a:bodyPr spcFirstLastPara="1" wrap="square" lIns="360000" tIns="45700" rIns="91425" bIns="180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dirty="0">
                <a:solidFill>
                  <a:schemeClr val="dk1"/>
                </a:solidFill>
                <a:latin typeface="Century Gothic"/>
                <a:ea typeface="Century Gothic"/>
                <a:cs typeface="Century Gothic"/>
                <a:sym typeface="Century Gothic"/>
              </a:rPr>
              <a:t>Draslovka Agricultural Solutions</a:t>
            </a:r>
            <a:r>
              <a:rPr lang="en-GB" sz="900" b="0" i="0" u="none" strike="noStrike" cap="none" dirty="0">
                <a:solidFill>
                  <a:srgbClr val="000000"/>
                </a:solidFill>
                <a:latin typeface="Century Gothic"/>
                <a:ea typeface="Century Gothic"/>
                <a:cs typeface="Century Gothic"/>
                <a:sym typeface="Century Gothic"/>
              </a:rPr>
              <a:t> | agriculture@draslovka.com | </a:t>
            </a:r>
            <a:r>
              <a:rPr lang="en-GB" sz="900" b="0" i="0" u="none" strike="noStrike" cap="none" dirty="0">
                <a:solidFill>
                  <a:schemeClr val="dk1"/>
                </a:solidFill>
                <a:latin typeface="Century Gothic"/>
                <a:ea typeface="Century Gothic"/>
                <a:cs typeface="Century Gothic"/>
                <a:sym typeface="Century Gothic"/>
              </a:rPr>
              <a:t>www.draslovka-services.com  </a:t>
            </a:r>
            <a:endParaRPr sz="900" b="0" i="0" u="none" strike="noStrike" cap="none" dirty="0">
              <a:solidFill>
                <a:srgbClr val="000000"/>
              </a:solidFill>
              <a:latin typeface="Century Gothic"/>
              <a:ea typeface="Century Gothic"/>
              <a:cs typeface="Century Gothic"/>
              <a:sym typeface="Century Gothic"/>
            </a:endParaRPr>
          </a:p>
        </p:txBody>
      </p:sp>
      <p:pic>
        <p:nvPicPr>
          <p:cNvPr id="14" name="Google Shape;14;p19"/>
          <p:cNvPicPr preferRelativeResize="0"/>
          <p:nvPr/>
        </p:nvPicPr>
        <p:blipFill rotWithShape="1">
          <a:blip r:embed="rId2">
            <a:alphaModFix/>
          </a:blip>
          <a:srcRect l="23737" t="42667" r="23873" b="42615"/>
          <a:stretch/>
        </p:blipFill>
        <p:spPr>
          <a:xfrm>
            <a:off x="10616800" y="6133277"/>
            <a:ext cx="1343916" cy="267000"/>
          </a:xfrm>
          <a:prstGeom prst="rect">
            <a:avLst/>
          </a:prstGeom>
          <a:noFill/>
          <a:ln>
            <a:noFill/>
          </a:ln>
        </p:spPr>
      </p:pic>
      <p:sp>
        <p:nvSpPr>
          <p:cNvPr id="15" name="Google Shape;15;p19"/>
          <p:cNvSpPr/>
          <p:nvPr/>
        </p:nvSpPr>
        <p:spPr>
          <a:xfrm>
            <a:off x="0" y="6486525"/>
            <a:ext cx="12192000" cy="376800"/>
          </a:xfrm>
          <a:prstGeom prst="rect">
            <a:avLst/>
          </a:prstGeom>
          <a:solidFill>
            <a:srgbClr val="DBDC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9"/>
          <p:cNvSpPr txBox="1">
            <a:spLocks noGrp="1"/>
          </p:cNvSpPr>
          <p:nvPr>
            <p:ph type="title"/>
          </p:nvPr>
        </p:nvSpPr>
        <p:spPr>
          <a:xfrm>
            <a:off x="225375" y="647925"/>
            <a:ext cx="4956225" cy="475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9pPr>
          </a:lstStyle>
          <a:p>
            <a:endParaRPr dirty="0"/>
          </a:p>
        </p:txBody>
      </p:sp>
      <p:sp>
        <p:nvSpPr>
          <p:cNvPr id="17" name="Google Shape;17;p19"/>
          <p:cNvSpPr txBox="1">
            <a:spLocks noGrp="1"/>
          </p:cNvSpPr>
          <p:nvPr>
            <p:ph type="body" idx="1"/>
          </p:nvPr>
        </p:nvSpPr>
        <p:spPr>
          <a:xfrm>
            <a:off x="512150" y="1590200"/>
            <a:ext cx="7051406" cy="3911700"/>
          </a:xfrm>
          <a:prstGeom prst="rect">
            <a:avLst/>
          </a:prstGeom>
          <a:noFill/>
          <a:ln>
            <a:noFill/>
          </a:ln>
        </p:spPr>
        <p:txBody>
          <a:bodyPr spcFirstLastPara="1" wrap="square" lIns="91425" tIns="91425" rIns="91425" bIns="91425" anchor="t" anchorCtr="0">
            <a:noAutofit/>
          </a:bodyPr>
          <a:lstStyle>
            <a:lvl1pPr marL="158750" marR="0" lvl="0" indent="0" algn="l" rtl="0">
              <a:lnSpc>
                <a:spcPct val="150000"/>
              </a:lnSpc>
              <a:spcBef>
                <a:spcPts val="0"/>
              </a:spcBef>
              <a:spcAft>
                <a:spcPts val="0"/>
              </a:spcAft>
              <a:buClr>
                <a:srgbClr val="000000"/>
              </a:buClr>
              <a:buSzPts val="1100"/>
              <a:buFont typeface="Century Gothic"/>
              <a:buNone/>
              <a:defRPr sz="1100" b="0" i="0" u="none" strike="noStrike" cap="none">
                <a:solidFill>
                  <a:srgbClr val="000000"/>
                </a:solidFill>
                <a:latin typeface="Century Gothic"/>
                <a:ea typeface="Century Gothic"/>
                <a:cs typeface="Century Gothic"/>
                <a:sym typeface="Century Gothic"/>
              </a:defRPr>
            </a:lvl1pPr>
            <a:lvl2pPr marL="914400" marR="0" lvl="1" indent="-298450" algn="l" rtl="0">
              <a:lnSpc>
                <a:spcPct val="150000"/>
              </a:lnSpc>
              <a:spcBef>
                <a:spcPts val="0"/>
              </a:spcBef>
              <a:spcAft>
                <a:spcPts val="0"/>
              </a:spcAft>
              <a:buClr>
                <a:srgbClr val="000000"/>
              </a:buClr>
              <a:buSzPts val="1100"/>
              <a:buFont typeface="Century Gothic"/>
              <a:buChar char="○"/>
              <a:defRPr sz="1100" b="0" i="0" u="none" strike="noStrike" cap="none">
                <a:solidFill>
                  <a:srgbClr val="000000"/>
                </a:solidFill>
                <a:latin typeface="Century Gothic"/>
                <a:ea typeface="Century Gothic"/>
                <a:cs typeface="Century Gothic"/>
                <a:sym typeface="Century Gothic"/>
              </a:defRPr>
            </a:lvl2pPr>
            <a:lvl3pPr marL="1371600" marR="0" lvl="2" indent="-298450" algn="l" rtl="0">
              <a:lnSpc>
                <a:spcPct val="150000"/>
              </a:lnSpc>
              <a:spcBef>
                <a:spcPts val="0"/>
              </a:spcBef>
              <a:spcAft>
                <a:spcPts val="0"/>
              </a:spcAft>
              <a:buClr>
                <a:srgbClr val="000000"/>
              </a:buClr>
              <a:buSzPts val="1100"/>
              <a:buFont typeface="Century Gothic"/>
              <a:buChar char="■"/>
              <a:defRPr sz="1100" b="0" i="0" u="none" strike="noStrike" cap="none">
                <a:solidFill>
                  <a:srgbClr val="000000"/>
                </a:solidFill>
                <a:latin typeface="Century Gothic"/>
                <a:ea typeface="Century Gothic"/>
                <a:cs typeface="Century Gothic"/>
                <a:sym typeface="Century Gothic"/>
              </a:defRPr>
            </a:lvl3pPr>
            <a:lvl4pPr marL="1828800" marR="0" lvl="3" indent="-298450" algn="l" rtl="0">
              <a:lnSpc>
                <a:spcPct val="150000"/>
              </a:lnSpc>
              <a:spcBef>
                <a:spcPts val="0"/>
              </a:spcBef>
              <a:spcAft>
                <a:spcPts val="0"/>
              </a:spcAft>
              <a:buClr>
                <a:srgbClr val="000000"/>
              </a:buClr>
              <a:buSzPts val="1100"/>
              <a:buFont typeface="Century Gothic"/>
              <a:buChar char="●"/>
              <a:defRPr sz="1100" b="0" i="0" u="none" strike="noStrike" cap="none">
                <a:solidFill>
                  <a:srgbClr val="000000"/>
                </a:solidFill>
                <a:latin typeface="Century Gothic"/>
                <a:ea typeface="Century Gothic"/>
                <a:cs typeface="Century Gothic"/>
                <a:sym typeface="Century Gothic"/>
              </a:defRPr>
            </a:lvl4pPr>
            <a:lvl5pPr marL="2286000" marR="0" lvl="4" indent="-298450" algn="l" rtl="0">
              <a:lnSpc>
                <a:spcPct val="150000"/>
              </a:lnSpc>
              <a:spcBef>
                <a:spcPts val="0"/>
              </a:spcBef>
              <a:spcAft>
                <a:spcPts val="0"/>
              </a:spcAft>
              <a:buClr>
                <a:srgbClr val="000000"/>
              </a:buClr>
              <a:buSzPts val="1100"/>
              <a:buFont typeface="Century Gothic"/>
              <a:buChar char="○"/>
              <a:defRPr sz="1100" b="0" i="0" u="none" strike="noStrike" cap="none">
                <a:solidFill>
                  <a:srgbClr val="000000"/>
                </a:solidFill>
                <a:latin typeface="Century Gothic"/>
                <a:ea typeface="Century Gothic"/>
                <a:cs typeface="Century Gothic"/>
                <a:sym typeface="Century Gothic"/>
              </a:defRPr>
            </a:lvl5pPr>
            <a:lvl6pPr marL="2743200" marR="0" lvl="5" indent="-298450" algn="l" rtl="0">
              <a:lnSpc>
                <a:spcPct val="150000"/>
              </a:lnSpc>
              <a:spcBef>
                <a:spcPts val="0"/>
              </a:spcBef>
              <a:spcAft>
                <a:spcPts val="0"/>
              </a:spcAft>
              <a:buClr>
                <a:srgbClr val="000000"/>
              </a:buClr>
              <a:buSzPts val="1100"/>
              <a:buFont typeface="Century Gothic"/>
              <a:buChar char="■"/>
              <a:defRPr sz="1100" b="0" i="0" u="none" strike="noStrike" cap="none">
                <a:solidFill>
                  <a:srgbClr val="000000"/>
                </a:solidFill>
                <a:latin typeface="Century Gothic"/>
                <a:ea typeface="Century Gothic"/>
                <a:cs typeface="Century Gothic"/>
                <a:sym typeface="Century Gothic"/>
              </a:defRPr>
            </a:lvl6pPr>
            <a:lvl7pPr marL="3200400" marR="0" lvl="6" indent="-298450" algn="l" rtl="0">
              <a:lnSpc>
                <a:spcPct val="150000"/>
              </a:lnSpc>
              <a:spcBef>
                <a:spcPts val="0"/>
              </a:spcBef>
              <a:spcAft>
                <a:spcPts val="0"/>
              </a:spcAft>
              <a:buClr>
                <a:srgbClr val="000000"/>
              </a:buClr>
              <a:buSzPts val="1100"/>
              <a:buFont typeface="Century Gothic"/>
              <a:buChar char="●"/>
              <a:defRPr sz="1100" b="0" i="0" u="none" strike="noStrike" cap="none">
                <a:solidFill>
                  <a:srgbClr val="000000"/>
                </a:solidFill>
                <a:latin typeface="Century Gothic"/>
                <a:ea typeface="Century Gothic"/>
                <a:cs typeface="Century Gothic"/>
                <a:sym typeface="Century Gothic"/>
              </a:defRPr>
            </a:lvl7pPr>
            <a:lvl8pPr marL="3657600" marR="0" lvl="7" indent="-298450" algn="l" rtl="0">
              <a:lnSpc>
                <a:spcPct val="150000"/>
              </a:lnSpc>
              <a:spcBef>
                <a:spcPts val="0"/>
              </a:spcBef>
              <a:spcAft>
                <a:spcPts val="0"/>
              </a:spcAft>
              <a:buClr>
                <a:srgbClr val="000000"/>
              </a:buClr>
              <a:buSzPts val="1100"/>
              <a:buFont typeface="Century Gothic"/>
              <a:buChar char="○"/>
              <a:defRPr sz="1100" b="0" i="0" u="none" strike="noStrike" cap="none">
                <a:solidFill>
                  <a:srgbClr val="000000"/>
                </a:solidFill>
                <a:latin typeface="Century Gothic"/>
                <a:ea typeface="Century Gothic"/>
                <a:cs typeface="Century Gothic"/>
                <a:sym typeface="Century Gothic"/>
              </a:defRPr>
            </a:lvl8pPr>
            <a:lvl9pPr marL="4114800" marR="0" lvl="8" indent="-298450" algn="l" rtl="0">
              <a:lnSpc>
                <a:spcPct val="150000"/>
              </a:lnSpc>
              <a:spcBef>
                <a:spcPts val="0"/>
              </a:spcBef>
              <a:spcAft>
                <a:spcPts val="0"/>
              </a:spcAft>
              <a:buClr>
                <a:srgbClr val="000000"/>
              </a:buClr>
              <a:buSzPts val="1100"/>
              <a:buFont typeface="Century Gothic"/>
              <a:buChar char="■"/>
              <a:defRPr sz="1100" b="0" i="0" u="none" strike="noStrike" cap="none">
                <a:solidFill>
                  <a:srgbClr val="000000"/>
                </a:solidFill>
                <a:latin typeface="Century Gothic"/>
                <a:ea typeface="Century Gothic"/>
                <a:cs typeface="Century Gothic"/>
                <a:sym typeface="Century Gothic"/>
              </a:defRPr>
            </a:lvl9pPr>
          </a:lstStyle>
          <a:p>
            <a:endParaRPr dirty="0"/>
          </a:p>
        </p:txBody>
      </p:sp>
      <p:sp>
        <p:nvSpPr>
          <p:cNvPr id="18" name="Google Shape;18;p19"/>
          <p:cNvSpPr/>
          <p:nvPr/>
        </p:nvSpPr>
        <p:spPr>
          <a:xfrm>
            <a:off x="9312812" y="6564225"/>
            <a:ext cx="2726813" cy="221400"/>
          </a:xfrm>
          <a:prstGeom prst="rect">
            <a:avLst/>
          </a:prstGeom>
          <a:noFill/>
          <a:ln>
            <a:noFill/>
          </a:ln>
        </p:spPr>
        <p:txBody>
          <a:bodyPr spcFirstLastPara="1" wrap="square" lIns="360000" tIns="45700" rIns="91425" bIns="180000" anchor="t" anchorCtr="0">
            <a:noAutofit/>
          </a:bodyPr>
          <a:lstStyle/>
          <a:p>
            <a:pPr marL="0" lvl="0" indent="0" algn="r" rtl="0">
              <a:spcBef>
                <a:spcPts val="0"/>
              </a:spcBef>
              <a:spcAft>
                <a:spcPts val="0"/>
              </a:spcAft>
              <a:buClr>
                <a:srgbClr val="000000"/>
              </a:buClr>
              <a:buSzPts val="900"/>
              <a:buFont typeface="Arial"/>
              <a:buNone/>
            </a:pPr>
            <a:r>
              <a:rPr lang="en-GB" sz="800" dirty="0">
                <a:solidFill>
                  <a:srgbClr val="FFFFFF"/>
                </a:solidFill>
                <a:latin typeface="Century Gothic"/>
                <a:ea typeface="Century Gothic"/>
                <a:cs typeface="Century Gothic"/>
                <a:sym typeface="Century Gothic"/>
              </a:rPr>
              <a:t>© Copyright Draslovka Agricultural Solutions</a:t>
            </a:r>
            <a:endParaRPr sz="800" dirty="0">
              <a:solidFill>
                <a:srgbClr val="FFFFFF"/>
              </a:solidFill>
              <a:latin typeface="Century Gothic"/>
              <a:ea typeface="Century Gothic"/>
              <a:cs typeface="Century Gothic"/>
              <a:sym typeface="Century Gothic"/>
            </a:endParaRPr>
          </a:p>
        </p:txBody>
      </p:sp>
      <p:sp>
        <p:nvSpPr>
          <p:cNvPr id="3" name="Picture Placeholder 2">
            <a:extLst>
              <a:ext uri="{FF2B5EF4-FFF2-40B4-BE49-F238E27FC236}">
                <a16:creationId xmlns:a16="http://schemas.microsoft.com/office/drawing/2014/main" id="{735F4E76-AEF0-D740-B771-5D6EA3FDFB25}"/>
              </a:ext>
            </a:extLst>
          </p:cNvPr>
          <p:cNvSpPr>
            <a:spLocks noGrp="1"/>
          </p:cNvSpPr>
          <p:nvPr>
            <p:ph type="pic" sz="quarter" idx="10"/>
          </p:nvPr>
        </p:nvSpPr>
        <p:spPr>
          <a:xfrm>
            <a:off x="7732713" y="1590675"/>
            <a:ext cx="3819525" cy="3911600"/>
          </a:xfrm>
          <a:prstGeom prst="rect">
            <a:avLst/>
          </a:prstGeom>
        </p:spPr>
        <p:txBody>
          <a:bodyPr/>
          <a:lstStyle/>
          <a:p>
            <a:endParaRPr lang="en-US"/>
          </a:p>
        </p:txBody>
      </p:sp>
    </p:spTree>
    <p:extLst>
      <p:ext uri="{BB962C8B-B14F-4D97-AF65-F5344CB8AC3E}">
        <p14:creationId xmlns:p14="http://schemas.microsoft.com/office/powerpoint/2010/main" val="896421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38360BC9-78F2-3342-B422-2A05B4559A77}"/>
              </a:ext>
            </a:extLst>
          </p:cNvPr>
          <p:cNvSpPr>
            <a:spLocks noGrp="1"/>
          </p:cNvSpPr>
          <p:nvPr>
            <p:ph type="body" sz="quarter" idx="10"/>
          </p:nvPr>
        </p:nvSpPr>
        <p:spPr>
          <a:xfrm>
            <a:off x="421431" y="1686008"/>
            <a:ext cx="5671857" cy="4131805"/>
          </a:xfrm>
          <a:prstGeom prst="rect">
            <a:avLst/>
          </a:prstGeom>
        </p:spPr>
        <p:txBody>
          <a:bodyPr vert="horz" lIns="91430" tIns="45715" rIns="91430" bIns="45715"/>
          <a:lstStyle>
            <a:lvl1pPr marL="457137" indent="-457137">
              <a:buFont typeface="Wingdings" charset="2"/>
              <a:buChar char="§"/>
              <a:defRPr sz="2667">
                <a:solidFill>
                  <a:schemeClr val="tx1">
                    <a:lumMod val="75000"/>
                    <a:lumOff val="25000"/>
                  </a:schemeClr>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AU" dirty="0"/>
              <a:t>Click to edit Master text styles</a:t>
            </a:r>
            <a:endParaRPr lang="en-US" dirty="0"/>
          </a:p>
        </p:txBody>
      </p:sp>
      <p:sp>
        <p:nvSpPr>
          <p:cNvPr id="8" name="Title 10">
            <a:extLst>
              <a:ext uri="{FF2B5EF4-FFF2-40B4-BE49-F238E27FC236}">
                <a16:creationId xmlns:a16="http://schemas.microsoft.com/office/drawing/2014/main" id="{8242FB39-69DF-7E45-ACC5-FC8C1140D990}"/>
              </a:ext>
            </a:extLst>
          </p:cNvPr>
          <p:cNvSpPr>
            <a:spLocks noGrp="1"/>
          </p:cNvSpPr>
          <p:nvPr>
            <p:ph type="title"/>
          </p:nvPr>
        </p:nvSpPr>
        <p:spPr>
          <a:xfrm>
            <a:off x="421429" y="397171"/>
            <a:ext cx="10954635" cy="1143000"/>
          </a:xfrm>
          <a:prstGeom prst="rect">
            <a:avLst/>
          </a:prstGeom>
        </p:spPr>
        <p:txBody>
          <a:bodyPr vert="horz" lIns="91430" tIns="45715" rIns="91430" bIns="45715"/>
          <a:lstStyle>
            <a:lvl1pPr algn="l">
              <a:defRPr sz="4267">
                <a:solidFill>
                  <a:schemeClr val="tx1">
                    <a:lumMod val="75000"/>
                    <a:lumOff val="25000"/>
                  </a:schemeClr>
                </a:solidFill>
                <a:latin typeface="Arial"/>
                <a:cs typeface="Arial"/>
              </a:defRPr>
            </a:lvl1pPr>
          </a:lstStyle>
          <a:p>
            <a:r>
              <a:rPr lang="en-AU" dirty="0"/>
              <a:t>Click to edit Master title style</a:t>
            </a:r>
            <a:endParaRPr lang="en-US" dirty="0"/>
          </a:p>
        </p:txBody>
      </p:sp>
      <p:sp>
        <p:nvSpPr>
          <p:cNvPr id="9" name="Rectangle 8">
            <a:extLst>
              <a:ext uri="{FF2B5EF4-FFF2-40B4-BE49-F238E27FC236}">
                <a16:creationId xmlns:a16="http://schemas.microsoft.com/office/drawing/2014/main" id="{D19DAF39-CF86-F446-8B0C-B227EE07B80D}"/>
              </a:ext>
            </a:extLst>
          </p:cNvPr>
          <p:cNvSpPr/>
          <p:nvPr userDrawn="1"/>
        </p:nvSpPr>
        <p:spPr>
          <a:xfrm>
            <a:off x="1" y="375465"/>
            <a:ext cx="184056" cy="849175"/>
          </a:xfrm>
          <a:prstGeom prst="rect">
            <a:avLst/>
          </a:prstGeom>
          <a:solidFill>
            <a:srgbClr val="FBBA00"/>
          </a:solidFill>
          <a:ln>
            <a:noFill/>
          </a:ln>
          <a:effectLst/>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a:endParaRPr lang="en-US" sz="2400"/>
          </a:p>
        </p:txBody>
      </p:sp>
    </p:spTree>
    <p:extLst>
      <p:ext uri="{BB962C8B-B14F-4D97-AF65-F5344CB8AC3E}">
        <p14:creationId xmlns:p14="http://schemas.microsoft.com/office/powerpoint/2010/main" val="1645612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F734-90DD-402C-DADB-087BFD3E08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2D66D-BA44-4CA8-5EBA-F590BA64F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4D208-5C48-6D27-14DB-A0051A3A8BE7}"/>
              </a:ext>
            </a:extLst>
          </p:cNvPr>
          <p:cNvSpPr>
            <a:spLocks noGrp="1"/>
          </p:cNvSpPr>
          <p:nvPr>
            <p:ph type="dt" sz="half" idx="10"/>
          </p:nvPr>
        </p:nvSpPr>
        <p:spPr/>
        <p:txBody>
          <a:bodyPr/>
          <a:lstStyle/>
          <a:p>
            <a:fld id="{D077EEC0-EB7B-3742-B925-3FD6495F6B49}" type="datetimeFigureOut">
              <a:rPr lang="en-US" smtClean="0"/>
              <a:t>10/16/2024</a:t>
            </a:fld>
            <a:endParaRPr lang="en-US"/>
          </a:p>
        </p:txBody>
      </p:sp>
      <p:sp>
        <p:nvSpPr>
          <p:cNvPr id="5" name="Footer Placeholder 4">
            <a:extLst>
              <a:ext uri="{FF2B5EF4-FFF2-40B4-BE49-F238E27FC236}">
                <a16:creationId xmlns:a16="http://schemas.microsoft.com/office/drawing/2014/main" id="{02DEC112-AF7F-7DAF-C2EE-4492704F1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F7D6F-B9A0-9EBD-47BE-0DA500F1422F}"/>
              </a:ext>
            </a:extLst>
          </p:cNvPr>
          <p:cNvSpPr>
            <a:spLocks noGrp="1"/>
          </p:cNvSpPr>
          <p:nvPr>
            <p:ph type="sldNum" sz="quarter" idx="12"/>
          </p:nvPr>
        </p:nvSpPr>
        <p:spPr/>
        <p:txBody>
          <a:bodyPr/>
          <a:lstStyle/>
          <a:p>
            <a:fld id="{0D63F86D-A5B2-9E41-A066-C2721B8CA9EB}" type="slidenum">
              <a:rPr lang="en-US" smtClean="0"/>
              <a:t>‹#›</a:t>
            </a:fld>
            <a:endParaRPr lang="en-US"/>
          </a:p>
        </p:txBody>
      </p:sp>
    </p:spTree>
    <p:extLst>
      <p:ext uri="{BB962C8B-B14F-4D97-AF65-F5344CB8AC3E}">
        <p14:creationId xmlns:p14="http://schemas.microsoft.com/office/powerpoint/2010/main" val="3267590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E6EEA-42D7-BC1D-40AB-AD9BD5A005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BA4B2B-D902-4EBC-9D2E-8A8D616743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7E98B7-5649-B00A-2190-0F432550D282}"/>
              </a:ext>
            </a:extLst>
          </p:cNvPr>
          <p:cNvSpPr>
            <a:spLocks noGrp="1"/>
          </p:cNvSpPr>
          <p:nvPr>
            <p:ph type="dt" sz="half" idx="10"/>
          </p:nvPr>
        </p:nvSpPr>
        <p:spPr/>
        <p:txBody>
          <a:bodyPr/>
          <a:lstStyle/>
          <a:p>
            <a:fld id="{D077EEC0-EB7B-3742-B925-3FD6495F6B49}" type="datetimeFigureOut">
              <a:rPr lang="en-US" smtClean="0"/>
              <a:t>10/16/2024</a:t>
            </a:fld>
            <a:endParaRPr lang="en-US"/>
          </a:p>
        </p:txBody>
      </p:sp>
      <p:sp>
        <p:nvSpPr>
          <p:cNvPr id="5" name="Footer Placeholder 4">
            <a:extLst>
              <a:ext uri="{FF2B5EF4-FFF2-40B4-BE49-F238E27FC236}">
                <a16:creationId xmlns:a16="http://schemas.microsoft.com/office/drawing/2014/main" id="{55A2E947-604A-6F50-D93F-7944ABD8D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5AABC-D5FA-10AF-FA86-47504556D86F}"/>
              </a:ext>
            </a:extLst>
          </p:cNvPr>
          <p:cNvSpPr>
            <a:spLocks noGrp="1"/>
          </p:cNvSpPr>
          <p:nvPr>
            <p:ph type="sldNum" sz="quarter" idx="12"/>
          </p:nvPr>
        </p:nvSpPr>
        <p:spPr/>
        <p:txBody>
          <a:bodyPr/>
          <a:lstStyle/>
          <a:p>
            <a:fld id="{0D63F86D-A5B2-9E41-A066-C2721B8CA9EB}" type="slidenum">
              <a:rPr lang="en-US" smtClean="0"/>
              <a:t>‹#›</a:t>
            </a:fld>
            <a:endParaRPr lang="en-US"/>
          </a:p>
        </p:txBody>
      </p:sp>
    </p:spTree>
    <p:extLst>
      <p:ext uri="{BB962C8B-B14F-4D97-AF65-F5344CB8AC3E}">
        <p14:creationId xmlns:p14="http://schemas.microsoft.com/office/powerpoint/2010/main" val="2112509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7198-301C-EEDB-C898-0EC4766B7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945E62-1B2A-5F09-CB61-F6A2205E48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72B335-FBE6-C8AF-5FF5-F8E016AFE8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7C5F6C-B9B2-29A3-FEFC-5D8148706EB2}"/>
              </a:ext>
            </a:extLst>
          </p:cNvPr>
          <p:cNvSpPr>
            <a:spLocks noGrp="1"/>
          </p:cNvSpPr>
          <p:nvPr>
            <p:ph type="dt" sz="half" idx="10"/>
          </p:nvPr>
        </p:nvSpPr>
        <p:spPr/>
        <p:txBody>
          <a:bodyPr/>
          <a:lstStyle/>
          <a:p>
            <a:fld id="{D077EEC0-EB7B-3742-B925-3FD6495F6B49}" type="datetimeFigureOut">
              <a:rPr lang="en-US" smtClean="0"/>
              <a:t>10/16/2024</a:t>
            </a:fld>
            <a:endParaRPr lang="en-US"/>
          </a:p>
        </p:txBody>
      </p:sp>
      <p:sp>
        <p:nvSpPr>
          <p:cNvPr id="6" name="Footer Placeholder 5">
            <a:extLst>
              <a:ext uri="{FF2B5EF4-FFF2-40B4-BE49-F238E27FC236}">
                <a16:creationId xmlns:a16="http://schemas.microsoft.com/office/drawing/2014/main" id="{5A7B7B62-4CBE-434E-8356-37A3C48171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35B33-B229-736D-ECA2-32E452D2EB84}"/>
              </a:ext>
            </a:extLst>
          </p:cNvPr>
          <p:cNvSpPr>
            <a:spLocks noGrp="1"/>
          </p:cNvSpPr>
          <p:nvPr>
            <p:ph type="sldNum" sz="quarter" idx="12"/>
          </p:nvPr>
        </p:nvSpPr>
        <p:spPr/>
        <p:txBody>
          <a:bodyPr/>
          <a:lstStyle/>
          <a:p>
            <a:fld id="{0D63F86D-A5B2-9E41-A066-C2721B8CA9EB}" type="slidenum">
              <a:rPr lang="en-US" smtClean="0"/>
              <a:t>‹#›</a:t>
            </a:fld>
            <a:endParaRPr lang="en-US"/>
          </a:p>
        </p:txBody>
      </p:sp>
    </p:spTree>
    <p:extLst>
      <p:ext uri="{BB962C8B-B14F-4D97-AF65-F5344CB8AC3E}">
        <p14:creationId xmlns:p14="http://schemas.microsoft.com/office/powerpoint/2010/main" val="2144507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8322-9ED8-D499-75EF-109D86EA67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9F1579-EA3A-E321-3108-10A9A048F4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2877F2-DC18-66BC-9C27-5C00919A0B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EAD770-EED5-5DDE-028F-23321702C2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127225-F997-326B-5069-A72A9E485A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FBA194-BC95-3940-3403-655B85F8EB73}"/>
              </a:ext>
            </a:extLst>
          </p:cNvPr>
          <p:cNvSpPr>
            <a:spLocks noGrp="1"/>
          </p:cNvSpPr>
          <p:nvPr>
            <p:ph type="dt" sz="half" idx="10"/>
          </p:nvPr>
        </p:nvSpPr>
        <p:spPr/>
        <p:txBody>
          <a:bodyPr/>
          <a:lstStyle/>
          <a:p>
            <a:fld id="{D077EEC0-EB7B-3742-B925-3FD6495F6B49}" type="datetimeFigureOut">
              <a:rPr lang="en-US" smtClean="0"/>
              <a:t>10/16/2024</a:t>
            </a:fld>
            <a:endParaRPr lang="en-US"/>
          </a:p>
        </p:txBody>
      </p:sp>
      <p:sp>
        <p:nvSpPr>
          <p:cNvPr id="8" name="Footer Placeholder 7">
            <a:extLst>
              <a:ext uri="{FF2B5EF4-FFF2-40B4-BE49-F238E27FC236}">
                <a16:creationId xmlns:a16="http://schemas.microsoft.com/office/drawing/2014/main" id="{CD130359-9028-B12E-7B43-5AB1538775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D09BBE-7CCC-1460-0A35-A13B1C71EAD6}"/>
              </a:ext>
            </a:extLst>
          </p:cNvPr>
          <p:cNvSpPr>
            <a:spLocks noGrp="1"/>
          </p:cNvSpPr>
          <p:nvPr>
            <p:ph type="sldNum" sz="quarter" idx="12"/>
          </p:nvPr>
        </p:nvSpPr>
        <p:spPr/>
        <p:txBody>
          <a:bodyPr/>
          <a:lstStyle/>
          <a:p>
            <a:fld id="{0D63F86D-A5B2-9E41-A066-C2721B8CA9EB}" type="slidenum">
              <a:rPr lang="en-US" smtClean="0"/>
              <a:t>‹#›</a:t>
            </a:fld>
            <a:endParaRPr lang="en-US"/>
          </a:p>
        </p:txBody>
      </p:sp>
    </p:spTree>
    <p:extLst>
      <p:ext uri="{BB962C8B-B14F-4D97-AF65-F5344CB8AC3E}">
        <p14:creationId xmlns:p14="http://schemas.microsoft.com/office/powerpoint/2010/main" val="489041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2403B-7A8C-9E35-BD59-6C8D66AF5B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69C9B4-B18A-7EA9-E290-92D608385627}"/>
              </a:ext>
            </a:extLst>
          </p:cNvPr>
          <p:cNvSpPr>
            <a:spLocks noGrp="1"/>
          </p:cNvSpPr>
          <p:nvPr>
            <p:ph type="dt" sz="half" idx="10"/>
          </p:nvPr>
        </p:nvSpPr>
        <p:spPr/>
        <p:txBody>
          <a:bodyPr/>
          <a:lstStyle/>
          <a:p>
            <a:fld id="{D077EEC0-EB7B-3742-B925-3FD6495F6B49}" type="datetimeFigureOut">
              <a:rPr lang="en-US" smtClean="0"/>
              <a:t>10/16/2024</a:t>
            </a:fld>
            <a:endParaRPr lang="en-US"/>
          </a:p>
        </p:txBody>
      </p:sp>
      <p:sp>
        <p:nvSpPr>
          <p:cNvPr id="4" name="Footer Placeholder 3">
            <a:extLst>
              <a:ext uri="{FF2B5EF4-FFF2-40B4-BE49-F238E27FC236}">
                <a16:creationId xmlns:a16="http://schemas.microsoft.com/office/drawing/2014/main" id="{F9D5AD89-EE73-FA27-0369-CF49CD551F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D3BA44-9285-69BA-46A7-067B4B02CDF6}"/>
              </a:ext>
            </a:extLst>
          </p:cNvPr>
          <p:cNvSpPr>
            <a:spLocks noGrp="1"/>
          </p:cNvSpPr>
          <p:nvPr>
            <p:ph type="sldNum" sz="quarter" idx="12"/>
          </p:nvPr>
        </p:nvSpPr>
        <p:spPr/>
        <p:txBody>
          <a:bodyPr/>
          <a:lstStyle/>
          <a:p>
            <a:fld id="{0D63F86D-A5B2-9E41-A066-C2721B8CA9EB}" type="slidenum">
              <a:rPr lang="en-US" smtClean="0"/>
              <a:t>‹#›</a:t>
            </a:fld>
            <a:endParaRPr lang="en-US"/>
          </a:p>
        </p:txBody>
      </p:sp>
    </p:spTree>
    <p:extLst>
      <p:ext uri="{BB962C8B-B14F-4D97-AF65-F5344CB8AC3E}">
        <p14:creationId xmlns:p14="http://schemas.microsoft.com/office/powerpoint/2010/main" val="408967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7794C-5286-F354-A976-C4CC8E65B552}"/>
              </a:ext>
            </a:extLst>
          </p:cNvPr>
          <p:cNvSpPr>
            <a:spLocks noGrp="1"/>
          </p:cNvSpPr>
          <p:nvPr>
            <p:ph type="dt" sz="half" idx="10"/>
          </p:nvPr>
        </p:nvSpPr>
        <p:spPr/>
        <p:txBody>
          <a:bodyPr/>
          <a:lstStyle/>
          <a:p>
            <a:fld id="{D077EEC0-EB7B-3742-B925-3FD6495F6B49}" type="datetimeFigureOut">
              <a:rPr lang="en-US" smtClean="0"/>
              <a:t>10/16/2024</a:t>
            </a:fld>
            <a:endParaRPr lang="en-US"/>
          </a:p>
        </p:txBody>
      </p:sp>
      <p:sp>
        <p:nvSpPr>
          <p:cNvPr id="3" name="Footer Placeholder 2">
            <a:extLst>
              <a:ext uri="{FF2B5EF4-FFF2-40B4-BE49-F238E27FC236}">
                <a16:creationId xmlns:a16="http://schemas.microsoft.com/office/drawing/2014/main" id="{21924C43-91B2-594A-EE5A-976181AB07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B62836-E2A6-CCE0-D6DA-6CE9984D4238}"/>
              </a:ext>
            </a:extLst>
          </p:cNvPr>
          <p:cNvSpPr>
            <a:spLocks noGrp="1"/>
          </p:cNvSpPr>
          <p:nvPr>
            <p:ph type="sldNum" sz="quarter" idx="12"/>
          </p:nvPr>
        </p:nvSpPr>
        <p:spPr/>
        <p:txBody>
          <a:bodyPr/>
          <a:lstStyle/>
          <a:p>
            <a:fld id="{0D63F86D-A5B2-9E41-A066-C2721B8CA9EB}" type="slidenum">
              <a:rPr lang="en-US" smtClean="0"/>
              <a:t>‹#›</a:t>
            </a:fld>
            <a:endParaRPr lang="en-US"/>
          </a:p>
        </p:txBody>
      </p:sp>
    </p:spTree>
    <p:extLst>
      <p:ext uri="{BB962C8B-B14F-4D97-AF65-F5344CB8AC3E}">
        <p14:creationId xmlns:p14="http://schemas.microsoft.com/office/powerpoint/2010/main" val="383716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A5EB9-1122-73DF-44FA-AFBC2DD89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263F94-83FA-E425-739C-5B47650E79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6F692F-EEFC-3F7D-E7E4-227F6D3A1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FF11A-7D9D-558C-1106-D4393436D0EF}"/>
              </a:ext>
            </a:extLst>
          </p:cNvPr>
          <p:cNvSpPr>
            <a:spLocks noGrp="1"/>
          </p:cNvSpPr>
          <p:nvPr>
            <p:ph type="dt" sz="half" idx="10"/>
          </p:nvPr>
        </p:nvSpPr>
        <p:spPr/>
        <p:txBody>
          <a:bodyPr/>
          <a:lstStyle/>
          <a:p>
            <a:fld id="{D077EEC0-EB7B-3742-B925-3FD6495F6B49}" type="datetimeFigureOut">
              <a:rPr lang="en-US" smtClean="0"/>
              <a:t>10/16/2024</a:t>
            </a:fld>
            <a:endParaRPr lang="en-US"/>
          </a:p>
        </p:txBody>
      </p:sp>
      <p:sp>
        <p:nvSpPr>
          <p:cNvPr id="6" name="Footer Placeholder 5">
            <a:extLst>
              <a:ext uri="{FF2B5EF4-FFF2-40B4-BE49-F238E27FC236}">
                <a16:creationId xmlns:a16="http://schemas.microsoft.com/office/drawing/2014/main" id="{B214F9B3-BD75-BCF4-FC79-26B627BE5E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F2E554-6800-973B-7303-E159E0986FD4}"/>
              </a:ext>
            </a:extLst>
          </p:cNvPr>
          <p:cNvSpPr>
            <a:spLocks noGrp="1"/>
          </p:cNvSpPr>
          <p:nvPr>
            <p:ph type="sldNum" sz="quarter" idx="12"/>
          </p:nvPr>
        </p:nvSpPr>
        <p:spPr/>
        <p:txBody>
          <a:bodyPr/>
          <a:lstStyle/>
          <a:p>
            <a:fld id="{0D63F86D-A5B2-9E41-A066-C2721B8CA9EB}" type="slidenum">
              <a:rPr lang="en-US" smtClean="0"/>
              <a:t>‹#›</a:t>
            </a:fld>
            <a:endParaRPr lang="en-US"/>
          </a:p>
        </p:txBody>
      </p:sp>
    </p:spTree>
    <p:extLst>
      <p:ext uri="{BB962C8B-B14F-4D97-AF65-F5344CB8AC3E}">
        <p14:creationId xmlns:p14="http://schemas.microsoft.com/office/powerpoint/2010/main" val="316159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D0F6-AE87-E5FC-8E46-6FC72D8BA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65CE40-5318-835E-555C-84ADF9292D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5576D8-5DD4-6880-090F-8D8258788C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62B03-94EE-4FAA-D6BA-054B7F36F723}"/>
              </a:ext>
            </a:extLst>
          </p:cNvPr>
          <p:cNvSpPr>
            <a:spLocks noGrp="1"/>
          </p:cNvSpPr>
          <p:nvPr>
            <p:ph type="dt" sz="half" idx="10"/>
          </p:nvPr>
        </p:nvSpPr>
        <p:spPr/>
        <p:txBody>
          <a:bodyPr/>
          <a:lstStyle/>
          <a:p>
            <a:fld id="{D077EEC0-EB7B-3742-B925-3FD6495F6B49}" type="datetimeFigureOut">
              <a:rPr lang="en-US" smtClean="0"/>
              <a:t>10/16/2024</a:t>
            </a:fld>
            <a:endParaRPr lang="en-US"/>
          </a:p>
        </p:txBody>
      </p:sp>
      <p:sp>
        <p:nvSpPr>
          <p:cNvPr id="6" name="Footer Placeholder 5">
            <a:extLst>
              <a:ext uri="{FF2B5EF4-FFF2-40B4-BE49-F238E27FC236}">
                <a16:creationId xmlns:a16="http://schemas.microsoft.com/office/drawing/2014/main" id="{6C459B7A-A69D-9848-68C8-BD4B69594E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135683-0DF9-1DDD-29FF-5CD952F97370}"/>
              </a:ext>
            </a:extLst>
          </p:cNvPr>
          <p:cNvSpPr>
            <a:spLocks noGrp="1"/>
          </p:cNvSpPr>
          <p:nvPr>
            <p:ph type="sldNum" sz="quarter" idx="12"/>
          </p:nvPr>
        </p:nvSpPr>
        <p:spPr/>
        <p:txBody>
          <a:bodyPr/>
          <a:lstStyle/>
          <a:p>
            <a:fld id="{0D63F86D-A5B2-9E41-A066-C2721B8CA9EB}" type="slidenum">
              <a:rPr lang="en-US" smtClean="0"/>
              <a:t>‹#›</a:t>
            </a:fld>
            <a:endParaRPr lang="en-US"/>
          </a:p>
        </p:txBody>
      </p:sp>
    </p:spTree>
    <p:extLst>
      <p:ext uri="{BB962C8B-B14F-4D97-AF65-F5344CB8AC3E}">
        <p14:creationId xmlns:p14="http://schemas.microsoft.com/office/powerpoint/2010/main" val="349363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12796B-FE59-80E9-BFD3-4322CFAB9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34E566-7976-01F7-F525-24F3C96D5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D353BD-7F2E-A229-FF0A-8C29AB532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7EEC0-EB7B-3742-B925-3FD6495F6B49}" type="datetimeFigureOut">
              <a:rPr lang="en-US" smtClean="0"/>
              <a:t>10/16/2024</a:t>
            </a:fld>
            <a:endParaRPr lang="en-US"/>
          </a:p>
        </p:txBody>
      </p:sp>
      <p:sp>
        <p:nvSpPr>
          <p:cNvPr id="5" name="Footer Placeholder 4">
            <a:extLst>
              <a:ext uri="{FF2B5EF4-FFF2-40B4-BE49-F238E27FC236}">
                <a16:creationId xmlns:a16="http://schemas.microsoft.com/office/drawing/2014/main" id="{67B259AC-A682-181E-3D6F-9C9C52F26A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569065-1EE8-6180-FA46-B00E666042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3F86D-A5B2-9E41-A066-C2721B8CA9EB}" type="slidenum">
              <a:rPr lang="en-US" smtClean="0"/>
              <a:t>‹#›</a:t>
            </a:fld>
            <a:endParaRPr lang="en-US"/>
          </a:p>
        </p:txBody>
      </p:sp>
    </p:spTree>
    <p:extLst>
      <p:ext uri="{BB962C8B-B14F-4D97-AF65-F5344CB8AC3E}">
        <p14:creationId xmlns:p14="http://schemas.microsoft.com/office/powerpoint/2010/main" val="3428235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ozone.unep.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ozone.unep.org/science/assessment/tea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1F26EA4-3760-7A56-451B-989CBE6EFA85}"/>
              </a:ext>
            </a:extLst>
          </p:cNvPr>
          <p:cNvSpPr>
            <a:spLocks noGrp="1"/>
          </p:cNvSpPr>
          <p:nvPr>
            <p:ph type="subTitle" idx="1"/>
          </p:nvPr>
        </p:nvSpPr>
        <p:spPr>
          <a:xfrm>
            <a:off x="792062" y="5286161"/>
            <a:ext cx="4419838" cy="713232"/>
          </a:xfrm>
        </p:spPr>
        <p:txBody>
          <a:bodyPr>
            <a:normAutofit/>
          </a:bodyPr>
          <a:lstStyle/>
          <a:p>
            <a:pPr algn="l">
              <a:lnSpc>
                <a:spcPct val="120000"/>
              </a:lnSpc>
              <a:spcBef>
                <a:spcPts val="0"/>
              </a:spcBef>
            </a:pPr>
            <a:r>
              <a:rPr lang="en-US" sz="2800" b="1" dirty="0"/>
              <a:t>Adnan </a:t>
            </a:r>
            <a:r>
              <a:rPr lang="en-US" sz="2800" b="1" dirty="0" err="1"/>
              <a:t>Uzunovic</a:t>
            </a:r>
            <a:r>
              <a:rPr lang="en-US" sz="2800" b="1" dirty="0"/>
              <a:t> </a:t>
            </a:r>
          </a:p>
        </p:txBody>
      </p:sp>
      <p:sp>
        <p:nvSpPr>
          <p:cNvPr id="2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B38ACC2-23BF-7456-0CB6-44DB7FA0CCB7}"/>
              </a:ext>
            </a:extLst>
          </p:cNvPr>
          <p:cNvPicPr>
            <a:picLocks noChangeAspect="1"/>
          </p:cNvPicPr>
          <p:nvPr/>
        </p:nvPicPr>
        <p:blipFill rotWithShape="1">
          <a:blip r:embed="rId3"/>
          <a:srcRect l="8484" r="2606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itle 1">
            <a:extLst>
              <a:ext uri="{FF2B5EF4-FFF2-40B4-BE49-F238E27FC236}">
                <a16:creationId xmlns:a16="http://schemas.microsoft.com/office/drawing/2014/main" id="{471542E3-A479-5871-741F-70D7B9E11BFF}"/>
              </a:ext>
            </a:extLst>
          </p:cNvPr>
          <p:cNvSpPr txBox="1">
            <a:spLocks/>
          </p:cNvSpPr>
          <p:nvPr/>
        </p:nvSpPr>
        <p:spPr>
          <a:xfrm>
            <a:off x="-199604" y="1254378"/>
            <a:ext cx="6407219" cy="5459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a:t>History, current status , ways forward</a:t>
            </a:r>
          </a:p>
        </p:txBody>
      </p:sp>
      <p:sp>
        <p:nvSpPr>
          <p:cNvPr id="7" name="Title 6">
            <a:extLst>
              <a:ext uri="{FF2B5EF4-FFF2-40B4-BE49-F238E27FC236}">
                <a16:creationId xmlns:a16="http://schemas.microsoft.com/office/drawing/2014/main" id="{672022C7-CA8F-696B-8B1D-F4DE06D020E1}"/>
              </a:ext>
            </a:extLst>
          </p:cNvPr>
          <p:cNvSpPr>
            <a:spLocks noGrp="1"/>
          </p:cNvSpPr>
          <p:nvPr>
            <p:ph type="ctrTitle"/>
          </p:nvPr>
        </p:nvSpPr>
        <p:spPr>
          <a:xfrm>
            <a:off x="67458" y="159442"/>
            <a:ext cx="5717325" cy="1094936"/>
          </a:xfrm>
        </p:spPr>
        <p:txBody>
          <a:bodyPr>
            <a:normAutofit/>
          </a:bodyPr>
          <a:lstStyle/>
          <a:p>
            <a:r>
              <a:rPr lang="en-US" sz="3200" b="1" dirty="0"/>
              <a:t>Reducing Methyl Bromide Through a Risk-Based Approach</a:t>
            </a:r>
          </a:p>
        </p:txBody>
      </p:sp>
      <p:pic>
        <p:nvPicPr>
          <p:cNvPr id="2" name="Picture 1" descr="A logo with cactus and text&#10;&#10;Description automatically generated">
            <a:extLst>
              <a:ext uri="{FF2B5EF4-FFF2-40B4-BE49-F238E27FC236}">
                <a16:creationId xmlns:a16="http://schemas.microsoft.com/office/drawing/2014/main" id="{1534F8D7-4277-5A24-B435-25D2C54C2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614" y="1883532"/>
            <a:ext cx="3824474" cy="2514591"/>
          </a:xfrm>
          <a:prstGeom prst="rect">
            <a:avLst/>
          </a:prstGeom>
        </p:spPr>
      </p:pic>
    </p:spTree>
    <p:extLst>
      <p:ext uri="{BB962C8B-B14F-4D97-AF65-F5344CB8AC3E}">
        <p14:creationId xmlns:p14="http://schemas.microsoft.com/office/powerpoint/2010/main" val="2436453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DB1EA-29F7-5DA4-E242-0BB41D2C803C}"/>
              </a:ext>
            </a:extLst>
          </p:cNvPr>
          <p:cNvPicPr>
            <a:picLocks noChangeAspect="1"/>
          </p:cNvPicPr>
          <p:nvPr/>
        </p:nvPicPr>
        <p:blipFill>
          <a:blip r:embed="rId3"/>
          <a:stretch>
            <a:fillRect/>
          </a:stretch>
        </p:blipFill>
        <p:spPr>
          <a:xfrm>
            <a:off x="-1" y="940395"/>
            <a:ext cx="12192001" cy="5198502"/>
          </a:xfrm>
          <a:prstGeom prst="rect">
            <a:avLst/>
          </a:prstGeom>
        </p:spPr>
      </p:pic>
    </p:spTree>
    <p:extLst>
      <p:ext uri="{BB962C8B-B14F-4D97-AF65-F5344CB8AC3E}">
        <p14:creationId xmlns:p14="http://schemas.microsoft.com/office/powerpoint/2010/main" val="4110939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0AACEB-09F0-75F4-45B7-C4CE74BE9560}"/>
              </a:ext>
            </a:extLst>
          </p:cNvPr>
          <p:cNvPicPr>
            <a:picLocks noChangeAspect="1"/>
          </p:cNvPicPr>
          <p:nvPr/>
        </p:nvPicPr>
        <p:blipFill>
          <a:blip r:embed="rId3"/>
          <a:stretch>
            <a:fillRect/>
          </a:stretch>
        </p:blipFill>
        <p:spPr>
          <a:xfrm>
            <a:off x="7045131" y="186483"/>
            <a:ext cx="5325047" cy="7231545"/>
          </a:xfrm>
          <a:prstGeom prst="rect">
            <a:avLst/>
          </a:prstGeom>
          <a:effectLst>
            <a:outerShdw blurRad="50800" dist="38100" dir="13500000" sx="101000" sy="101000" algn="br" rotWithShape="0">
              <a:prstClr val="black">
                <a:alpha val="40000"/>
              </a:prstClr>
            </a:outerShdw>
          </a:effectLst>
        </p:spPr>
      </p:pic>
      <p:sp>
        <p:nvSpPr>
          <p:cNvPr id="2" name="Title 1">
            <a:extLst>
              <a:ext uri="{FF2B5EF4-FFF2-40B4-BE49-F238E27FC236}">
                <a16:creationId xmlns:a16="http://schemas.microsoft.com/office/drawing/2014/main" id="{4FAAE405-0A87-9BA1-6A3C-AB182CC605FD}"/>
              </a:ext>
            </a:extLst>
          </p:cNvPr>
          <p:cNvSpPr>
            <a:spLocks noGrp="1"/>
          </p:cNvSpPr>
          <p:nvPr>
            <p:ph type="title"/>
          </p:nvPr>
        </p:nvSpPr>
        <p:spPr>
          <a:xfrm>
            <a:off x="241778" y="54623"/>
            <a:ext cx="4510104" cy="1325563"/>
          </a:xfrm>
        </p:spPr>
        <p:txBody>
          <a:bodyPr>
            <a:normAutofit/>
          </a:bodyPr>
          <a:lstStyle/>
          <a:p>
            <a:r>
              <a:rPr lang="en-US" sz="3600" dirty="0"/>
              <a:t>A need for a Fumigant </a:t>
            </a:r>
            <a:br>
              <a:rPr lang="en-US" sz="3600" dirty="0"/>
            </a:br>
            <a:r>
              <a:rPr lang="en-US" sz="3600" dirty="0"/>
              <a:t>substitute for </a:t>
            </a:r>
            <a:r>
              <a:rPr lang="en-US" sz="3600" dirty="0" err="1"/>
              <a:t>MeBr</a:t>
            </a:r>
            <a:endParaRPr lang="en-US" sz="3600" dirty="0"/>
          </a:p>
        </p:txBody>
      </p:sp>
      <p:sp>
        <p:nvSpPr>
          <p:cNvPr id="4" name="Content Placeholder 3">
            <a:extLst>
              <a:ext uri="{FF2B5EF4-FFF2-40B4-BE49-F238E27FC236}">
                <a16:creationId xmlns:a16="http://schemas.microsoft.com/office/drawing/2014/main" id="{2DCF81C0-BBC6-8CD2-70B7-D311E093D44D}"/>
              </a:ext>
            </a:extLst>
          </p:cNvPr>
          <p:cNvSpPr>
            <a:spLocks noGrp="1"/>
          </p:cNvSpPr>
          <p:nvPr>
            <p:ph idx="1"/>
          </p:nvPr>
        </p:nvSpPr>
        <p:spPr>
          <a:xfrm>
            <a:off x="61898" y="1698396"/>
            <a:ext cx="6836939" cy="4777355"/>
          </a:xfrm>
        </p:spPr>
        <p:txBody>
          <a:bodyPr>
            <a:noAutofit/>
          </a:bodyPr>
          <a:lstStyle/>
          <a:p>
            <a:r>
              <a:rPr lang="en-CA" sz="2100" dirty="0">
                <a:effectLst/>
              </a:rPr>
              <a:t>Lowering doses of </a:t>
            </a:r>
            <a:r>
              <a:rPr lang="en-CA" sz="2100" dirty="0" err="1">
                <a:effectLst/>
              </a:rPr>
              <a:t>MeBr</a:t>
            </a:r>
            <a:r>
              <a:rPr lang="en-CA" sz="2100" dirty="0">
                <a:effectLst/>
              </a:rPr>
              <a:t> and </a:t>
            </a:r>
            <a:r>
              <a:rPr lang="en-CA" sz="2100" dirty="0" err="1">
                <a:effectLst/>
              </a:rPr>
              <a:t>MeBr</a:t>
            </a:r>
            <a:r>
              <a:rPr lang="en-CA" sz="2100" dirty="0">
                <a:effectLst/>
              </a:rPr>
              <a:t> recapture efforts (NZ especially)</a:t>
            </a:r>
          </a:p>
          <a:p>
            <a:endParaRPr lang="en-US" sz="2100" dirty="0">
              <a:latin typeface="Calibri" panose="020F0502020204030204" pitchFamily="34" charset="0"/>
              <a:ea typeface="Calibri" panose="020F0502020204030204" pitchFamily="34" charset="0"/>
              <a:cs typeface="Times New Roman" panose="02020603050405020304" pitchFamily="18" charset="0"/>
            </a:endParaRPr>
          </a:p>
          <a:p>
            <a:r>
              <a:rPr lang="en-US" sz="2100" dirty="0">
                <a:latin typeface="Calibri" panose="020F0502020204030204" pitchFamily="34" charset="0"/>
                <a:ea typeface="Calibri" panose="020F0502020204030204" pitchFamily="34" charset="0"/>
                <a:cs typeface="Times New Roman" panose="02020603050405020304" pitchFamily="18" charset="0"/>
              </a:rPr>
              <a:t>Several great reviews of fumigants (Armstrong et al 2014). EDN top choice followed remotely by SF</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100" dirty="0">
              <a:effectLst/>
            </a:endParaRPr>
          </a:p>
          <a:p>
            <a:r>
              <a:rPr lang="en-CA" sz="2100" dirty="0">
                <a:effectLst/>
              </a:rPr>
              <a:t>Numerous alternatives and combinations have been tested for wood over years (</a:t>
            </a:r>
            <a:r>
              <a:rPr lang="en-CA" sz="1800" dirty="0">
                <a:effectLst/>
              </a:rPr>
              <a:t>Carbonyl sulphide, Chloropicrin, Methyl iodide, PH3, SF,  Ethyl </a:t>
            </a:r>
            <a:r>
              <a:rPr lang="en-CA" sz="1800" dirty="0" err="1">
                <a:effectLst/>
              </a:rPr>
              <a:t>formate</a:t>
            </a:r>
            <a:r>
              <a:rPr lang="en-CA" sz="1800" dirty="0">
                <a:effectLst/>
              </a:rPr>
              <a:t>, EDN, hydrogen cyanide, ...)</a:t>
            </a:r>
          </a:p>
          <a:p>
            <a:endParaRPr lang="en-CA" sz="2100" dirty="0">
              <a:effectLst/>
            </a:endParaRPr>
          </a:p>
          <a:p>
            <a:r>
              <a:rPr lang="en-CA" sz="2100" dirty="0">
                <a:effectLst/>
              </a:rPr>
              <a:t>Phosphine and Sulfuryl fluoride (SF) , familiar and registered worldwide, </a:t>
            </a:r>
            <a:r>
              <a:rPr lang="en-CA" sz="2100" dirty="0"/>
              <a:t>have been </a:t>
            </a:r>
            <a:r>
              <a:rPr lang="en-CA" sz="2100" dirty="0">
                <a:effectLst/>
              </a:rPr>
              <a:t>evaluated and used as the most promising general alternatives</a:t>
            </a:r>
          </a:p>
        </p:txBody>
      </p:sp>
    </p:spTree>
    <p:extLst>
      <p:ext uri="{BB962C8B-B14F-4D97-AF65-F5344CB8AC3E}">
        <p14:creationId xmlns:p14="http://schemas.microsoft.com/office/powerpoint/2010/main" val="1605429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1384-5FA1-4702-A737-7179584695A4}"/>
              </a:ext>
            </a:extLst>
          </p:cNvPr>
          <p:cNvSpPr>
            <a:spLocks noGrp="1"/>
          </p:cNvSpPr>
          <p:nvPr>
            <p:ph type="title"/>
          </p:nvPr>
        </p:nvSpPr>
        <p:spPr>
          <a:xfrm>
            <a:off x="466732" y="-11558"/>
            <a:ext cx="4560584" cy="1128068"/>
          </a:xfrm>
        </p:spPr>
        <p:txBody>
          <a:bodyPr anchor="ctr">
            <a:normAutofit/>
          </a:bodyPr>
          <a:lstStyle/>
          <a:p>
            <a:r>
              <a:rPr lang="en-NZ" sz="5400" dirty="0"/>
              <a:t>Phosphine</a:t>
            </a:r>
          </a:p>
        </p:txBody>
      </p:sp>
      <p:sp>
        <p:nvSpPr>
          <p:cNvPr id="3" name="Content Placeholder 2">
            <a:extLst>
              <a:ext uri="{FF2B5EF4-FFF2-40B4-BE49-F238E27FC236}">
                <a16:creationId xmlns:a16="http://schemas.microsoft.com/office/drawing/2014/main" id="{FEBD9E98-132E-4CC5-9222-A17218A1E0F8}"/>
              </a:ext>
            </a:extLst>
          </p:cNvPr>
          <p:cNvSpPr>
            <a:spLocks noGrp="1"/>
          </p:cNvSpPr>
          <p:nvPr>
            <p:ph idx="1"/>
          </p:nvPr>
        </p:nvSpPr>
        <p:spPr>
          <a:xfrm>
            <a:off x="108343" y="914400"/>
            <a:ext cx="8653520" cy="5804649"/>
          </a:xfrm>
        </p:spPr>
        <p:txBody>
          <a:bodyPr anchor="ctr">
            <a:noAutofit/>
          </a:bodyPr>
          <a:lstStyle/>
          <a:p>
            <a:r>
              <a:rPr lang="en-NZ" sz="2000" dirty="0"/>
              <a:t>Cheap and easy to apply (tablets , cylindered) in range of applications and structures, residue-free, familiar, registered worldwide</a:t>
            </a:r>
          </a:p>
          <a:p>
            <a:r>
              <a:rPr lang="en-NZ" sz="2000" dirty="0"/>
              <a:t>Mostly used on grain (effective against range and all life stages of grain pests). Developed schedules applied on other commodities. NZ uses it on logs in ship holds in transit. Other limited bilateral agreements and uses on other products</a:t>
            </a:r>
          </a:p>
          <a:p>
            <a:r>
              <a:rPr lang="en-NZ" sz="2000" dirty="0"/>
              <a:t>With overuse some grain pests developed </a:t>
            </a:r>
            <a:r>
              <a:rPr lang="en-NZ" sz="2000" dirty="0">
                <a:solidFill>
                  <a:srgbClr val="FF0000"/>
                </a:solidFill>
              </a:rPr>
              <a:t>resistance</a:t>
            </a:r>
          </a:p>
          <a:p>
            <a:r>
              <a:rPr lang="en-NZ" sz="2000" dirty="0">
                <a:solidFill>
                  <a:srgbClr val="FF0000"/>
                </a:solidFill>
              </a:rPr>
              <a:t>Slow acting </a:t>
            </a:r>
            <a:r>
              <a:rPr lang="en-NZ" sz="2000" dirty="0"/>
              <a:t>10 to 15 days (NZ logs), needs temperature above 15C</a:t>
            </a:r>
          </a:p>
          <a:p>
            <a:r>
              <a:rPr lang="en-NZ" sz="2000" dirty="0"/>
              <a:t>Highly </a:t>
            </a:r>
            <a:r>
              <a:rPr lang="en-NZ" sz="2000" dirty="0">
                <a:solidFill>
                  <a:srgbClr val="FF0000"/>
                </a:solidFill>
              </a:rPr>
              <a:t>corrosive</a:t>
            </a:r>
            <a:r>
              <a:rPr lang="en-NZ" sz="2000" dirty="0"/>
              <a:t>. Can cause </a:t>
            </a:r>
            <a:r>
              <a:rPr lang="en-NZ" sz="2000" dirty="0">
                <a:solidFill>
                  <a:srgbClr val="FF0000"/>
                </a:solidFill>
              </a:rPr>
              <a:t>explosions</a:t>
            </a:r>
            <a:r>
              <a:rPr lang="en-NZ" sz="2000" dirty="0"/>
              <a:t> at high ppm (18,000 ppm and fires from residues if exposed to water</a:t>
            </a:r>
          </a:p>
          <a:p>
            <a:r>
              <a:rPr lang="en-NZ" sz="2000" dirty="0"/>
              <a:t>Evaluation data for forest pest are limited; Indication of </a:t>
            </a:r>
            <a:r>
              <a:rPr lang="en-NZ" sz="2000" dirty="0">
                <a:solidFill>
                  <a:srgbClr val="FF0000"/>
                </a:solidFill>
              </a:rPr>
              <a:t>inefficiency against some important wood pest  (pathogens, nematodes</a:t>
            </a:r>
            <a:r>
              <a:rPr lang="en-NZ" sz="2000" dirty="0"/>
              <a:t>…) thus unlikely to be efficient for wood products pests as general treatments</a:t>
            </a:r>
          </a:p>
          <a:p>
            <a:r>
              <a:rPr lang="en-NZ" sz="2000" dirty="0"/>
              <a:t>The use expected to continue by the grain industry and perhaps under specific scenarios, for specific commodities, pest,  or in combo with other measures </a:t>
            </a:r>
          </a:p>
        </p:txBody>
      </p:sp>
      <p:pic>
        <p:nvPicPr>
          <p:cNvPr id="5" name="Picture 4" descr="A picture containing indoor, old, dirty&#10;&#10;Description automatically generated">
            <a:extLst>
              <a:ext uri="{FF2B5EF4-FFF2-40B4-BE49-F238E27FC236}">
                <a16:creationId xmlns:a16="http://schemas.microsoft.com/office/drawing/2014/main" id="{81541400-7C20-401C-8AD6-8964DCCED272}"/>
              </a:ext>
            </a:extLst>
          </p:cNvPr>
          <p:cNvPicPr>
            <a:picLocks noChangeAspect="1"/>
          </p:cNvPicPr>
          <p:nvPr/>
        </p:nvPicPr>
        <p:blipFill rotWithShape="1">
          <a:blip r:embed="rId3">
            <a:extLst>
              <a:ext uri="{28A0092B-C50C-407E-A947-70E740481C1C}">
                <a14:useLocalDpi xmlns:a14="http://schemas.microsoft.com/office/drawing/2010/main" val="0"/>
              </a:ext>
            </a:extLst>
          </a:blip>
          <a:srcRect l="22110" r="19864" b="2"/>
          <a:stretch/>
        </p:blipFill>
        <p:spPr>
          <a:xfrm>
            <a:off x="8918611" y="335119"/>
            <a:ext cx="3047294" cy="2953992"/>
          </a:xfrm>
          <a:prstGeom prst="rect">
            <a:avLst/>
          </a:prstGeom>
        </p:spPr>
      </p:pic>
    </p:spTree>
    <p:extLst>
      <p:ext uri="{BB962C8B-B14F-4D97-AF65-F5344CB8AC3E}">
        <p14:creationId xmlns:p14="http://schemas.microsoft.com/office/powerpoint/2010/main" val="925788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53D2-EE65-492D-A302-2F8DEF505B10}"/>
              </a:ext>
            </a:extLst>
          </p:cNvPr>
          <p:cNvSpPr>
            <a:spLocks noGrp="1"/>
          </p:cNvSpPr>
          <p:nvPr>
            <p:ph type="title"/>
          </p:nvPr>
        </p:nvSpPr>
        <p:spPr>
          <a:xfrm>
            <a:off x="586740" y="164791"/>
            <a:ext cx="11018520" cy="1005442"/>
          </a:xfrm>
        </p:spPr>
        <p:txBody>
          <a:bodyPr anchor="b">
            <a:normAutofit/>
          </a:bodyPr>
          <a:lstStyle/>
          <a:p>
            <a:r>
              <a:rPr lang="en-NZ" sz="5400" dirty="0"/>
              <a:t>Sulfuryl Fluoride</a:t>
            </a:r>
          </a:p>
        </p:txBody>
      </p:sp>
      <p:sp>
        <p:nvSpPr>
          <p:cNvPr id="3" name="Content Placeholder 2">
            <a:extLst>
              <a:ext uri="{FF2B5EF4-FFF2-40B4-BE49-F238E27FC236}">
                <a16:creationId xmlns:a16="http://schemas.microsoft.com/office/drawing/2014/main" id="{C6274E9B-24D4-4327-9FA3-9F663560274B}"/>
              </a:ext>
            </a:extLst>
          </p:cNvPr>
          <p:cNvSpPr>
            <a:spLocks noGrp="1"/>
          </p:cNvSpPr>
          <p:nvPr>
            <p:ph idx="1"/>
          </p:nvPr>
        </p:nvSpPr>
        <p:spPr>
          <a:xfrm>
            <a:off x="253544" y="1383967"/>
            <a:ext cx="8257409" cy="5196700"/>
          </a:xfrm>
        </p:spPr>
        <p:txBody>
          <a:bodyPr anchor="t">
            <a:noAutofit/>
          </a:bodyPr>
          <a:lstStyle/>
          <a:p>
            <a:pPr marL="342900" indent="-342900">
              <a:buFont typeface="Arial" panose="020B0604020202020204" pitchFamily="34" charset="0"/>
              <a:buChar char="•"/>
            </a:pPr>
            <a:r>
              <a:rPr lang="en-US" altLang="en-US" sz="2000" dirty="0"/>
              <a:t>Better penetration than </a:t>
            </a:r>
            <a:r>
              <a:rPr lang="en-US" altLang="en-US" sz="2000" dirty="0" err="1"/>
              <a:t>MeBr</a:t>
            </a:r>
            <a:endParaRPr lang="en-US" altLang="en-US" sz="2000" dirty="0"/>
          </a:p>
          <a:p>
            <a:pPr marL="342900" indent="-342900">
              <a:buFont typeface="Arial" panose="020B0604020202020204" pitchFamily="34" charset="0"/>
              <a:buChar char="•"/>
            </a:pPr>
            <a:r>
              <a:rPr lang="en-US" altLang="en-US" sz="2000" dirty="0"/>
              <a:t>Egg life stage requires a higher dose and warmer temperature than </a:t>
            </a:r>
            <a:r>
              <a:rPr lang="en-US" altLang="en-US" sz="2000" dirty="0" err="1"/>
              <a:t>MeBr</a:t>
            </a:r>
            <a:r>
              <a:rPr lang="en-US" altLang="en-US" sz="2000" dirty="0"/>
              <a:t> e.g. ISPM 15</a:t>
            </a:r>
          </a:p>
          <a:p>
            <a:pPr marL="342900" indent="-342900">
              <a:buFont typeface="Arial" panose="020B0604020202020204" pitchFamily="34" charset="0"/>
              <a:buChar char="•"/>
            </a:pPr>
            <a:r>
              <a:rPr lang="en-NZ" sz="2000" dirty="0">
                <a:solidFill>
                  <a:srgbClr val="FF0000"/>
                </a:solidFill>
              </a:rPr>
              <a:t>Greenhouse gas </a:t>
            </a:r>
            <a:r>
              <a:rPr lang="en-NZ" sz="2000" dirty="0"/>
              <a:t>with a global warming potential (GWP) over a 100-year time horizon of ∼4,780 (Papadimitriou et al., 2008).</a:t>
            </a:r>
            <a:endParaRPr lang="en-NZ" altLang="en-US" sz="2000" baseline="30000" dirty="0"/>
          </a:p>
          <a:p>
            <a:pPr marL="342900" indent="-342900">
              <a:buFont typeface="Arial" panose="020B0604020202020204" pitchFamily="34" charset="0"/>
              <a:buChar char="•"/>
            </a:pPr>
            <a:r>
              <a:rPr lang="en-NZ" altLang="en-US" sz="2000" dirty="0"/>
              <a:t>A </a:t>
            </a:r>
            <a:r>
              <a:rPr lang="en-NZ" altLang="en-US" sz="2000" dirty="0">
                <a:solidFill>
                  <a:srgbClr val="FF0000"/>
                </a:solidFill>
              </a:rPr>
              <a:t>40ft c</a:t>
            </a:r>
            <a:r>
              <a:rPr lang="en-NZ" altLang="en-US" sz="2000" dirty="0"/>
              <a:t>ontainer </a:t>
            </a:r>
            <a:r>
              <a:rPr lang="en-NZ" altLang="en-US" sz="2000" dirty="0">
                <a:solidFill>
                  <a:srgbClr val="FF0000"/>
                </a:solidFill>
              </a:rPr>
              <a:t>treated </a:t>
            </a:r>
            <a:r>
              <a:rPr lang="en-NZ" altLang="en-US" sz="2000" dirty="0"/>
              <a:t>@ 20C @ 120g/m</a:t>
            </a:r>
            <a:r>
              <a:rPr lang="en-NZ" altLang="en-US" sz="2000" baseline="30000" dirty="0"/>
              <a:t>3</a:t>
            </a:r>
            <a:r>
              <a:rPr lang="en-NZ" altLang="en-US" sz="2000" dirty="0"/>
              <a:t> = 9.36kg of SF x 4,780 GWP = </a:t>
            </a:r>
            <a:r>
              <a:rPr lang="en-NZ" altLang="en-US" sz="2000" dirty="0">
                <a:solidFill>
                  <a:srgbClr val="FF0000"/>
                </a:solidFill>
              </a:rPr>
              <a:t>44.7 Tonnes of CO</a:t>
            </a:r>
            <a:r>
              <a:rPr lang="en-NZ" altLang="en-US" sz="2000" baseline="-25000" dirty="0">
                <a:solidFill>
                  <a:srgbClr val="FF0000"/>
                </a:solidFill>
              </a:rPr>
              <a:t>2</a:t>
            </a:r>
            <a:r>
              <a:rPr lang="en-NZ" altLang="en-US" sz="2000" dirty="0"/>
              <a:t> @ * € 50 offset carbon tax = €2237/container or a Corolla driving 340,000kms</a:t>
            </a:r>
          </a:p>
          <a:p>
            <a:pPr marL="342900" indent="-342900">
              <a:buFont typeface="Arial" panose="020B0604020202020204" pitchFamily="34" charset="0"/>
              <a:buChar char="•"/>
            </a:pPr>
            <a:r>
              <a:rPr lang="en-NZ" altLang="en-US" sz="2000" dirty="0">
                <a:solidFill>
                  <a:srgbClr val="FF0000"/>
                </a:solidFill>
              </a:rPr>
              <a:t>EU will apply carbon tax to imports </a:t>
            </a:r>
            <a:r>
              <a:rPr lang="en-NZ" altLang="en-US" sz="2000" dirty="0"/>
              <a:t>in 2030, carbon price expected to get to € 100/tonne</a:t>
            </a:r>
          </a:p>
          <a:p>
            <a:pPr marL="342900" indent="-342900">
              <a:buFont typeface="Arial" panose="020B0604020202020204" pitchFamily="34" charset="0"/>
              <a:buChar char="•"/>
            </a:pPr>
            <a:r>
              <a:rPr lang="en-NZ" altLang="en-US" sz="2000" dirty="0"/>
              <a:t>Recapture is challenging. It doesn’t stick to carbon like </a:t>
            </a:r>
            <a:r>
              <a:rPr lang="en-NZ" altLang="en-US" sz="2000" dirty="0" err="1"/>
              <a:t>MeBr</a:t>
            </a:r>
            <a:r>
              <a:rPr lang="en-NZ" altLang="en-US" sz="2000" dirty="0"/>
              <a:t> but can be recaptured with other solutions</a:t>
            </a:r>
          </a:p>
          <a:p>
            <a:pPr marL="342900" indent="-342900">
              <a:buFont typeface="Arial" panose="020B0604020202020204" pitchFamily="34" charset="0"/>
              <a:buChar char="•"/>
            </a:pPr>
            <a:r>
              <a:rPr lang="en-NZ" altLang="en-US" sz="2000" dirty="0"/>
              <a:t>Not a VOC so hard to detect, need specialist equipment</a:t>
            </a:r>
          </a:p>
          <a:p>
            <a:pPr marL="342900" indent="-342900">
              <a:buFont typeface="Arial" panose="020B0604020202020204" pitchFamily="34" charset="0"/>
              <a:buChar char="•"/>
            </a:pPr>
            <a:r>
              <a:rPr lang="en-NZ" altLang="en-US" sz="2000" dirty="0"/>
              <a:t>Registered as a treatment under ISPM 28 (Annex 22, 23; insects and nematodes in debarked wood)</a:t>
            </a:r>
            <a:endParaRPr lang="en-US" altLang="en-US" sz="2000" dirty="0"/>
          </a:p>
          <a:p>
            <a:endParaRPr lang="en-NZ" sz="2000" dirty="0"/>
          </a:p>
        </p:txBody>
      </p:sp>
      <p:pic>
        <p:nvPicPr>
          <p:cNvPr id="6" name="Picture 5">
            <a:extLst>
              <a:ext uri="{FF2B5EF4-FFF2-40B4-BE49-F238E27FC236}">
                <a16:creationId xmlns:a16="http://schemas.microsoft.com/office/drawing/2014/main" id="{AE03B372-3ED1-427E-A1D8-7A45F912FA01}"/>
              </a:ext>
            </a:extLst>
          </p:cNvPr>
          <p:cNvPicPr>
            <a:picLocks noChangeAspect="1"/>
          </p:cNvPicPr>
          <p:nvPr/>
        </p:nvPicPr>
        <p:blipFill rotWithShape="1">
          <a:blip r:embed="rId3"/>
          <a:srcRect l="4031" r="23815"/>
          <a:stretch/>
        </p:blipFill>
        <p:spPr>
          <a:xfrm>
            <a:off x="8850702" y="667512"/>
            <a:ext cx="3087753" cy="3209544"/>
          </a:xfrm>
          <a:prstGeom prst="rect">
            <a:avLst/>
          </a:prstGeom>
        </p:spPr>
      </p:pic>
    </p:spTree>
    <p:extLst>
      <p:ext uri="{BB962C8B-B14F-4D97-AF65-F5344CB8AC3E}">
        <p14:creationId xmlns:p14="http://schemas.microsoft.com/office/powerpoint/2010/main" val="1949092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0AACEB-09F0-75F4-45B7-C4CE74BE9560}"/>
              </a:ext>
            </a:extLst>
          </p:cNvPr>
          <p:cNvPicPr>
            <a:picLocks noChangeAspect="1"/>
          </p:cNvPicPr>
          <p:nvPr/>
        </p:nvPicPr>
        <p:blipFill>
          <a:blip r:embed="rId3"/>
          <a:stretch>
            <a:fillRect/>
          </a:stretch>
        </p:blipFill>
        <p:spPr>
          <a:xfrm>
            <a:off x="5851280" y="54623"/>
            <a:ext cx="6340720" cy="8610855"/>
          </a:xfrm>
          <a:prstGeom prst="rect">
            <a:avLst/>
          </a:prstGeom>
        </p:spPr>
      </p:pic>
      <p:sp>
        <p:nvSpPr>
          <p:cNvPr id="2" name="Title 1">
            <a:extLst>
              <a:ext uri="{FF2B5EF4-FFF2-40B4-BE49-F238E27FC236}">
                <a16:creationId xmlns:a16="http://schemas.microsoft.com/office/drawing/2014/main" id="{4FAAE405-0A87-9BA1-6A3C-AB182CC605FD}"/>
              </a:ext>
            </a:extLst>
          </p:cNvPr>
          <p:cNvSpPr>
            <a:spLocks noGrp="1"/>
          </p:cNvSpPr>
          <p:nvPr>
            <p:ph type="title"/>
          </p:nvPr>
        </p:nvSpPr>
        <p:spPr>
          <a:xfrm>
            <a:off x="241778" y="54623"/>
            <a:ext cx="10515600" cy="1325563"/>
          </a:xfrm>
        </p:spPr>
        <p:txBody>
          <a:bodyPr>
            <a:normAutofit/>
          </a:bodyPr>
          <a:lstStyle/>
          <a:p>
            <a:r>
              <a:rPr lang="en-US" sz="3200" dirty="0"/>
              <a:t>Fumigant</a:t>
            </a:r>
            <a:r>
              <a:rPr lang="en-US" sz="3600" dirty="0"/>
              <a:t> substitutes for </a:t>
            </a:r>
            <a:r>
              <a:rPr lang="en-US" sz="3600" dirty="0" err="1"/>
              <a:t>MeBr</a:t>
            </a:r>
            <a:endParaRPr lang="en-US" sz="3600" dirty="0"/>
          </a:p>
        </p:txBody>
      </p:sp>
      <p:sp>
        <p:nvSpPr>
          <p:cNvPr id="4" name="Content Placeholder 3">
            <a:extLst>
              <a:ext uri="{FF2B5EF4-FFF2-40B4-BE49-F238E27FC236}">
                <a16:creationId xmlns:a16="http://schemas.microsoft.com/office/drawing/2014/main" id="{2DCF81C0-BBC6-8CD2-70B7-D311E093D44D}"/>
              </a:ext>
            </a:extLst>
          </p:cNvPr>
          <p:cNvSpPr>
            <a:spLocks noGrp="1"/>
          </p:cNvSpPr>
          <p:nvPr>
            <p:ph idx="1"/>
          </p:nvPr>
        </p:nvSpPr>
        <p:spPr>
          <a:xfrm>
            <a:off x="241778" y="2699971"/>
            <a:ext cx="5461598" cy="2921340"/>
          </a:xfrm>
        </p:spPr>
        <p:txBody>
          <a:bodyPr>
            <a:noAutofit/>
          </a:bodyPr>
          <a:lstStyle/>
          <a:p>
            <a:r>
              <a:rPr lang="en-CA" sz="2100" dirty="0">
                <a:effectLst/>
              </a:rPr>
              <a:t>Ethyl </a:t>
            </a:r>
            <a:r>
              <a:rPr lang="en-CA" sz="2100" dirty="0" err="1">
                <a:effectLst/>
              </a:rPr>
              <a:t>formate</a:t>
            </a:r>
            <a:r>
              <a:rPr lang="en-CA" sz="2100" dirty="0">
                <a:effectLst/>
              </a:rPr>
              <a:t> (EF) appears to be as a great option for surface pests</a:t>
            </a:r>
          </a:p>
          <a:p>
            <a:endParaRPr lang="en-CA" sz="2100" dirty="0">
              <a:effectLst/>
            </a:endParaRPr>
          </a:p>
          <a:p>
            <a:r>
              <a:rPr lang="en-CA" sz="2100" dirty="0">
                <a:effectLst/>
              </a:rPr>
              <a:t>Ethane dinitrile (EDN), backed up by significant efficacy research in the last decade and growing registration points it to be the only economically viable and environmentally benign true single gas alternative to </a:t>
            </a:r>
            <a:r>
              <a:rPr lang="en-CA" sz="2100" dirty="0" err="1">
                <a:effectLst/>
              </a:rPr>
              <a:t>MeBr</a:t>
            </a:r>
            <a:r>
              <a:rPr lang="en-CA" sz="2100" dirty="0">
                <a:effectLst/>
              </a:rPr>
              <a:t> and SF </a:t>
            </a:r>
          </a:p>
          <a:p>
            <a:endParaRPr lang="en-CA" sz="2100" dirty="0">
              <a:effectLst/>
            </a:endParaRPr>
          </a:p>
        </p:txBody>
      </p:sp>
    </p:spTree>
    <p:extLst>
      <p:ext uri="{BB962C8B-B14F-4D97-AF65-F5344CB8AC3E}">
        <p14:creationId xmlns:p14="http://schemas.microsoft.com/office/powerpoint/2010/main" val="1404797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2232-0570-4F21-A0E9-CA5B84B6684C}"/>
              </a:ext>
            </a:extLst>
          </p:cNvPr>
          <p:cNvSpPr>
            <a:spLocks noGrp="1"/>
          </p:cNvSpPr>
          <p:nvPr>
            <p:ph type="title"/>
          </p:nvPr>
        </p:nvSpPr>
        <p:spPr>
          <a:xfrm>
            <a:off x="4654296" y="-488397"/>
            <a:ext cx="6894576" cy="1783080"/>
          </a:xfrm>
        </p:spPr>
        <p:txBody>
          <a:bodyPr vert="horz" lIns="91440" tIns="45720" rIns="91440" bIns="45720" rtlCol="0" anchor="b">
            <a:normAutofit/>
          </a:bodyPr>
          <a:lstStyle/>
          <a:p>
            <a:r>
              <a:rPr lang="en-US" sz="5400" dirty="0">
                <a:solidFill>
                  <a:schemeClr val="tx1"/>
                </a:solidFill>
                <a:latin typeface="+mj-lt"/>
                <a:cs typeface="+mj-cs"/>
              </a:rPr>
              <a:t>Ethyl </a:t>
            </a:r>
            <a:r>
              <a:rPr lang="en-US" sz="5400" dirty="0" err="1">
                <a:solidFill>
                  <a:schemeClr val="tx1"/>
                </a:solidFill>
                <a:latin typeface="+mj-lt"/>
                <a:cs typeface="+mj-cs"/>
              </a:rPr>
              <a:t>formate</a:t>
            </a:r>
            <a:endParaRPr lang="en-US" sz="5400" dirty="0">
              <a:solidFill>
                <a:schemeClr val="tx1"/>
              </a:solidFill>
              <a:latin typeface="+mj-lt"/>
              <a:cs typeface="+mj-cs"/>
            </a:endParaRPr>
          </a:p>
        </p:txBody>
      </p:sp>
      <p:pic>
        <p:nvPicPr>
          <p:cNvPr id="5" name="Picture 4">
            <a:extLst>
              <a:ext uri="{FF2B5EF4-FFF2-40B4-BE49-F238E27FC236}">
                <a16:creationId xmlns:a16="http://schemas.microsoft.com/office/drawing/2014/main" id="{1C983FD7-A5F6-7923-68A3-1C72CFA30D4F}"/>
              </a:ext>
            </a:extLst>
          </p:cNvPr>
          <p:cNvPicPr>
            <a:picLocks noChangeAspect="1"/>
          </p:cNvPicPr>
          <p:nvPr/>
        </p:nvPicPr>
        <p:blipFill rotWithShape="1">
          <a:blip r:embed="rId2"/>
          <a:srcRect t="295" r="-1" b="41057"/>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4" name="Text Placeholder 1">
            <a:extLst>
              <a:ext uri="{FF2B5EF4-FFF2-40B4-BE49-F238E27FC236}">
                <a16:creationId xmlns:a16="http://schemas.microsoft.com/office/drawing/2014/main" id="{1D024B5C-7AB6-4815-A315-A0323071365F}"/>
              </a:ext>
            </a:extLst>
          </p:cNvPr>
          <p:cNvSpPr>
            <a:spLocks noGrp="1"/>
          </p:cNvSpPr>
          <p:nvPr>
            <p:ph type="body" sz="quarter" idx="10"/>
          </p:nvPr>
        </p:nvSpPr>
        <p:spPr>
          <a:xfrm>
            <a:off x="4557477" y="1641617"/>
            <a:ext cx="6894576" cy="4133088"/>
          </a:xfrm>
        </p:spPr>
        <p:txBody>
          <a:bodyPr vert="horz" lIns="91440" tIns="45720" rIns="91440" bIns="45720" rtlCol="0">
            <a:normAutofit fontScale="70000" lnSpcReduction="20000"/>
          </a:bodyPr>
          <a:lstStyle/>
          <a:p>
            <a:pPr indent="-228600">
              <a:buFont typeface="Arial" panose="020B0604020202020204" pitchFamily="34" charset="0"/>
              <a:buChar char="•"/>
            </a:pPr>
            <a:r>
              <a:rPr lang="en-US" altLang="en-US" sz="2900" dirty="0">
                <a:solidFill>
                  <a:schemeClr val="tx1"/>
                </a:solidFill>
                <a:latin typeface="+mn-lt"/>
                <a:cs typeface="+mn-cs"/>
              </a:rPr>
              <a:t>Being successfully used on some fruit (grapes) with CO</a:t>
            </a:r>
            <a:r>
              <a:rPr lang="en-US" altLang="en-US" sz="2900" baseline="-25000" dirty="0">
                <a:solidFill>
                  <a:schemeClr val="tx1"/>
                </a:solidFill>
                <a:latin typeface="+mn-lt"/>
                <a:cs typeface="+mn-cs"/>
              </a:rPr>
              <a:t>2</a:t>
            </a:r>
            <a:r>
              <a:rPr lang="en-US" altLang="en-US" sz="2900" dirty="0">
                <a:solidFill>
                  <a:schemeClr val="tx1"/>
                </a:solidFill>
                <a:latin typeface="+mn-lt"/>
                <a:cs typeface="+mn-cs"/>
              </a:rPr>
              <a:t> for surface pest treatment, can damage fruit</a:t>
            </a:r>
          </a:p>
          <a:p>
            <a:pPr indent="-228600">
              <a:buFont typeface="Arial" panose="020B0604020202020204" pitchFamily="34" charset="0"/>
              <a:buChar char="•"/>
            </a:pPr>
            <a:r>
              <a:rPr lang="en-US" sz="2900" dirty="0">
                <a:solidFill>
                  <a:schemeClr val="tx1"/>
                </a:solidFill>
                <a:latin typeface="+mn-lt"/>
                <a:cs typeface="+mn-cs"/>
              </a:rPr>
              <a:t>Used on cereal grains, oilseeds (with moisture content ≤ 12%), flours (with moisture content ≤ 14.5%), dried fruits, nuts, dates in sealed storage. Grain storage premises, vehicles, machinery and equipment.</a:t>
            </a:r>
          </a:p>
          <a:p>
            <a:pPr indent="-228600">
              <a:buFont typeface="Arial" panose="020B0604020202020204" pitchFamily="34" charset="0"/>
              <a:buChar char="•"/>
            </a:pPr>
            <a:r>
              <a:rPr lang="en-US" altLang="en-US" sz="2900" dirty="0">
                <a:solidFill>
                  <a:schemeClr val="tx1"/>
                </a:solidFill>
                <a:latin typeface="+mn-lt"/>
                <a:cs typeface="+mn-cs"/>
              </a:rPr>
              <a:t>Works well on the Brown Marmorated Stink Bug adults and ants (contaminant pests)</a:t>
            </a:r>
          </a:p>
          <a:p>
            <a:pPr indent="-228600">
              <a:buFont typeface="Arial" panose="020B0604020202020204" pitchFamily="34" charset="0"/>
              <a:buChar char="•"/>
            </a:pPr>
            <a:r>
              <a:rPr lang="en-US" altLang="en-US" sz="2900" dirty="0">
                <a:solidFill>
                  <a:schemeClr val="tx1"/>
                </a:solidFill>
                <a:latin typeface="+mn-lt"/>
                <a:cs typeface="+mn-cs"/>
              </a:rPr>
              <a:t>Natural compound, low toxicity to humans compared to </a:t>
            </a:r>
            <a:r>
              <a:rPr lang="en-US" altLang="en-US" sz="2900" dirty="0" err="1">
                <a:solidFill>
                  <a:schemeClr val="tx1"/>
                </a:solidFill>
                <a:latin typeface="+mn-lt"/>
                <a:cs typeface="+mn-cs"/>
              </a:rPr>
              <a:t>MeBr</a:t>
            </a:r>
            <a:r>
              <a:rPr lang="en-US" altLang="en-US" sz="2900" dirty="0">
                <a:solidFill>
                  <a:schemeClr val="tx1"/>
                </a:solidFill>
                <a:latin typeface="+mn-lt"/>
                <a:cs typeface="+mn-cs"/>
              </a:rPr>
              <a:t>, flammable hence the CO</a:t>
            </a:r>
            <a:r>
              <a:rPr lang="en-US" altLang="en-US" sz="2900" baseline="-25000" dirty="0">
                <a:solidFill>
                  <a:schemeClr val="tx1"/>
                </a:solidFill>
                <a:latin typeface="+mn-lt"/>
                <a:cs typeface="+mn-cs"/>
              </a:rPr>
              <a:t>2</a:t>
            </a:r>
          </a:p>
          <a:p>
            <a:pPr indent="-228600">
              <a:buFont typeface="Arial" panose="020B0604020202020204" pitchFamily="34" charset="0"/>
              <a:buChar char="•"/>
            </a:pPr>
            <a:r>
              <a:rPr lang="en-US" altLang="en-US" sz="2900" dirty="0">
                <a:solidFill>
                  <a:schemeClr val="tx1"/>
                </a:solidFill>
                <a:latin typeface="+mn-lt"/>
                <a:cs typeface="+mn-cs"/>
              </a:rPr>
              <a:t>GRAS generally regarded as safe - 100ppm WES, rum smell</a:t>
            </a:r>
          </a:p>
          <a:p>
            <a:pPr indent="-228600">
              <a:buFont typeface="Arial" panose="020B0604020202020204" pitchFamily="34" charset="0"/>
              <a:buChar char="•"/>
            </a:pPr>
            <a:r>
              <a:rPr lang="en-US" altLang="en-US" sz="2900" dirty="0">
                <a:solidFill>
                  <a:srgbClr val="0070C0"/>
                </a:solidFill>
                <a:latin typeface="+mn-lt"/>
                <a:cs typeface="+mn-cs"/>
              </a:rPr>
              <a:t>Not tested on timber but not so good at penetration</a:t>
            </a:r>
          </a:p>
          <a:p>
            <a:pPr indent="-228600">
              <a:buFont typeface="Arial" panose="020B0604020202020204" pitchFamily="34" charset="0"/>
              <a:buChar char="•"/>
            </a:pPr>
            <a:r>
              <a:rPr lang="en-US" altLang="en-US" sz="2900" dirty="0">
                <a:solidFill>
                  <a:schemeClr val="tx1"/>
                </a:solidFill>
                <a:latin typeface="+mn-lt"/>
                <a:cs typeface="+mn-cs"/>
              </a:rPr>
              <a:t>Registered in AU, NZ, Jamaica, South Africa, S. Korea, research in USA</a:t>
            </a:r>
          </a:p>
          <a:p>
            <a:pPr marL="152396" indent="-228600">
              <a:spcAft>
                <a:spcPts val="800"/>
              </a:spcAft>
              <a:buFont typeface="Arial" panose="020B0604020202020204" pitchFamily="34" charset="0"/>
              <a:buChar char="•"/>
            </a:pPr>
            <a:endParaRPr lang="en-US" sz="1900" dirty="0">
              <a:solidFill>
                <a:schemeClr val="tx1"/>
              </a:solidFill>
              <a:latin typeface="+mn-lt"/>
              <a:cs typeface="+mn-cs"/>
            </a:endParaRPr>
          </a:p>
        </p:txBody>
      </p:sp>
    </p:spTree>
    <p:extLst>
      <p:ext uri="{BB962C8B-B14F-4D97-AF65-F5344CB8AC3E}">
        <p14:creationId xmlns:p14="http://schemas.microsoft.com/office/powerpoint/2010/main" val="728497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EF7DC-5F47-5494-1580-AB096D9E6AD6}"/>
              </a:ext>
            </a:extLst>
          </p:cNvPr>
          <p:cNvSpPr>
            <a:spLocks noGrp="1"/>
          </p:cNvSpPr>
          <p:nvPr>
            <p:ph type="title"/>
          </p:nvPr>
        </p:nvSpPr>
        <p:spPr>
          <a:xfrm>
            <a:off x="607866" y="670265"/>
            <a:ext cx="6655628" cy="666517"/>
          </a:xfrm>
        </p:spPr>
        <p:txBody>
          <a:bodyPr/>
          <a:lstStyle/>
          <a:p>
            <a:r>
              <a:rPr lang="en-US" sz="3600" b="0" dirty="0">
                <a:solidFill>
                  <a:schemeClr val="tx1"/>
                </a:solidFill>
                <a:latin typeface="Arial" panose="020B0604020202020204" pitchFamily="34" charset="0"/>
                <a:cs typeface="Arial" panose="020B0604020202020204" pitchFamily="34" charset="0"/>
              </a:rPr>
              <a:t>EDN versus Methyl Bromide</a:t>
            </a:r>
            <a:endParaRPr lang="en-NZ" sz="3600" b="0" dirty="0">
              <a:solidFill>
                <a:schemeClr val="tx1"/>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9CEEC727-CA42-71FC-2F8A-B88CAFEE4B97}"/>
              </a:ext>
            </a:extLst>
          </p:cNvPr>
          <p:cNvGraphicFramePr>
            <a:graphicFrameLocks noGrp="1"/>
          </p:cNvGraphicFramePr>
          <p:nvPr>
            <p:extLst>
              <p:ext uri="{D42A27DB-BD31-4B8C-83A1-F6EECF244321}">
                <p14:modId xmlns:p14="http://schemas.microsoft.com/office/powerpoint/2010/main" val="3847948959"/>
              </p:ext>
            </p:extLst>
          </p:nvPr>
        </p:nvGraphicFramePr>
        <p:xfrm>
          <a:off x="368024" y="2399368"/>
          <a:ext cx="11455947" cy="3972560"/>
        </p:xfrm>
        <a:graphic>
          <a:graphicData uri="http://schemas.openxmlformats.org/drawingml/2006/table">
            <a:tbl>
              <a:tblPr firstRow="1" bandRow="1">
                <a:tableStyleId>{5C22544A-7EE6-4342-B048-85BDC9FD1C3A}</a:tableStyleId>
              </a:tblPr>
              <a:tblGrid>
                <a:gridCol w="2710016">
                  <a:extLst>
                    <a:ext uri="{9D8B030D-6E8A-4147-A177-3AD203B41FA5}">
                      <a16:colId xmlns:a16="http://schemas.microsoft.com/office/drawing/2014/main" val="2240590235"/>
                    </a:ext>
                  </a:extLst>
                </a:gridCol>
                <a:gridCol w="1689919">
                  <a:extLst>
                    <a:ext uri="{9D8B030D-6E8A-4147-A177-3AD203B41FA5}">
                      <a16:colId xmlns:a16="http://schemas.microsoft.com/office/drawing/2014/main" val="752348328"/>
                    </a:ext>
                  </a:extLst>
                </a:gridCol>
                <a:gridCol w="1800532">
                  <a:extLst>
                    <a:ext uri="{9D8B030D-6E8A-4147-A177-3AD203B41FA5}">
                      <a16:colId xmlns:a16="http://schemas.microsoft.com/office/drawing/2014/main" val="897916673"/>
                    </a:ext>
                  </a:extLst>
                </a:gridCol>
                <a:gridCol w="5255480">
                  <a:extLst>
                    <a:ext uri="{9D8B030D-6E8A-4147-A177-3AD203B41FA5}">
                      <a16:colId xmlns:a16="http://schemas.microsoft.com/office/drawing/2014/main" val="1624692853"/>
                    </a:ext>
                  </a:extLst>
                </a:gridCol>
              </a:tblGrid>
              <a:tr h="370840">
                <a:tc>
                  <a:txBody>
                    <a:bodyPr/>
                    <a:lstStyle/>
                    <a:p>
                      <a:r>
                        <a:rPr lang="en-NZ" sz="1400" dirty="0">
                          <a:latin typeface="Century Gothic"/>
                        </a:rPr>
                        <a:t>Properties</a:t>
                      </a:r>
                    </a:p>
                  </a:txBody>
                  <a:tcPr/>
                </a:tc>
                <a:tc>
                  <a:txBody>
                    <a:bodyPr/>
                    <a:lstStyle/>
                    <a:p>
                      <a:r>
                        <a:rPr lang="en-NZ" sz="1400" dirty="0">
                          <a:latin typeface="Century Gothic"/>
                        </a:rPr>
                        <a:t>EDN™</a:t>
                      </a:r>
                    </a:p>
                  </a:txBody>
                  <a:tcPr/>
                </a:tc>
                <a:tc>
                  <a:txBody>
                    <a:bodyPr/>
                    <a:lstStyle/>
                    <a:p>
                      <a:r>
                        <a:rPr lang="en-NZ" sz="1400" dirty="0">
                          <a:latin typeface="Century Gothic"/>
                        </a:rPr>
                        <a:t>Methyl bromide</a:t>
                      </a:r>
                    </a:p>
                  </a:txBody>
                  <a:tcPr/>
                </a:tc>
                <a:tc>
                  <a:txBody>
                    <a:bodyPr/>
                    <a:lstStyle/>
                    <a:p>
                      <a:r>
                        <a:rPr lang="en-NZ" sz="1400" dirty="0">
                          <a:latin typeface="Century Gothic"/>
                        </a:rPr>
                        <a:t>Advantages of EDN™</a:t>
                      </a:r>
                    </a:p>
                  </a:txBody>
                  <a:tcPr/>
                </a:tc>
                <a:extLst>
                  <a:ext uri="{0D108BD9-81ED-4DB2-BD59-A6C34878D82A}">
                    <a16:rowId xmlns:a16="http://schemas.microsoft.com/office/drawing/2014/main" val="4168703800"/>
                  </a:ext>
                </a:extLst>
              </a:tr>
              <a:tr h="370840">
                <a:tc>
                  <a:txBody>
                    <a:bodyPr/>
                    <a:lstStyle/>
                    <a:p>
                      <a:r>
                        <a:rPr lang="en-NZ" sz="1400" dirty="0">
                          <a:latin typeface="Century Gothic"/>
                        </a:rPr>
                        <a:t>Boiling point</a:t>
                      </a:r>
                    </a:p>
                  </a:txBody>
                  <a:tcPr/>
                </a:tc>
                <a:tc>
                  <a:txBody>
                    <a:bodyPr/>
                    <a:lstStyle/>
                    <a:p>
                      <a:r>
                        <a:rPr lang="en-NZ" sz="1400" dirty="0">
                          <a:latin typeface="Century Gothic"/>
                        </a:rPr>
                        <a:t>-21°C</a:t>
                      </a:r>
                    </a:p>
                  </a:txBody>
                  <a:tcPr/>
                </a:tc>
                <a:tc>
                  <a:txBody>
                    <a:bodyPr/>
                    <a:lstStyle/>
                    <a:p>
                      <a:r>
                        <a:rPr lang="en-NZ" sz="1400" dirty="0">
                          <a:latin typeface="Century Gothic"/>
                        </a:rPr>
                        <a:t>3.6°C</a:t>
                      </a:r>
                    </a:p>
                  </a:txBody>
                  <a:tcPr/>
                </a:tc>
                <a:tc>
                  <a:txBody>
                    <a:bodyPr/>
                    <a:lstStyle/>
                    <a:p>
                      <a:r>
                        <a:rPr lang="en-NZ" sz="1400" dirty="0">
                          <a:latin typeface="Century Gothic"/>
                        </a:rPr>
                        <a:t>EDN can be applied as a gas without a vaporiser</a:t>
                      </a:r>
                    </a:p>
                  </a:txBody>
                  <a:tcPr/>
                </a:tc>
                <a:extLst>
                  <a:ext uri="{0D108BD9-81ED-4DB2-BD59-A6C34878D82A}">
                    <a16:rowId xmlns:a16="http://schemas.microsoft.com/office/drawing/2014/main" val="1659264582"/>
                  </a:ext>
                </a:extLst>
              </a:tr>
              <a:tr h="370840">
                <a:tc>
                  <a:txBody>
                    <a:bodyPr/>
                    <a:lstStyle/>
                    <a:p>
                      <a:r>
                        <a:rPr lang="en-NZ" sz="1400" dirty="0">
                          <a:latin typeface="Century Gothic"/>
                        </a:rPr>
                        <a:t>Vapour pressure</a:t>
                      </a:r>
                    </a:p>
                  </a:txBody>
                  <a:tcPr/>
                </a:tc>
                <a:tc>
                  <a:txBody>
                    <a:bodyPr/>
                    <a:lstStyle/>
                    <a:p>
                      <a:r>
                        <a:rPr lang="en-NZ" sz="1400" dirty="0">
                          <a:latin typeface="Century Gothic"/>
                        </a:rPr>
                        <a:t>515 kPa (21°C)</a:t>
                      </a:r>
                    </a:p>
                  </a:txBody>
                  <a:tcPr/>
                </a:tc>
                <a:tc>
                  <a:txBody>
                    <a:bodyPr/>
                    <a:lstStyle/>
                    <a:p>
                      <a:r>
                        <a:rPr lang="en-NZ" sz="1400" dirty="0">
                          <a:latin typeface="Century Gothic"/>
                        </a:rPr>
                        <a:t>214 kPa (21°C)</a:t>
                      </a:r>
                    </a:p>
                  </a:txBody>
                  <a:tcPr/>
                </a:tc>
                <a:tc>
                  <a:txBody>
                    <a:bodyPr/>
                    <a:lstStyle/>
                    <a:p>
                      <a:r>
                        <a:rPr lang="en-NZ" sz="1400" dirty="0">
                          <a:latin typeface="Century Gothic"/>
                        </a:rPr>
                        <a:t>EDN has a higher vapour pressure, hence, it will penetrate and distribute better than </a:t>
                      </a:r>
                      <a:r>
                        <a:rPr lang="en-NZ" sz="1400" dirty="0" err="1">
                          <a:latin typeface="Century Gothic"/>
                        </a:rPr>
                        <a:t>MeBr</a:t>
                      </a:r>
                      <a:endParaRPr lang="en-NZ" sz="1400" dirty="0">
                        <a:latin typeface="Century Gothic"/>
                      </a:endParaRPr>
                    </a:p>
                  </a:txBody>
                  <a:tcPr/>
                </a:tc>
                <a:extLst>
                  <a:ext uri="{0D108BD9-81ED-4DB2-BD59-A6C34878D82A}">
                    <a16:rowId xmlns:a16="http://schemas.microsoft.com/office/drawing/2014/main" val="1414405944"/>
                  </a:ext>
                </a:extLst>
              </a:tr>
              <a:tr h="370840">
                <a:tc>
                  <a:txBody>
                    <a:bodyPr/>
                    <a:lstStyle/>
                    <a:p>
                      <a:r>
                        <a:rPr lang="en-NZ" sz="1400" dirty="0">
                          <a:latin typeface="Century Gothic"/>
                        </a:rPr>
                        <a:t>Density in air</a:t>
                      </a:r>
                    </a:p>
                  </a:txBody>
                  <a:tcPr/>
                </a:tc>
                <a:tc>
                  <a:txBody>
                    <a:bodyPr/>
                    <a:lstStyle/>
                    <a:p>
                      <a:r>
                        <a:rPr lang="en-NZ" sz="1400" dirty="0">
                          <a:latin typeface="Century Gothic"/>
                        </a:rPr>
                        <a:t>2.2 kg/m</a:t>
                      </a:r>
                      <a:r>
                        <a:rPr lang="en-NZ" sz="1400" baseline="30000" dirty="0">
                          <a:latin typeface="Century Gothic"/>
                        </a:rPr>
                        <a:t>3</a:t>
                      </a:r>
                    </a:p>
                  </a:txBody>
                  <a:tcPr/>
                </a:tc>
                <a:tc>
                  <a:txBody>
                    <a:bodyPr/>
                    <a:lstStyle/>
                    <a:p>
                      <a:r>
                        <a:rPr lang="en-NZ" sz="1400" dirty="0">
                          <a:latin typeface="Century Gothic"/>
                        </a:rPr>
                        <a:t>3.27 kg/m</a:t>
                      </a:r>
                      <a:r>
                        <a:rPr lang="en-NZ" sz="1400" baseline="30000" dirty="0">
                          <a:latin typeface="Century Gothic"/>
                        </a:rPr>
                        <a:t>3</a:t>
                      </a:r>
                    </a:p>
                  </a:txBody>
                  <a:tcPr/>
                </a:tc>
                <a:tc>
                  <a:txBody>
                    <a:bodyPr/>
                    <a:lstStyle/>
                    <a:p>
                      <a:r>
                        <a:rPr lang="en-NZ" sz="1400" dirty="0">
                          <a:latin typeface="Century Gothic"/>
                        </a:rPr>
                        <a:t>Both fumigants are heavier than air, but EDN™ is lighter than </a:t>
                      </a:r>
                      <a:r>
                        <a:rPr lang="en-NZ" sz="1400" dirty="0" err="1">
                          <a:latin typeface="Century Gothic"/>
                        </a:rPr>
                        <a:t>MeBr</a:t>
                      </a:r>
                      <a:r>
                        <a:rPr lang="en-NZ" sz="1400" dirty="0">
                          <a:latin typeface="Century Gothic"/>
                        </a:rPr>
                        <a:t> which means ventilation is quicker for EDN™</a:t>
                      </a:r>
                    </a:p>
                  </a:txBody>
                  <a:tcPr/>
                </a:tc>
                <a:extLst>
                  <a:ext uri="{0D108BD9-81ED-4DB2-BD59-A6C34878D82A}">
                    <a16:rowId xmlns:a16="http://schemas.microsoft.com/office/drawing/2014/main" val="1665012706"/>
                  </a:ext>
                </a:extLst>
              </a:tr>
              <a:tr h="370840">
                <a:tc>
                  <a:txBody>
                    <a:bodyPr/>
                    <a:lstStyle/>
                    <a:p>
                      <a:r>
                        <a:rPr lang="en-NZ" sz="1400" dirty="0">
                          <a:latin typeface="Century Gothic"/>
                        </a:rPr>
                        <a:t>Specific volume (@ 25°C and 1 </a:t>
                      </a:r>
                      <a:r>
                        <a:rPr lang="en-NZ" sz="1400" dirty="0" err="1">
                          <a:latin typeface="Century Gothic"/>
                        </a:rPr>
                        <a:t>atm</a:t>
                      </a:r>
                      <a:r>
                        <a:rPr lang="en-NZ" sz="1400" dirty="0">
                          <a:latin typeface="Century Gothic"/>
                        </a:rPr>
                        <a:t>)</a:t>
                      </a:r>
                    </a:p>
                  </a:txBody>
                  <a:tcPr/>
                </a:tc>
                <a:tc>
                  <a:txBody>
                    <a:bodyPr/>
                    <a:lstStyle/>
                    <a:p>
                      <a:r>
                        <a:rPr lang="en-NZ" sz="1400" dirty="0">
                          <a:latin typeface="Century Gothic"/>
                        </a:rPr>
                        <a:t>462 l/kg</a:t>
                      </a:r>
                    </a:p>
                  </a:txBody>
                  <a:tcPr/>
                </a:tc>
                <a:tc>
                  <a:txBody>
                    <a:bodyPr/>
                    <a:lstStyle/>
                    <a:p>
                      <a:r>
                        <a:rPr lang="en-NZ" sz="1400" dirty="0">
                          <a:latin typeface="Century Gothic"/>
                        </a:rPr>
                        <a:t>256 l/kg</a:t>
                      </a:r>
                    </a:p>
                  </a:txBody>
                  <a:tcPr/>
                </a:tc>
                <a:tc>
                  <a:txBody>
                    <a:bodyPr/>
                    <a:lstStyle/>
                    <a:p>
                      <a:r>
                        <a:rPr lang="en-NZ" sz="1400" dirty="0">
                          <a:latin typeface="Century Gothic"/>
                        </a:rPr>
                        <a:t>EDN creates much more gas per kg </a:t>
                      </a:r>
                    </a:p>
                  </a:txBody>
                  <a:tcPr/>
                </a:tc>
                <a:extLst>
                  <a:ext uri="{0D108BD9-81ED-4DB2-BD59-A6C34878D82A}">
                    <a16:rowId xmlns:a16="http://schemas.microsoft.com/office/drawing/2014/main" val="3774545404"/>
                  </a:ext>
                </a:extLst>
              </a:tr>
              <a:tr h="370840">
                <a:tc>
                  <a:txBody>
                    <a:bodyPr/>
                    <a:lstStyle/>
                    <a:p>
                      <a:r>
                        <a:rPr lang="en-NZ" sz="1400" dirty="0">
                          <a:latin typeface="Century Gothic"/>
                        </a:rPr>
                        <a:t>Molecular weight</a:t>
                      </a:r>
                    </a:p>
                  </a:txBody>
                  <a:tcPr/>
                </a:tc>
                <a:tc>
                  <a:txBody>
                    <a:bodyPr/>
                    <a:lstStyle/>
                    <a:p>
                      <a:r>
                        <a:rPr lang="en-NZ" sz="1400" dirty="0">
                          <a:latin typeface="Century Gothic"/>
                        </a:rPr>
                        <a:t>52.04 g/mol</a:t>
                      </a:r>
                    </a:p>
                  </a:txBody>
                  <a:tcPr/>
                </a:tc>
                <a:tc>
                  <a:txBody>
                    <a:bodyPr/>
                    <a:lstStyle/>
                    <a:p>
                      <a:r>
                        <a:rPr lang="en-NZ" sz="1400" dirty="0">
                          <a:latin typeface="Century Gothic"/>
                        </a:rPr>
                        <a:t>94.94 g/mol</a:t>
                      </a:r>
                    </a:p>
                  </a:txBody>
                  <a:tcPr/>
                </a:tc>
                <a:tc>
                  <a:txBody>
                    <a:bodyPr/>
                    <a:lstStyle/>
                    <a:p>
                      <a:pPr lvl="0">
                        <a:buNone/>
                      </a:pPr>
                      <a:r>
                        <a:rPr lang="en-US" sz="1400" b="0" i="0" u="none" strike="noStrike" noProof="0" dirty="0">
                          <a:latin typeface="Century Gothic"/>
                        </a:rPr>
                        <a:t>EDN ½ of </a:t>
                      </a:r>
                      <a:r>
                        <a:rPr lang="en-US" sz="1400" b="0" i="0" u="none" strike="noStrike" noProof="0" dirty="0" err="1">
                          <a:latin typeface="Century Gothic"/>
                        </a:rPr>
                        <a:t>MeBr</a:t>
                      </a:r>
                      <a:r>
                        <a:rPr lang="en-US" sz="1400" b="0" i="0" u="none" strike="noStrike" noProof="0" dirty="0">
                          <a:latin typeface="Century Gothic"/>
                        </a:rPr>
                        <a:t> weight; smaller molecule and lower weight means  it can move quickly from areas of high concentration to low concentration and achieve equilibrium faster</a:t>
                      </a:r>
                      <a:endParaRPr lang="en-US" sz="1400" dirty="0"/>
                    </a:p>
                  </a:txBody>
                  <a:tcPr/>
                </a:tc>
                <a:extLst>
                  <a:ext uri="{0D108BD9-81ED-4DB2-BD59-A6C34878D82A}">
                    <a16:rowId xmlns:a16="http://schemas.microsoft.com/office/drawing/2014/main" val="2498406450"/>
                  </a:ext>
                </a:extLst>
              </a:tr>
              <a:tr h="370840">
                <a:tc>
                  <a:txBody>
                    <a:bodyPr/>
                    <a:lstStyle/>
                    <a:p>
                      <a:r>
                        <a:rPr lang="en-NZ" sz="1400" dirty="0">
                          <a:latin typeface="Century Gothic"/>
                        </a:rPr>
                        <a:t>End point concentration</a:t>
                      </a:r>
                    </a:p>
                  </a:txBody>
                  <a:tcPr/>
                </a:tc>
                <a:tc>
                  <a:txBody>
                    <a:bodyPr/>
                    <a:lstStyle/>
                    <a:p>
                      <a:r>
                        <a:rPr lang="en-NZ" sz="1400" dirty="0">
                          <a:latin typeface="Century Gothic"/>
                        </a:rPr>
                        <a:t>&lt; 1%</a:t>
                      </a:r>
                    </a:p>
                  </a:txBody>
                  <a:tcPr/>
                </a:tc>
                <a:tc>
                  <a:txBody>
                    <a:bodyPr/>
                    <a:lstStyle/>
                    <a:p>
                      <a:r>
                        <a:rPr lang="en-NZ" sz="1400" dirty="0">
                          <a:latin typeface="Century Gothic"/>
                        </a:rPr>
                        <a:t>50%</a:t>
                      </a:r>
                    </a:p>
                  </a:txBody>
                  <a:tcPr>
                    <a:solidFill>
                      <a:srgbClr val="E9EBF5"/>
                    </a:solidFill>
                  </a:tcPr>
                </a:tc>
                <a:tc>
                  <a:txBody>
                    <a:bodyPr/>
                    <a:lstStyle/>
                    <a:p>
                      <a:r>
                        <a:rPr lang="en-NZ" sz="1400" dirty="0">
                          <a:latin typeface="Century Gothic"/>
                        </a:rPr>
                        <a:t>Less EDN is released into the environment at the end of the fumigation compared with </a:t>
                      </a:r>
                      <a:r>
                        <a:rPr lang="en-NZ" sz="1400" dirty="0" err="1">
                          <a:latin typeface="Century Gothic"/>
                        </a:rPr>
                        <a:t>MeBr</a:t>
                      </a:r>
                      <a:r>
                        <a:rPr lang="en-NZ" sz="1400" dirty="0">
                          <a:latin typeface="Century Gothic"/>
                        </a:rPr>
                        <a:t>. Hence, EDN</a:t>
                      </a:r>
                      <a:r>
                        <a:rPr lang="en-NZ" sz="1400" b="0" i="0" u="none" strike="noStrike" noProof="0" dirty="0"/>
                        <a:t>™</a:t>
                      </a:r>
                      <a:r>
                        <a:rPr lang="en-NZ" sz="1400" dirty="0">
                          <a:latin typeface="Century Gothic"/>
                        </a:rPr>
                        <a:t> ventilation is much quicker with small buffer zone than </a:t>
                      </a:r>
                      <a:r>
                        <a:rPr lang="en-NZ" sz="1400" dirty="0" err="1">
                          <a:latin typeface="Century Gothic"/>
                        </a:rPr>
                        <a:t>MeBr</a:t>
                      </a:r>
                      <a:r>
                        <a:rPr lang="en-NZ" sz="1400" dirty="0">
                          <a:latin typeface="Century Gothic"/>
                        </a:rPr>
                        <a:t>  </a:t>
                      </a:r>
                    </a:p>
                  </a:txBody>
                  <a:tcPr>
                    <a:solidFill>
                      <a:srgbClr val="E9EBF5"/>
                    </a:solidFill>
                  </a:tcPr>
                </a:tc>
                <a:extLst>
                  <a:ext uri="{0D108BD9-81ED-4DB2-BD59-A6C34878D82A}">
                    <a16:rowId xmlns:a16="http://schemas.microsoft.com/office/drawing/2014/main" val="3218340226"/>
                  </a:ext>
                </a:extLst>
              </a:tr>
            </a:tbl>
          </a:graphicData>
        </a:graphic>
      </p:graphicFrame>
      <p:pic>
        <p:nvPicPr>
          <p:cNvPr id="7" name="Picture 6" descr="A picture containing outdoor, person, man, small&#10;&#10;Description automatically generated">
            <a:extLst>
              <a:ext uri="{FF2B5EF4-FFF2-40B4-BE49-F238E27FC236}">
                <a16:creationId xmlns:a16="http://schemas.microsoft.com/office/drawing/2014/main" id="{652C1924-676F-36F7-5D04-EA13EE048A1A}"/>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8046721" y="95688"/>
            <a:ext cx="3777256" cy="2124707"/>
          </a:xfrm>
          <a:prstGeom prst="rect">
            <a:avLst/>
          </a:prstGeom>
        </p:spPr>
      </p:pic>
    </p:spTree>
    <p:extLst>
      <p:ext uri="{BB962C8B-B14F-4D97-AF65-F5344CB8AC3E}">
        <p14:creationId xmlns:p14="http://schemas.microsoft.com/office/powerpoint/2010/main" val="1704246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3822DD-3F72-D145-8569-F156D1A45E7D}"/>
              </a:ext>
            </a:extLst>
          </p:cNvPr>
          <p:cNvSpPr>
            <a:spLocks noGrp="1"/>
          </p:cNvSpPr>
          <p:nvPr>
            <p:ph type="title"/>
          </p:nvPr>
        </p:nvSpPr>
        <p:spPr>
          <a:xfrm>
            <a:off x="158796" y="271622"/>
            <a:ext cx="6442392" cy="831417"/>
          </a:xfrm>
        </p:spPr>
        <p:txBody>
          <a:bodyPr/>
          <a:lstStyle/>
          <a:p>
            <a:r>
              <a:rPr lang="en-US" sz="2800" b="0" dirty="0">
                <a:solidFill>
                  <a:srgbClr val="05486C"/>
                </a:solidFill>
                <a:latin typeface="Arial" panose="020B0604020202020204" pitchFamily="34" charset="0"/>
                <a:cs typeface="Arial" panose="020B0604020202020204" pitchFamily="34" charset="0"/>
              </a:rPr>
              <a:t>High-level overview of efficacy data</a:t>
            </a:r>
            <a:br>
              <a:rPr lang="en-US" sz="2000" b="0" dirty="0">
                <a:solidFill>
                  <a:srgbClr val="05486C"/>
                </a:solidFill>
                <a:latin typeface="Arial" panose="020B0604020202020204" pitchFamily="34" charset="0"/>
                <a:cs typeface="Arial" panose="020B0604020202020204" pitchFamily="34" charset="0"/>
              </a:rPr>
            </a:br>
            <a:r>
              <a:rPr lang="en-US" sz="2400" dirty="0">
                <a:solidFill>
                  <a:srgbClr val="05486C"/>
                </a:solidFill>
                <a:latin typeface="Arial" panose="020B0604020202020204" pitchFamily="34" charset="0"/>
                <a:cs typeface="Arial" panose="020B0604020202020204" pitchFamily="34" charset="0"/>
              </a:rPr>
              <a:t>Insects:</a:t>
            </a:r>
            <a:r>
              <a:rPr lang="en-US" sz="2400" b="0" dirty="0">
                <a:solidFill>
                  <a:srgbClr val="05486C"/>
                </a:solidFill>
                <a:latin typeface="Arial" panose="020B0604020202020204" pitchFamily="34" charset="0"/>
                <a:cs typeface="Arial" panose="020B0604020202020204" pitchFamily="34" charset="0"/>
              </a:rPr>
              <a:t> 11 families &amp; 28 species</a:t>
            </a:r>
            <a:br>
              <a:rPr lang="en-US" sz="2000" b="0" dirty="0">
                <a:solidFill>
                  <a:srgbClr val="05486C"/>
                </a:solidFill>
                <a:latin typeface="Arial" panose="020B0604020202020204" pitchFamily="34" charset="0"/>
                <a:cs typeface="Arial" panose="020B0604020202020204" pitchFamily="34" charset="0"/>
              </a:rPr>
            </a:br>
            <a:br>
              <a:rPr lang="en-US" sz="2000" b="0" dirty="0">
                <a:solidFill>
                  <a:srgbClr val="05486C"/>
                </a:solidFill>
                <a:latin typeface="Arial" panose="020B0604020202020204" pitchFamily="34" charset="0"/>
                <a:cs typeface="Arial" panose="020B0604020202020204" pitchFamily="34" charset="0"/>
              </a:rPr>
            </a:br>
            <a:endParaRPr lang="en-US" sz="2000" b="0" dirty="0">
              <a:solidFill>
                <a:srgbClr val="05486C"/>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D27DB184-611A-5D02-3C1A-E7AC195CD650}"/>
              </a:ext>
            </a:extLst>
          </p:cNvPr>
          <p:cNvGraphicFramePr>
            <a:graphicFrameLocks noGrp="1"/>
          </p:cNvGraphicFramePr>
          <p:nvPr/>
        </p:nvGraphicFramePr>
        <p:xfrm>
          <a:off x="158796" y="1148312"/>
          <a:ext cx="5868390" cy="5709688"/>
        </p:xfrm>
        <a:graphic>
          <a:graphicData uri="http://schemas.openxmlformats.org/drawingml/2006/table">
            <a:tbl>
              <a:tblPr firstRow="1" firstCol="1" bandRow="1">
                <a:tableStyleId>{5C22544A-7EE6-4342-B048-85BDC9FD1C3A}</a:tableStyleId>
              </a:tblPr>
              <a:tblGrid>
                <a:gridCol w="505778">
                  <a:extLst>
                    <a:ext uri="{9D8B030D-6E8A-4147-A177-3AD203B41FA5}">
                      <a16:colId xmlns:a16="http://schemas.microsoft.com/office/drawing/2014/main" val="1876476862"/>
                    </a:ext>
                  </a:extLst>
                </a:gridCol>
                <a:gridCol w="1146739">
                  <a:extLst>
                    <a:ext uri="{9D8B030D-6E8A-4147-A177-3AD203B41FA5}">
                      <a16:colId xmlns:a16="http://schemas.microsoft.com/office/drawing/2014/main" val="4282116416"/>
                    </a:ext>
                  </a:extLst>
                </a:gridCol>
                <a:gridCol w="1791241">
                  <a:extLst>
                    <a:ext uri="{9D8B030D-6E8A-4147-A177-3AD203B41FA5}">
                      <a16:colId xmlns:a16="http://schemas.microsoft.com/office/drawing/2014/main" val="3410710077"/>
                    </a:ext>
                  </a:extLst>
                </a:gridCol>
                <a:gridCol w="1993091">
                  <a:extLst>
                    <a:ext uri="{9D8B030D-6E8A-4147-A177-3AD203B41FA5}">
                      <a16:colId xmlns:a16="http://schemas.microsoft.com/office/drawing/2014/main" val="613757215"/>
                    </a:ext>
                  </a:extLst>
                </a:gridCol>
                <a:gridCol w="431541">
                  <a:extLst>
                    <a:ext uri="{9D8B030D-6E8A-4147-A177-3AD203B41FA5}">
                      <a16:colId xmlns:a16="http://schemas.microsoft.com/office/drawing/2014/main" val="1911951385"/>
                    </a:ext>
                  </a:extLst>
                </a:gridCol>
              </a:tblGrid>
              <a:tr h="256976">
                <a:tc>
                  <a:txBody>
                    <a:bodyPr/>
                    <a:lstStyle/>
                    <a:p>
                      <a:pPr>
                        <a:lnSpc>
                          <a:spcPct val="107000"/>
                        </a:lnSpc>
                        <a:spcAft>
                          <a:spcPts val="800"/>
                        </a:spcAft>
                      </a:pPr>
                      <a:r>
                        <a:rPr lang="en-AU" sz="1000" kern="100" dirty="0">
                          <a:effectLst/>
                          <a:latin typeface="Century Gothic" panose="020B0502020202020204" pitchFamily="34" charset="0"/>
                        </a:rPr>
                        <a:t>Type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Family</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Scientific name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Common name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Refs</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2306350119"/>
                  </a:ext>
                </a:extLst>
              </a:tr>
              <a:tr h="335274">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err="1">
                          <a:effectLst/>
                          <a:latin typeface="Century Gothic" panose="020B0502020202020204" pitchFamily="34" charset="0"/>
                        </a:rPr>
                        <a:t>Bostrichidae</a:t>
                      </a:r>
                      <a:r>
                        <a:rPr lang="en-AU" sz="1000" kern="100" dirty="0">
                          <a:effectLst/>
                          <a:latin typeface="Century Gothic" panose="020B0502020202020204" pitchFamily="34" charset="0"/>
                        </a:rPr>
                        <a:t>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Rhyzopertha</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dominica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Lesser grain borer</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1,2,3,4</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960582085"/>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err="1">
                          <a:effectLst/>
                          <a:latin typeface="Century Gothic" panose="020B0502020202020204" pitchFamily="34" charset="0"/>
                        </a:rPr>
                        <a:t>Cerambycidae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Anoplophora</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glabripennis</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Asian long-horned beetle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4,5</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1420266362"/>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err="1">
                          <a:effectLst/>
                          <a:latin typeface="Century Gothic" panose="020B0502020202020204" pitchFamily="34" charset="0"/>
                        </a:rPr>
                        <a:t>Cerambycidae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a:effectLst/>
                          <a:latin typeface="Century Gothic" panose="020B0502020202020204" pitchFamily="34" charset="0"/>
                        </a:rPr>
                        <a:t>Arhopalus </a:t>
                      </a:r>
                      <a:r>
                        <a:rPr lang="en-AU" sz="1000" i="1" kern="100" dirty="0" err="1">
                          <a:effectLst/>
                          <a:latin typeface="Century Gothic" panose="020B0502020202020204" pitchFamily="34" charset="0"/>
                        </a:rPr>
                        <a:t>ferus</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Burnt pine longhorn beetle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6,7,8</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2462238406"/>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err="1">
                          <a:effectLst/>
                          <a:latin typeface="Century Gothic" panose="020B0502020202020204" pitchFamily="34" charset="0"/>
                        </a:rPr>
                        <a:t>Cerambycidae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Hylotrupes</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bajulus</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House longhorn beetle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9,10</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2746032979"/>
                  </a:ext>
                </a:extLst>
              </a:tr>
              <a:tr h="335274">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Cerambycidae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Monochamus</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alternatus</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Japanese pine sawyer</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11,1213,14</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838029261"/>
                  </a:ext>
                </a:extLst>
              </a:tr>
              <a:tr h="335274">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Cerambycidae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Tetropium</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fuscum</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Brown spruce longhorn beetle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15</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2241774717"/>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Curculionidae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Crypahalus</a:t>
                      </a:r>
                      <a:r>
                        <a:rPr lang="en-AU" sz="1000" i="1" kern="100" dirty="0">
                          <a:effectLst/>
                          <a:latin typeface="Century Gothic" panose="020B0502020202020204" pitchFamily="34" charset="0"/>
                        </a:rPr>
                        <a:t> fulvus</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Minute pine bark beetle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16,17</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4163549903"/>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Curculionidae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Dryocoetes</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autographus</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Hairy spruce bark beetle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15,18</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2263513799"/>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Curculionidae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Dryocoetes</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hectographus</a:t>
                      </a:r>
                      <a:r>
                        <a:rPr lang="en-AU" sz="1000" i="1" kern="100" dirty="0">
                          <a:effectLst/>
                          <a:latin typeface="Century Gothic" panose="020B0502020202020204" pitchFamily="34" charset="0"/>
                        </a:rPr>
                        <a:t> </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18</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368337029"/>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Curculionidae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Hylastes</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ater</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Black pine bark beetle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8,19</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2546721107"/>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Curculionidae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Hylurgops</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palliatus</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Lesser spruce shoot beetle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18</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727655250"/>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Curculionidae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Hylurgus</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ligniperda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Golden-haired bark beetle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8,19</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754063297"/>
                  </a:ext>
                </a:extLst>
              </a:tr>
              <a:tr h="335274">
                <a:tc>
                  <a:txBody>
                    <a:bodyPr/>
                    <a:lstStyle/>
                    <a:p>
                      <a:pPr>
                        <a:lnSpc>
                          <a:spcPct val="107000"/>
                        </a:lnSpc>
                        <a:spcAft>
                          <a:spcPts val="800"/>
                        </a:spcAft>
                      </a:pPr>
                      <a:r>
                        <a:rPr lang="en-AU" sz="1000" b="0" kern="100">
                          <a:effectLst/>
                          <a:latin typeface="Century Gothic" panose="020B0502020202020204" pitchFamily="34" charset="0"/>
                        </a:rPr>
                        <a:t>Insect</a:t>
                      </a:r>
                      <a:endParaRPr lang="en-AU" sz="1000" b="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Curculionidae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a:effectLst/>
                          <a:latin typeface="Century Gothic" panose="020B0502020202020204" pitchFamily="34" charset="0"/>
                        </a:rPr>
                        <a:t>Ips </a:t>
                      </a:r>
                      <a:r>
                        <a:rPr lang="en-AU" sz="1000" i="1" kern="100" dirty="0" err="1">
                          <a:effectLst/>
                          <a:latin typeface="Century Gothic" panose="020B0502020202020204" pitchFamily="34" charset="0"/>
                        </a:rPr>
                        <a:t>typographus</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European spruce bark beetle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15, 18</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3353902973"/>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Curculionidae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Pityogenes</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chalcographus</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Spruce wood engrave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15,18</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2123373137"/>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Curculionidae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Polygraphus</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poligraphus</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15</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2253131424"/>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Curculionidae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Tomicus</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piniperda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Common pine shoot beetle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17,21</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4190200759"/>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Dermestidae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a:effectLst/>
                          <a:latin typeface="Century Gothic" panose="020B0502020202020204" pitchFamily="34" charset="0"/>
                        </a:rPr>
                        <a:t>Trogoderma </a:t>
                      </a:r>
                      <a:r>
                        <a:rPr lang="en-AU" sz="1000" i="1" kern="100" dirty="0" err="1">
                          <a:effectLst/>
                          <a:latin typeface="Century Gothic" panose="020B0502020202020204" pitchFamily="34" charset="0"/>
                        </a:rPr>
                        <a:t>variabile</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Khapra beetle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2</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1960724205"/>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Dryophthoridae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a:effectLst/>
                          <a:latin typeface="Century Gothic" panose="020B0502020202020204" pitchFamily="34" charset="0"/>
                        </a:rPr>
                        <a:t>Sitophilus </a:t>
                      </a:r>
                      <a:r>
                        <a:rPr lang="en-AU" sz="1000" i="1" kern="100" dirty="0" err="1">
                          <a:effectLst/>
                          <a:latin typeface="Century Gothic" panose="020B0502020202020204" pitchFamily="34" charset="0"/>
                        </a:rPr>
                        <a:t>granarius</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Wheat weevil</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1</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304606192"/>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err="1">
                          <a:effectLst/>
                          <a:latin typeface="Century Gothic" panose="020B0502020202020204" pitchFamily="34" charset="0"/>
                        </a:rPr>
                        <a:t>Dryophthoridae</a:t>
                      </a:r>
                      <a:r>
                        <a:rPr lang="en-AU" sz="1000" kern="100" dirty="0">
                          <a:effectLst/>
                          <a:latin typeface="Century Gothic" panose="020B0502020202020204" pitchFamily="34" charset="0"/>
                        </a:rPr>
                        <a:t> </a:t>
                      </a:r>
                    </a:p>
                  </a:txBody>
                  <a:tcPr marL="50153" marR="50153" marT="6965" marB="6965" anchor="ctr"/>
                </a:tc>
                <a:tc>
                  <a:txBody>
                    <a:bodyPr/>
                    <a:lstStyle/>
                    <a:p>
                      <a:pPr>
                        <a:lnSpc>
                          <a:spcPct val="107000"/>
                        </a:lnSpc>
                        <a:spcAft>
                          <a:spcPts val="800"/>
                        </a:spcAft>
                      </a:pPr>
                      <a:r>
                        <a:rPr lang="en-AU" sz="1000" i="1" kern="100" dirty="0">
                          <a:effectLst/>
                          <a:latin typeface="Century Gothic" panose="020B0502020202020204" pitchFamily="34" charset="0"/>
                        </a:rPr>
                        <a:t>Sitophilus </a:t>
                      </a:r>
                      <a:r>
                        <a:rPr lang="en-AU" sz="1000" i="1" kern="100" dirty="0" err="1">
                          <a:effectLst/>
                          <a:latin typeface="Century Gothic" panose="020B0502020202020204" pitchFamily="34" charset="0"/>
                        </a:rPr>
                        <a:t>oryzae</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Rice weevil</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1,2</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2631007644"/>
                  </a:ext>
                </a:extLst>
              </a:tr>
              <a:tr h="256976">
                <a:tc>
                  <a:txBody>
                    <a:bodyPr/>
                    <a:lstStyle/>
                    <a:p>
                      <a:pPr>
                        <a:lnSpc>
                          <a:spcPct val="107000"/>
                        </a:lnSpc>
                        <a:spcAft>
                          <a:spcPts val="800"/>
                        </a:spcAft>
                      </a:pPr>
                      <a:r>
                        <a:rPr lang="en-AU" sz="1000" b="0" kern="100" dirty="0">
                          <a:effectLst/>
                          <a:latin typeface="Century Gothic" panose="020B0502020202020204" pitchFamily="34" charset="0"/>
                        </a:rPr>
                        <a:t>Insect</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Erebidae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i="1" kern="100" dirty="0" err="1">
                          <a:effectLst/>
                          <a:latin typeface="Century Gothic" panose="020B0502020202020204" pitchFamily="34" charset="0"/>
                        </a:rPr>
                        <a:t>Hyphantria</a:t>
                      </a:r>
                      <a:r>
                        <a:rPr lang="en-AU" sz="1000" i="1" kern="100" dirty="0">
                          <a:effectLst/>
                          <a:latin typeface="Century Gothic" panose="020B0502020202020204" pitchFamily="34" charset="0"/>
                        </a:rPr>
                        <a:t> </a:t>
                      </a:r>
                      <a:r>
                        <a:rPr lang="en-AU" sz="1000" i="1" kern="100" dirty="0" err="1">
                          <a:effectLst/>
                          <a:latin typeface="Century Gothic" panose="020B0502020202020204" pitchFamily="34" charset="0"/>
                        </a:rPr>
                        <a:t>cunea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a:effectLst/>
                          <a:latin typeface="Century Gothic" panose="020B0502020202020204" pitchFamily="34" charset="0"/>
                        </a:rPr>
                        <a:t>Fall webworm</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tc>
                  <a:txBody>
                    <a:bodyPr/>
                    <a:lstStyle/>
                    <a:p>
                      <a:pPr>
                        <a:lnSpc>
                          <a:spcPct val="107000"/>
                        </a:lnSpc>
                        <a:spcAft>
                          <a:spcPts val="800"/>
                        </a:spcAft>
                      </a:pPr>
                      <a:r>
                        <a:rPr lang="en-AU" sz="1000" kern="100" dirty="0">
                          <a:effectLst/>
                          <a:latin typeface="Century Gothic" panose="020B0502020202020204" pitchFamily="34" charset="0"/>
                        </a:rPr>
                        <a:t>17,21</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0153" marR="50153" marT="6965" marB="6965" anchor="ctr"/>
                </a:tc>
                <a:extLst>
                  <a:ext uri="{0D108BD9-81ED-4DB2-BD59-A6C34878D82A}">
                    <a16:rowId xmlns:a16="http://schemas.microsoft.com/office/drawing/2014/main" val="2798618484"/>
                  </a:ext>
                </a:extLst>
              </a:tr>
            </a:tbl>
          </a:graphicData>
        </a:graphic>
      </p:graphicFrame>
      <p:graphicFrame>
        <p:nvGraphicFramePr>
          <p:cNvPr id="7" name="Table 6">
            <a:extLst>
              <a:ext uri="{FF2B5EF4-FFF2-40B4-BE49-F238E27FC236}">
                <a16:creationId xmlns:a16="http://schemas.microsoft.com/office/drawing/2014/main" id="{254B2790-6C13-CFB7-5901-DD76E7053505}"/>
              </a:ext>
            </a:extLst>
          </p:cNvPr>
          <p:cNvGraphicFramePr>
            <a:graphicFrameLocks noGrp="1"/>
          </p:cNvGraphicFramePr>
          <p:nvPr/>
        </p:nvGraphicFramePr>
        <p:xfrm>
          <a:off x="6117024" y="1148312"/>
          <a:ext cx="6074976" cy="2500855"/>
        </p:xfrm>
        <a:graphic>
          <a:graphicData uri="http://schemas.openxmlformats.org/drawingml/2006/table">
            <a:tbl>
              <a:tblPr firstRow="1" firstCol="1" bandRow="1">
                <a:tableStyleId>{5C22544A-7EE6-4342-B048-85BDC9FD1C3A}</a:tableStyleId>
              </a:tblPr>
              <a:tblGrid>
                <a:gridCol w="583915">
                  <a:extLst>
                    <a:ext uri="{9D8B030D-6E8A-4147-A177-3AD203B41FA5}">
                      <a16:colId xmlns:a16="http://schemas.microsoft.com/office/drawing/2014/main" val="1876476862"/>
                    </a:ext>
                  </a:extLst>
                </a:gridCol>
                <a:gridCol w="1254102">
                  <a:extLst>
                    <a:ext uri="{9D8B030D-6E8A-4147-A177-3AD203B41FA5}">
                      <a16:colId xmlns:a16="http://schemas.microsoft.com/office/drawing/2014/main" val="4282116416"/>
                    </a:ext>
                  </a:extLst>
                </a:gridCol>
                <a:gridCol w="1668804">
                  <a:extLst>
                    <a:ext uri="{9D8B030D-6E8A-4147-A177-3AD203B41FA5}">
                      <a16:colId xmlns:a16="http://schemas.microsoft.com/office/drawing/2014/main" val="3410710077"/>
                    </a:ext>
                  </a:extLst>
                </a:gridCol>
                <a:gridCol w="2053884">
                  <a:extLst>
                    <a:ext uri="{9D8B030D-6E8A-4147-A177-3AD203B41FA5}">
                      <a16:colId xmlns:a16="http://schemas.microsoft.com/office/drawing/2014/main" val="613757215"/>
                    </a:ext>
                  </a:extLst>
                </a:gridCol>
                <a:gridCol w="514271">
                  <a:extLst>
                    <a:ext uri="{9D8B030D-6E8A-4147-A177-3AD203B41FA5}">
                      <a16:colId xmlns:a16="http://schemas.microsoft.com/office/drawing/2014/main" val="1911951385"/>
                    </a:ext>
                  </a:extLst>
                </a:gridCol>
              </a:tblGrid>
              <a:tr h="268693">
                <a:tc>
                  <a:txBody>
                    <a:bodyPr/>
                    <a:lstStyle/>
                    <a:p>
                      <a:pPr>
                        <a:lnSpc>
                          <a:spcPct val="107000"/>
                        </a:lnSpc>
                        <a:spcAft>
                          <a:spcPts val="800"/>
                        </a:spcAft>
                      </a:pPr>
                      <a:r>
                        <a:rPr lang="en-AU" sz="1000" kern="100" dirty="0">
                          <a:effectLst/>
                          <a:latin typeface="Century Gothic" panose="020B0502020202020204" pitchFamily="34" charset="0"/>
                        </a:rPr>
                        <a:t>Type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441" marR="52441" marT="7283" marB="7283" anchor="ctr"/>
                </a:tc>
                <a:tc>
                  <a:txBody>
                    <a:bodyPr/>
                    <a:lstStyle/>
                    <a:p>
                      <a:pPr>
                        <a:lnSpc>
                          <a:spcPct val="107000"/>
                        </a:lnSpc>
                        <a:spcAft>
                          <a:spcPts val="800"/>
                        </a:spcAft>
                      </a:pPr>
                      <a:r>
                        <a:rPr lang="en-AU" sz="1000" kern="100" dirty="0">
                          <a:effectLst/>
                          <a:latin typeface="Century Gothic" panose="020B0502020202020204" pitchFamily="34" charset="0"/>
                        </a:rPr>
                        <a:t>Family</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441" marR="52441" marT="7283" marB="7283" anchor="ctr"/>
                </a:tc>
                <a:tc>
                  <a:txBody>
                    <a:bodyPr/>
                    <a:lstStyle/>
                    <a:p>
                      <a:pPr>
                        <a:lnSpc>
                          <a:spcPct val="107000"/>
                        </a:lnSpc>
                        <a:spcAft>
                          <a:spcPts val="800"/>
                        </a:spcAft>
                      </a:pPr>
                      <a:r>
                        <a:rPr lang="en-AU" sz="1000" kern="100" dirty="0">
                          <a:effectLst/>
                          <a:latin typeface="Century Gothic" panose="020B0502020202020204" pitchFamily="34" charset="0"/>
                        </a:rPr>
                        <a:t>Scientific name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441" marR="52441" marT="7283" marB="7283" anchor="ctr"/>
                </a:tc>
                <a:tc>
                  <a:txBody>
                    <a:bodyPr/>
                    <a:lstStyle/>
                    <a:p>
                      <a:pPr>
                        <a:lnSpc>
                          <a:spcPct val="107000"/>
                        </a:lnSpc>
                        <a:spcAft>
                          <a:spcPts val="800"/>
                        </a:spcAft>
                      </a:pPr>
                      <a:r>
                        <a:rPr lang="en-AU" sz="1000" kern="100">
                          <a:effectLst/>
                          <a:latin typeface="Century Gothic" panose="020B0502020202020204" pitchFamily="34" charset="0"/>
                        </a:rPr>
                        <a:t>Common name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52441" marR="52441" marT="7283" marB="7283" anchor="ctr"/>
                </a:tc>
                <a:tc>
                  <a:txBody>
                    <a:bodyPr/>
                    <a:lstStyle/>
                    <a:p>
                      <a:pPr>
                        <a:lnSpc>
                          <a:spcPct val="107000"/>
                        </a:lnSpc>
                        <a:spcAft>
                          <a:spcPts val="800"/>
                        </a:spcAft>
                      </a:pPr>
                      <a:r>
                        <a:rPr lang="en-AU" sz="1000" kern="100" dirty="0">
                          <a:effectLst/>
                          <a:latin typeface="Century Gothic" panose="020B0502020202020204" pitchFamily="34" charset="0"/>
                        </a:rPr>
                        <a:t>Refs</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441" marR="52441" marT="7283" marB="7283" anchor="ctr"/>
                </a:tc>
                <a:extLst>
                  <a:ext uri="{0D108BD9-81ED-4DB2-BD59-A6C34878D82A}">
                    <a16:rowId xmlns:a16="http://schemas.microsoft.com/office/drawing/2014/main" val="2306350119"/>
                  </a:ext>
                </a:extLst>
              </a:tr>
              <a:tr h="268693">
                <a:tc>
                  <a:txBody>
                    <a:bodyPr/>
                    <a:lstStyle/>
                    <a:p>
                      <a:pPr>
                        <a:lnSpc>
                          <a:spcPct val="107000"/>
                        </a:lnSpc>
                        <a:spcAft>
                          <a:spcPts val="800"/>
                        </a:spcAft>
                      </a:pPr>
                      <a:r>
                        <a:rPr lang="en-AU" sz="1000" b="0" kern="100" dirty="0">
                          <a:solidFill>
                            <a:schemeClr val="bg1"/>
                          </a:solidFill>
                          <a:effectLst/>
                          <a:latin typeface="Century Gothic" panose="020B0502020202020204" pitchFamily="34" charset="0"/>
                          <a:ea typeface="Times New Roman" panose="02020603050405020304" pitchFamily="18" charset="0"/>
                          <a:cs typeface="Latha" panose="020B0604020202020204" pitchFamily="34" charset="0"/>
                        </a:rPr>
                        <a:t>Insect</a:t>
                      </a:r>
                      <a:endParaRPr lang="en-AU" sz="1000" b="0" kern="100" dirty="0">
                        <a:solidFill>
                          <a:schemeClr val="bg1"/>
                        </a:solidFill>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dirty="0" err="1">
                          <a:solidFill>
                            <a:srgbClr val="000000"/>
                          </a:solidFill>
                          <a:effectLst/>
                          <a:latin typeface="Century Gothic" panose="020B0502020202020204" pitchFamily="34" charset="0"/>
                          <a:ea typeface="Calibri" panose="020F0502020204030204" pitchFamily="34" charset="0"/>
                          <a:cs typeface="Latha" panose="020B0604020202020204" pitchFamily="34" charset="0"/>
                        </a:rPr>
                        <a:t>Kalotermitidae</a:t>
                      </a:r>
                      <a:r>
                        <a:rPr lang="en-AU" sz="1000" kern="100" dirty="0">
                          <a:solidFill>
                            <a:srgbClr val="000000"/>
                          </a:solidFill>
                          <a:effectLst/>
                          <a:latin typeface="Century Gothic" panose="020B0502020202020204" pitchFamily="34" charset="0"/>
                          <a:ea typeface="Calibri" panose="020F0502020204030204" pitchFamily="34" charset="0"/>
                          <a:cs typeface="Latha" panose="020B0604020202020204" pitchFamily="34" charset="0"/>
                        </a:rPr>
                        <a:t>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i="1"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Cryptotermes brevis</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Times New Roman" panose="02020603050405020304" pitchFamily="18" charset="0"/>
                          <a:cs typeface="Latha" panose="020B0604020202020204" pitchFamily="34" charset="0"/>
                        </a:rPr>
                        <a:t>W</a:t>
                      </a:r>
                      <a:r>
                        <a:rPr lang="en-AU" sz="1000" kern="100">
                          <a:effectLst/>
                          <a:latin typeface="Century Gothic" panose="020B0502020202020204" pitchFamily="34" charset="0"/>
                          <a:ea typeface="Times New Roman" panose="02020603050405020304" pitchFamily="18" charset="0"/>
                          <a:cs typeface="Latha" panose="020B0604020202020204" pitchFamily="34" charset="0"/>
                        </a:rPr>
                        <a:t>est Indian drywood termite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Times New Roman" panose="02020603050405020304" pitchFamily="18" charset="0"/>
                          <a:cs typeface="Latha" panose="020B0604020202020204" pitchFamily="34" charset="0"/>
                        </a:rPr>
                        <a:t>4</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extLst>
                  <a:ext uri="{0D108BD9-81ED-4DB2-BD59-A6C34878D82A}">
                    <a16:rowId xmlns:a16="http://schemas.microsoft.com/office/drawing/2014/main" val="960582085"/>
                  </a:ext>
                </a:extLst>
              </a:tr>
              <a:tr h="268693">
                <a:tc>
                  <a:txBody>
                    <a:bodyPr/>
                    <a:lstStyle/>
                    <a:p>
                      <a:pPr>
                        <a:lnSpc>
                          <a:spcPct val="107000"/>
                        </a:lnSpc>
                        <a:spcAft>
                          <a:spcPts val="800"/>
                        </a:spcAft>
                      </a:pPr>
                      <a:r>
                        <a:rPr lang="en-AU" sz="1000" b="0" kern="100" dirty="0">
                          <a:solidFill>
                            <a:schemeClr val="bg1"/>
                          </a:solidFill>
                          <a:effectLst/>
                          <a:latin typeface="Century Gothic" panose="020B0502020202020204" pitchFamily="34" charset="0"/>
                          <a:ea typeface="Times New Roman" panose="02020603050405020304" pitchFamily="18" charset="0"/>
                          <a:cs typeface="Latha" panose="020B0604020202020204" pitchFamily="34" charset="0"/>
                        </a:rPr>
                        <a:t>Insect</a:t>
                      </a:r>
                      <a:endParaRPr lang="en-AU" sz="1000" b="0" kern="100" dirty="0">
                        <a:solidFill>
                          <a:schemeClr val="bg1"/>
                        </a:solidFill>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dirty="0" err="1">
                          <a:solidFill>
                            <a:srgbClr val="000000"/>
                          </a:solidFill>
                          <a:effectLst/>
                          <a:latin typeface="Century Gothic" panose="020B0502020202020204" pitchFamily="34" charset="0"/>
                          <a:ea typeface="Calibri" panose="020F0502020204030204" pitchFamily="34" charset="0"/>
                          <a:cs typeface="Latha" panose="020B0604020202020204" pitchFamily="34" charset="0"/>
                        </a:rPr>
                        <a:t>Ptinidae</a:t>
                      </a:r>
                      <a:r>
                        <a:rPr lang="en-AU" sz="1000" kern="100" dirty="0">
                          <a:solidFill>
                            <a:srgbClr val="000000"/>
                          </a:solidFill>
                          <a:effectLst/>
                          <a:latin typeface="Century Gothic" panose="020B0502020202020204" pitchFamily="34" charset="0"/>
                          <a:ea typeface="Calibri" panose="020F0502020204030204" pitchFamily="34" charset="0"/>
                          <a:cs typeface="Latha" panose="020B0604020202020204" pitchFamily="34" charset="0"/>
                        </a:rPr>
                        <a:t>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i="1" kern="100" dirty="0" err="1">
                          <a:solidFill>
                            <a:srgbClr val="000000"/>
                          </a:solidFill>
                          <a:effectLst/>
                          <a:latin typeface="Century Gothic" panose="020B0502020202020204" pitchFamily="34" charset="0"/>
                          <a:ea typeface="Calibri" panose="020F0502020204030204" pitchFamily="34" charset="0"/>
                          <a:cs typeface="Latha" panose="020B0604020202020204" pitchFamily="34" charset="0"/>
                        </a:rPr>
                        <a:t>Lasioderma</a:t>
                      </a:r>
                      <a:r>
                        <a:rPr lang="en-AU" sz="1000" i="1" kern="100" dirty="0">
                          <a:solidFill>
                            <a:srgbClr val="000000"/>
                          </a:solidFill>
                          <a:effectLst/>
                          <a:latin typeface="Century Gothic" panose="020B0502020202020204" pitchFamily="34" charset="0"/>
                          <a:ea typeface="Calibri" panose="020F0502020204030204" pitchFamily="34" charset="0"/>
                          <a:cs typeface="Latha" panose="020B0604020202020204" pitchFamily="34" charset="0"/>
                        </a:rPr>
                        <a:t> </a:t>
                      </a:r>
                      <a:r>
                        <a:rPr lang="en-AU" sz="1000" i="1" kern="100" dirty="0" err="1">
                          <a:solidFill>
                            <a:srgbClr val="000000"/>
                          </a:solidFill>
                          <a:effectLst/>
                          <a:latin typeface="Century Gothic" panose="020B0502020202020204" pitchFamily="34" charset="0"/>
                          <a:ea typeface="Calibri" panose="020F0502020204030204" pitchFamily="34" charset="0"/>
                          <a:cs typeface="Latha" panose="020B0604020202020204" pitchFamily="34" charset="0"/>
                        </a:rPr>
                        <a:t>serricorne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Cigarette beetle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Times New Roman" panose="02020603050405020304" pitchFamily="18" charset="0"/>
                          <a:cs typeface="Latha" panose="020B0604020202020204" pitchFamily="34" charset="0"/>
                        </a:rPr>
                        <a:t>2,3</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extLst>
                  <a:ext uri="{0D108BD9-81ED-4DB2-BD59-A6C34878D82A}">
                    <a16:rowId xmlns:a16="http://schemas.microsoft.com/office/drawing/2014/main" val="1420266362"/>
                  </a:ext>
                </a:extLst>
              </a:tr>
              <a:tr h="351311">
                <a:tc>
                  <a:txBody>
                    <a:bodyPr/>
                    <a:lstStyle/>
                    <a:p>
                      <a:pPr>
                        <a:lnSpc>
                          <a:spcPct val="107000"/>
                        </a:lnSpc>
                        <a:spcAft>
                          <a:spcPts val="800"/>
                        </a:spcAft>
                      </a:pPr>
                      <a:r>
                        <a:rPr lang="en-AU" sz="1000" b="0" kern="100" dirty="0">
                          <a:solidFill>
                            <a:schemeClr val="bg1"/>
                          </a:solidFill>
                          <a:effectLst/>
                          <a:latin typeface="Century Gothic" panose="020B0502020202020204" pitchFamily="34" charset="0"/>
                          <a:ea typeface="Times New Roman" panose="02020603050405020304" pitchFamily="18" charset="0"/>
                          <a:cs typeface="Latha" panose="020B0604020202020204" pitchFamily="34" charset="0"/>
                        </a:rPr>
                        <a:t>Insect</a:t>
                      </a:r>
                      <a:endParaRPr lang="en-AU" sz="1000" b="0" kern="100" dirty="0">
                        <a:solidFill>
                          <a:schemeClr val="bg1"/>
                        </a:solidFill>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Rhinotermitidae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i="1" kern="100" dirty="0">
                          <a:solidFill>
                            <a:srgbClr val="000000"/>
                          </a:solidFill>
                          <a:effectLst/>
                          <a:latin typeface="Century Gothic" panose="020B0502020202020204" pitchFamily="34" charset="0"/>
                          <a:ea typeface="Calibri" panose="020F0502020204030204" pitchFamily="34" charset="0"/>
                          <a:cs typeface="Latha" panose="020B0604020202020204" pitchFamily="34" charset="0"/>
                        </a:rPr>
                        <a:t>Reticulitermes </a:t>
                      </a:r>
                      <a:r>
                        <a:rPr lang="en-AU" sz="1000" i="1" kern="100" dirty="0" err="1">
                          <a:solidFill>
                            <a:srgbClr val="000000"/>
                          </a:solidFill>
                          <a:effectLst/>
                          <a:latin typeface="Century Gothic" panose="020B0502020202020204" pitchFamily="34" charset="0"/>
                          <a:ea typeface="Calibri" panose="020F0502020204030204" pitchFamily="34" charset="0"/>
                          <a:cs typeface="Latha" panose="020B0604020202020204" pitchFamily="34" charset="0"/>
                        </a:rPr>
                        <a:t>speratus</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Japanese termite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Times New Roman" panose="02020603050405020304" pitchFamily="18" charset="0"/>
                          <a:cs typeface="Latha" panose="020B0604020202020204" pitchFamily="34" charset="0"/>
                        </a:rPr>
                        <a:t>16,17,21</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extLst>
                  <a:ext uri="{0D108BD9-81ED-4DB2-BD59-A6C34878D82A}">
                    <a16:rowId xmlns:a16="http://schemas.microsoft.com/office/drawing/2014/main" val="2462238406"/>
                  </a:ext>
                </a:extLst>
              </a:tr>
              <a:tr h="268693">
                <a:tc>
                  <a:txBody>
                    <a:bodyPr/>
                    <a:lstStyle/>
                    <a:p>
                      <a:pPr>
                        <a:lnSpc>
                          <a:spcPct val="107000"/>
                        </a:lnSpc>
                        <a:spcAft>
                          <a:spcPts val="800"/>
                        </a:spcAft>
                      </a:pPr>
                      <a:r>
                        <a:rPr lang="en-AU" sz="1000" b="0" kern="100" dirty="0">
                          <a:solidFill>
                            <a:schemeClr val="bg1"/>
                          </a:solidFill>
                          <a:effectLst/>
                          <a:latin typeface="Century Gothic" panose="020B0502020202020204" pitchFamily="34" charset="0"/>
                          <a:ea typeface="Times New Roman" panose="02020603050405020304" pitchFamily="18" charset="0"/>
                          <a:cs typeface="Latha" panose="020B0604020202020204" pitchFamily="34" charset="0"/>
                        </a:rPr>
                        <a:t>Insect</a:t>
                      </a:r>
                      <a:endParaRPr lang="en-AU" sz="1000" b="0" kern="100" dirty="0">
                        <a:solidFill>
                          <a:schemeClr val="bg1"/>
                        </a:solidFill>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Siricidae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i="1" kern="100" dirty="0">
                          <a:solidFill>
                            <a:srgbClr val="000000"/>
                          </a:solidFill>
                          <a:effectLst/>
                          <a:latin typeface="Century Gothic" panose="020B0502020202020204" pitchFamily="34" charset="0"/>
                          <a:ea typeface="Calibri" panose="020F0502020204030204" pitchFamily="34" charset="0"/>
                          <a:cs typeface="Latha" panose="020B0604020202020204" pitchFamily="34" charset="0"/>
                        </a:rPr>
                        <a:t>Sirex noctilio</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Sirex woodwasp</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dirty="0">
                          <a:solidFill>
                            <a:srgbClr val="000000"/>
                          </a:solidFill>
                          <a:effectLst/>
                          <a:latin typeface="Century Gothic" panose="020B0502020202020204" pitchFamily="34" charset="0"/>
                          <a:ea typeface="Times New Roman" panose="02020603050405020304" pitchFamily="18" charset="0"/>
                          <a:cs typeface="Latha" panose="020B0604020202020204" pitchFamily="34" charset="0"/>
                        </a:rPr>
                        <a:t>22</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extLst>
                  <a:ext uri="{0D108BD9-81ED-4DB2-BD59-A6C34878D82A}">
                    <a16:rowId xmlns:a16="http://schemas.microsoft.com/office/drawing/2014/main" val="2746032979"/>
                  </a:ext>
                </a:extLst>
              </a:tr>
              <a:tr h="268693">
                <a:tc>
                  <a:txBody>
                    <a:bodyPr/>
                    <a:lstStyle/>
                    <a:p>
                      <a:pPr>
                        <a:lnSpc>
                          <a:spcPct val="107000"/>
                        </a:lnSpc>
                        <a:spcAft>
                          <a:spcPts val="800"/>
                        </a:spcAft>
                      </a:pPr>
                      <a:r>
                        <a:rPr lang="en-AU" sz="1000" b="0" kern="100" dirty="0">
                          <a:solidFill>
                            <a:schemeClr val="bg1"/>
                          </a:solidFill>
                          <a:effectLst/>
                          <a:latin typeface="Century Gothic" panose="020B0502020202020204" pitchFamily="34" charset="0"/>
                          <a:ea typeface="Times New Roman" panose="02020603050405020304" pitchFamily="18" charset="0"/>
                          <a:cs typeface="Latha" panose="020B0604020202020204" pitchFamily="34" charset="0"/>
                        </a:rPr>
                        <a:t>Insect</a:t>
                      </a:r>
                      <a:endParaRPr lang="en-AU" sz="1000" b="0" kern="100" dirty="0">
                        <a:solidFill>
                          <a:schemeClr val="bg1"/>
                        </a:solidFill>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Siricidae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i="1"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Sirex juvenus</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dirty="0">
                          <a:solidFill>
                            <a:srgbClr val="000000"/>
                          </a:solidFill>
                          <a:effectLst/>
                          <a:latin typeface="Century Gothic" panose="020B0502020202020204" pitchFamily="34" charset="0"/>
                          <a:ea typeface="Calibri" panose="020F0502020204030204" pitchFamily="34" charset="0"/>
                          <a:cs typeface="Latha" panose="020B0604020202020204" pitchFamily="34" charset="0"/>
                        </a:rPr>
                        <a:t>Steel-blue woodwasp</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Times New Roman" panose="02020603050405020304" pitchFamily="18" charset="0"/>
                          <a:cs typeface="Latha" panose="020B0604020202020204" pitchFamily="34" charset="0"/>
                        </a:rPr>
                        <a:t>23</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extLst>
                  <a:ext uri="{0D108BD9-81ED-4DB2-BD59-A6C34878D82A}">
                    <a16:rowId xmlns:a16="http://schemas.microsoft.com/office/drawing/2014/main" val="838029261"/>
                  </a:ext>
                </a:extLst>
              </a:tr>
              <a:tr h="268693">
                <a:tc>
                  <a:txBody>
                    <a:bodyPr/>
                    <a:lstStyle/>
                    <a:p>
                      <a:pPr>
                        <a:lnSpc>
                          <a:spcPct val="107000"/>
                        </a:lnSpc>
                        <a:spcAft>
                          <a:spcPts val="800"/>
                        </a:spcAft>
                      </a:pPr>
                      <a:r>
                        <a:rPr lang="en-AU" sz="1000" b="0" kern="100" dirty="0">
                          <a:solidFill>
                            <a:schemeClr val="bg1"/>
                          </a:solidFill>
                          <a:effectLst/>
                          <a:latin typeface="Century Gothic" panose="020B0502020202020204" pitchFamily="34" charset="0"/>
                          <a:ea typeface="Times New Roman" panose="02020603050405020304" pitchFamily="18" charset="0"/>
                          <a:cs typeface="Latha" panose="020B0604020202020204" pitchFamily="34" charset="0"/>
                        </a:rPr>
                        <a:t>Insect</a:t>
                      </a:r>
                      <a:endParaRPr lang="en-AU" sz="1000" b="0" kern="100" dirty="0">
                        <a:solidFill>
                          <a:schemeClr val="bg1"/>
                        </a:solidFill>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Siricidae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i="1"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Urocerus gigas</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dirty="0">
                          <a:solidFill>
                            <a:srgbClr val="000000"/>
                          </a:solidFill>
                          <a:effectLst/>
                          <a:latin typeface="Century Gothic" panose="020B0502020202020204" pitchFamily="34" charset="0"/>
                          <a:ea typeface="Calibri" panose="020F0502020204030204" pitchFamily="34" charset="0"/>
                          <a:cs typeface="Latha" panose="020B0604020202020204" pitchFamily="34" charset="0"/>
                        </a:rPr>
                        <a:t>Giant woodwasp</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Times New Roman" panose="02020603050405020304" pitchFamily="18" charset="0"/>
                          <a:cs typeface="Latha" panose="020B0604020202020204" pitchFamily="34" charset="0"/>
                        </a:rPr>
                        <a:t>23</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extLst>
                  <a:ext uri="{0D108BD9-81ED-4DB2-BD59-A6C34878D82A}">
                    <a16:rowId xmlns:a16="http://schemas.microsoft.com/office/drawing/2014/main" val="2241774717"/>
                  </a:ext>
                </a:extLst>
              </a:tr>
              <a:tr h="268693">
                <a:tc>
                  <a:txBody>
                    <a:bodyPr/>
                    <a:lstStyle/>
                    <a:p>
                      <a:pPr>
                        <a:lnSpc>
                          <a:spcPct val="107000"/>
                        </a:lnSpc>
                        <a:spcAft>
                          <a:spcPts val="800"/>
                        </a:spcAft>
                      </a:pPr>
                      <a:r>
                        <a:rPr lang="en-AU" sz="1000" b="0" kern="100" dirty="0">
                          <a:solidFill>
                            <a:schemeClr val="bg1"/>
                          </a:solidFill>
                          <a:effectLst/>
                          <a:latin typeface="Century Gothic" panose="020B0502020202020204" pitchFamily="34" charset="0"/>
                          <a:ea typeface="Times New Roman" panose="02020603050405020304" pitchFamily="18" charset="0"/>
                          <a:cs typeface="Latha" panose="020B0604020202020204" pitchFamily="34" charset="0"/>
                        </a:rPr>
                        <a:t>Insect</a:t>
                      </a:r>
                      <a:endParaRPr lang="en-AU" sz="1000" b="0" kern="100" dirty="0">
                        <a:solidFill>
                          <a:schemeClr val="bg1"/>
                        </a:solidFill>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Tenebrionidae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i="1"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Tribolium castaneum</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dirty="0">
                          <a:solidFill>
                            <a:srgbClr val="000000"/>
                          </a:solidFill>
                          <a:effectLst/>
                          <a:latin typeface="Century Gothic" panose="020B0502020202020204" pitchFamily="34" charset="0"/>
                          <a:ea typeface="Calibri" panose="020F0502020204030204" pitchFamily="34" charset="0"/>
                          <a:cs typeface="Latha" panose="020B0604020202020204" pitchFamily="34" charset="0"/>
                        </a:rPr>
                        <a:t>Red flour beetle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Times New Roman" panose="02020603050405020304" pitchFamily="18" charset="0"/>
                          <a:cs typeface="Latha" panose="020B0604020202020204" pitchFamily="34" charset="0"/>
                        </a:rPr>
                        <a:t>1,2</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extLst>
                  <a:ext uri="{0D108BD9-81ED-4DB2-BD59-A6C34878D82A}">
                    <a16:rowId xmlns:a16="http://schemas.microsoft.com/office/drawing/2014/main" val="4163549903"/>
                  </a:ext>
                </a:extLst>
              </a:tr>
              <a:tr h="268693">
                <a:tc>
                  <a:txBody>
                    <a:bodyPr/>
                    <a:lstStyle/>
                    <a:p>
                      <a:pPr>
                        <a:lnSpc>
                          <a:spcPct val="107000"/>
                        </a:lnSpc>
                        <a:spcAft>
                          <a:spcPts val="800"/>
                        </a:spcAft>
                      </a:pPr>
                      <a:r>
                        <a:rPr lang="en-AU" sz="1000" b="0" kern="100" dirty="0">
                          <a:solidFill>
                            <a:schemeClr val="bg1"/>
                          </a:solidFill>
                          <a:effectLst/>
                          <a:latin typeface="Century Gothic" panose="020B0502020202020204" pitchFamily="34" charset="0"/>
                          <a:ea typeface="Times New Roman" panose="02020603050405020304" pitchFamily="18" charset="0"/>
                          <a:cs typeface="Latha" panose="020B0604020202020204" pitchFamily="34" charset="0"/>
                        </a:rPr>
                        <a:t>Insect</a:t>
                      </a:r>
                      <a:endParaRPr lang="en-AU" sz="1000" b="0" kern="100" dirty="0">
                        <a:solidFill>
                          <a:schemeClr val="bg1"/>
                        </a:solidFill>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Tenebrionidae </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i="1" kern="100">
                          <a:solidFill>
                            <a:srgbClr val="000000"/>
                          </a:solidFill>
                          <a:effectLst/>
                          <a:latin typeface="Century Gothic" panose="020B0502020202020204" pitchFamily="34" charset="0"/>
                          <a:ea typeface="Calibri" panose="020F0502020204030204" pitchFamily="34" charset="0"/>
                          <a:cs typeface="Latha" panose="020B0604020202020204" pitchFamily="34" charset="0"/>
                        </a:rPr>
                        <a:t>Tribolium confusum</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dirty="0">
                          <a:solidFill>
                            <a:srgbClr val="000000"/>
                          </a:solidFill>
                          <a:effectLst/>
                          <a:latin typeface="Century Gothic" panose="020B0502020202020204" pitchFamily="34" charset="0"/>
                          <a:ea typeface="Calibri" panose="020F0502020204030204" pitchFamily="34" charset="0"/>
                          <a:cs typeface="Latha" panose="020B0604020202020204" pitchFamily="34" charset="0"/>
                        </a:rPr>
                        <a:t>Confused flour beetle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tc>
                  <a:txBody>
                    <a:bodyPr/>
                    <a:lstStyle/>
                    <a:p>
                      <a:pPr>
                        <a:lnSpc>
                          <a:spcPct val="107000"/>
                        </a:lnSpc>
                        <a:spcAft>
                          <a:spcPts val="800"/>
                        </a:spcAft>
                      </a:pPr>
                      <a:r>
                        <a:rPr lang="en-AU" sz="1000" kern="100" dirty="0">
                          <a:solidFill>
                            <a:srgbClr val="000000"/>
                          </a:solidFill>
                          <a:effectLst/>
                          <a:latin typeface="Century Gothic" panose="020B0502020202020204" pitchFamily="34" charset="0"/>
                          <a:ea typeface="Times New Roman" panose="02020603050405020304" pitchFamily="18" charset="0"/>
                          <a:cs typeface="Latha" panose="020B0604020202020204" pitchFamily="34" charset="0"/>
                        </a:rPr>
                        <a:t>1</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79978" marR="79978" marT="11108" marB="11108" anchor="ctr"/>
                </a:tc>
                <a:extLst>
                  <a:ext uri="{0D108BD9-81ED-4DB2-BD59-A6C34878D82A}">
                    <a16:rowId xmlns:a16="http://schemas.microsoft.com/office/drawing/2014/main" val="2263513799"/>
                  </a:ext>
                </a:extLst>
              </a:tr>
            </a:tbl>
          </a:graphicData>
        </a:graphic>
      </p:graphicFrame>
      <p:pic>
        <p:nvPicPr>
          <p:cNvPr id="8" name="Picture 2" descr="See the source image">
            <a:extLst>
              <a:ext uri="{FF2B5EF4-FFF2-40B4-BE49-F238E27FC236}">
                <a16:creationId xmlns:a16="http://schemas.microsoft.com/office/drawing/2014/main" id="{A963C648-9C4F-C589-A13E-6A81C8538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495" y="4700425"/>
            <a:ext cx="1804340" cy="12028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upa">
            <a:extLst>
              <a:ext uri="{FF2B5EF4-FFF2-40B4-BE49-F238E27FC236}">
                <a16:creationId xmlns:a16="http://schemas.microsoft.com/office/drawing/2014/main" id="{A6C17643-123A-EA7A-C4CD-E499697574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99" r="20699"/>
          <a:stretch/>
        </p:blipFill>
        <p:spPr bwMode="auto">
          <a:xfrm>
            <a:off x="8020298" y="4700425"/>
            <a:ext cx="2345917" cy="12028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ee the source image">
            <a:extLst>
              <a:ext uri="{FF2B5EF4-FFF2-40B4-BE49-F238E27FC236}">
                <a16:creationId xmlns:a16="http://schemas.microsoft.com/office/drawing/2014/main" id="{71B27035-5649-33B5-B479-A35F02C9C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2678" y="4700424"/>
            <a:ext cx="1586315" cy="1202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675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8D3439A-705F-B5EB-BD62-42524940AC33}"/>
              </a:ext>
            </a:extLst>
          </p:cNvPr>
          <p:cNvGraphicFramePr>
            <a:graphicFrameLocks noGrp="1"/>
          </p:cNvGraphicFramePr>
          <p:nvPr/>
        </p:nvGraphicFramePr>
        <p:xfrm>
          <a:off x="92733" y="1510676"/>
          <a:ext cx="8810296" cy="4304068"/>
        </p:xfrm>
        <a:graphic>
          <a:graphicData uri="http://schemas.openxmlformats.org/drawingml/2006/table">
            <a:tbl>
              <a:tblPr firstRow="1" firstCol="1" bandRow="1">
                <a:tableStyleId>{5C22544A-7EE6-4342-B048-85BDC9FD1C3A}</a:tableStyleId>
              </a:tblPr>
              <a:tblGrid>
                <a:gridCol w="1440205">
                  <a:extLst>
                    <a:ext uri="{9D8B030D-6E8A-4147-A177-3AD203B41FA5}">
                      <a16:colId xmlns:a16="http://schemas.microsoft.com/office/drawing/2014/main" val="2837975575"/>
                    </a:ext>
                  </a:extLst>
                </a:gridCol>
                <a:gridCol w="1760975">
                  <a:extLst>
                    <a:ext uri="{9D8B030D-6E8A-4147-A177-3AD203B41FA5}">
                      <a16:colId xmlns:a16="http://schemas.microsoft.com/office/drawing/2014/main" val="2175504516"/>
                    </a:ext>
                  </a:extLst>
                </a:gridCol>
                <a:gridCol w="2410213">
                  <a:extLst>
                    <a:ext uri="{9D8B030D-6E8A-4147-A177-3AD203B41FA5}">
                      <a16:colId xmlns:a16="http://schemas.microsoft.com/office/drawing/2014/main" val="2457021949"/>
                    </a:ext>
                  </a:extLst>
                </a:gridCol>
                <a:gridCol w="2248904">
                  <a:extLst>
                    <a:ext uri="{9D8B030D-6E8A-4147-A177-3AD203B41FA5}">
                      <a16:colId xmlns:a16="http://schemas.microsoft.com/office/drawing/2014/main" val="3291550760"/>
                    </a:ext>
                  </a:extLst>
                </a:gridCol>
                <a:gridCol w="949999">
                  <a:extLst>
                    <a:ext uri="{9D8B030D-6E8A-4147-A177-3AD203B41FA5}">
                      <a16:colId xmlns:a16="http://schemas.microsoft.com/office/drawing/2014/main" val="358468099"/>
                    </a:ext>
                  </a:extLst>
                </a:gridCol>
              </a:tblGrid>
              <a:tr h="463931">
                <a:tc>
                  <a:txBody>
                    <a:bodyPr/>
                    <a:lstStyle/>
                    <a:p>
                      <a:pPr>
                        <a:lnSpc>
                          <a:spcPct val="107000"/>
                        </a:lnSpc>
                        <a:spcAft>
                          <a:spcPts val="800"/>
                        </a:spcAft>
                      </a:pPr>
                      <a:r>
                        <a:rPr lang="en-AU" sz="1400" kern="100" dirty="0">
                          <a:effectLst/>
                          <a:latin typeface="Century Gothic" panose="020B0502020202020204" pitchFamily="34" charset="0"/>
                        </a:rPr>
                        <a:t>Type</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Family</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Scientific name</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Common name</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Refs</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extLst>
                  <a:ext uri="{0D108BD9-81ED-4DB2-BD59-A6C34878D82A}">
                    <a16:rowId xmlns:a16="http://schemas.microsoft.com/office/drawing/2014/main" val="1802743979"/>
                  </a:ext>
                </a:extLst>
              </a:tr>
              <a:tr h="491688">
                <a:tc>
                  <a:txBody>
                    <a:bodyPr/>
                    <a:lstStyle/>
                    <a:p>
                      <a:pPr>
                        <a:lnSpc>
                          <a:spcPct val="107000"/>
                        </a:lnSpc>
                        <a:spcAft>
                          <a:spcPts val="800"/>
                        </a:spcAft>
                      </a:pPr>
                      <a:r>
                        <a:rPr lang="en-AU" sz="1400" b="0" kern="100" dirty="0">
                          <a:effectLst/>
                          <a:latin typeface="Century Gothic" panose="020B0502020202020204" pitchFamily="34" charset="0"/>
                        </a:rPr>
                        <a:t>Nematode</a:t>
                      </a:r>
                      <a:endParaRPr lang="en-AU" sz="14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err="1">
                          <a:effectLst/>
                          <a:latin typeface="Century Gothic" panose="020B0502020202020204" pitchFamily="34" charset="0"/>
                        </a:rPr>
                        <a:t>Heteroderidae</a:t>
                      </a:r>
                      <a:r>
                        <a:rPr lang="en-AU" sz="1400" kern="100" dirty="0">
                          <a:effectLst/>
                          <a:latin typeface="Century Gothic" panose="020B0502020202020204" pitchFamily="34" charset="0"/>
                        </a:rPr>
                        <a:t> </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i="1" kern="100" dirty="0">
                          <a:effectLst/>
                          <a:latin typeface="Century Gothic" panose="020B0502020202020204" pitchFamily="34" charset="0"/>
                        </a:rPr>
                        <a:t>Meloidogyne incognita</a:t>
                      </a:r>
                      <a:endParaRPr lang="en-AU" sz="14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Southern root-knit nematode</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24</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extLst>
                  <a:ext uri="{0D108BD9-81ED-4DB2-BD59-A6C34878D82A}">
                    <a16:rowId xmlns:a16="http://schemas.microsoft.com/office/drawing/2014/main" val="2514345826"/>
                  </a:ext>
                </a:extLst>
              </a:tr>
              <a:tr h="365731">
                <a:tc>
                  <a:txBody>
                    <a:bodyPr/>
                    <a:lstStyle/>
                    <a:p>
                      <a:pPr>
                        <a:lnSpc>
                          <a:spcPct val="107000"/>
                        </a:lnSpc>
                        <a:spcAft>
                          <a:spcPts val="800"/>
                        </a:spcAft>
                      </a:pPr>
                      <a:r>
                        <a:rPr lang="en-AU" sz="1400" b="0" kern="100" dirty="0">
                          <a:effectLst/>
                          <a:latin typeface="Century Gothic" panose="020B0502020202020204" pitchFamily="34" charset="0"/>
                        </a:rPr>
                        <a:t>Nematode</a:t>
                      </a:r>
                      <a:endParaRPr lang="en-AU" sz="14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Hoplolaimidae </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i="1" kern="100" dirty="0" err="1">
                          <a:effectLst/>
                          <a:latin typeface="Century Gothic" panose="020B0502020202020204" pitchFamily="34" charset="0"/>
                        </a:rPr>
                        <a:t>Hoplolaimus</a:t>
                      </a:r>
                      <a:r>
                        <a:rPr lang="en-AU" sz="1400" i="1" kern="100" dirty="0">
                          <a:effectLst/>
                          <a:latin typeface="Century Gothic" panose="020B0502020202020204" pitchFamily="34" charset="0"/>
                        </a:rPr>
                        <a:t> </a:t>
                      </a:r>
                      <a:r>
                        <a:rPr lang="en-AU" sz="1400" i="1" kern="100" dirty="0" err="1">
                          <a:effectLst/>
                          <a:latin typeface="Century Gothic" panose="020B0502020202020204" pitchFamily="34" charset="0"/>
                        </a:rPr>
                        <a:t>galeatus</a:t>
                      </a:r>
                      <a:endParaRPr lang="en-AU" sz="14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Lance nematode</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24</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extLst>
                  <a:ext uri="{0D108BD9-81ED-4DB2-BD59-A6C34878D82A}">
                    <a16:rowId xmlns:a16="http://schemas.microsoft.com/office/drawing/2014/main" val="636413369"/>
                  </a:ext>
                </a:extLst>
              </a:tr>
              <a:tr h="365731">
                <a:tc>
                  <a:txBody>
                    <a:bodyPr/>
                    <a:lstStyle/>
                    <a:p>
                      <a:pPr>
                        <a:lnSpc>
                          <a:spcPct val="107000"/>
                        </a:lnSpc>
                        <a:spcAft>
                          <a:spcPts val="800"/>
                        </a:spcAft>
                      </a:pPr>
                      <a:r>
                        <a:rPr lang="en-AU" sz="1400" b="0" kern="100" dirty="0">
                          <a:effectLst/>
                          <a:latin typeface="Century Gothic" panose="020B0502020202020204" pitchFamily="34" charset="0"/>
                        </a:rPr>
                        <a:t>Nematode</a:t>
                      </a:r>
                      <a:endParaRPr lang="en-AU" sz="14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err="1">
                          <a:effectLst/>
                          <a:latin typeface="Century Gothic" panose="020B0502020202020204" pitchFamily="34" charset="0"/>
                        </a:rPr>
                        <a:t>Hoplolaimidae</a:t>
                      </a:r>
                      <a:r>
                        <a:rPr lang="en-AU" sz="1400" kern="100" dirty="0">
                          <a:effectLst/>
                          <a:latin typeface="Century Gothic" panose="020B0502020202020204" pitchFamily="34" charset="0"/>
                        </a:rPr>
                        <a:t> </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i="1" kern="100" dirty="0" err="1">
                          <a:effectLst/>
                          <a:latin typeface="Century Gothic" panose="020B0502020202020204" pitchFamily="34" charset="0"/>
                        </a:rPr>
                        <a:t>Helicotylenchus</a:t>
                      </a:r>
                      <a:r>
                        <a:rPr lang="en-AU" sz="1400" kern="100" dirty="0">
                          <a:effectLst/>
                          <a:latin typeface="Century Gothic" panose="020B0502020202020204" pitchFamily="34" charset="0"/>
                        </a:rPr>
                        <a:t> spp.</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Spiral nematodes</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24</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extLst>
                  <a:ext uri="{0D108BD9-81ED-4DB2-BD59-A6C34878D82A}">
                    <a16:rowId xmlns:a16="http://schemas.microsoft.com/office/drawing/2014/main" val="229805236"/>
                  </a:ext>
                </a:extLst>
              </a:tr>
              <a:tr h="1142245">
                <a:tc>
                  <a:txBody>
                    <a:bodyPr/>
                    <a:lstStyle/>
                    <a:p>
                      <a:pPr>
                        <a:lnSpc>
                          <a:spcPct val="107000"/>
                        </a:lnSpc>
                        <a:spcAft>
                          <a:spcPts val="800"/>
                        </a:spcAft>
                      </a:pPr>
                      <a:r>
                        <a:rPr lang="en-AU" sz="1400" b="0" kern="100" dirty="0">
                          <a:effectLst/>
                          <a:latin typeface="Century Gothic" panose="020B0502020202020204" pitchFamily="34" charset="0"/>
                        </a:rPr>
                        <a:t>Nematode</a:t>
                      </a:r>
                      <a:endParaRPr lang="en-AU" sz="14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err="1">
                          <a:effectLst/>
                          <a:latin typeface="Century Gothic" panose="020B0502020202020204" pitchFamily="34" charset="0"/>
                        </a:rPr>
                        <a:t>Parasitaphelenchidae</a:t>
                      </a:r>
                      <a:r>
                        <a:rPr lang="en-AU" sz="1400" kern="100" dirty="0">
                          <a:effectLst/>
                          <a:latin typeface="Century Gothic" panose="020B0502020202020204" pitchFamily="34" charset="0"/>
                        </a:rPr>
                        <a:t> </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i="1" kern="100" dirty="0">
                          <a:effectLst/>
                          <a:latin typeface="Century Gothic" panose="020B0502020202020204" pitchFamily="34" charset="0"/>
                        </a:rPr>
                        <a:t>Bursaphelenchus xylophilus</a:t>
                      </a:r>
                      <a:endParaRPr lang="en-AU" sz="14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Pine wood nematode</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10, 11, 12, 14, 24, 25, 26, 27, 28</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extLst>
                  <a:ext uri="{0D108BD9-81ED-4DB2-BD59-A6C34878D82A}">
                    <a16:rowId xmlns:a16="http://schemas.microsoft.com/office/drawing/2014/main" val="1495980884"/>
                  </a:ext>
                </a:extLst>
              </a:tr>
              <a:tr h="365731">
                <a:tc>
                  <a:txBody>
                    <a:bodyPr/>
                    <a:lstStyle/>
                    <a:p>
                      <a:pPr>
                        <a:lnSpc>
                          <a:spcPct val="107000"/>
                        </a:lnSpc>
                        <a:spcAft>
                          <a:spcPts val="800"/>
                        </a:spcAft>
                      </a:pPr>
                      <a:r>
                        <a:rPr lang="en-AU" sz="1400" b="0" kern="100" dirty="0">
                          <a:effectLst/>
                          <a:latin typeface="Century Gothic" panose="020B0502020202020204" pitchFamily="34" charset="0"/>
                        </a:rPr>
                        <a:t>Nematode</a:t>
                      </a:r>
                      <a:endParaRPr lang="en-AU" sz="14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Pratylenchidae </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i="1" kern="100" dirty="0" err="1">
                          <a:effectLst/>
                          <a:latin typeface="Century Gothic" panose="020B0502020202020204" pitchFamily="34" charset="0"/>
                        </a:rPr>
                        <a:t>Pratylenchus</a:t>
                      </a:r>
                      <a:r>
                        <a:rPr lang="en-AU" sz="1400" kern="100" dirty="0">
                          <a:effectLst/>
                          <a:latin typeface="Century Gothic" panose="020B0502020202020204" pitchFamily="34" charset="0"/>
                        </a:rPr>
                        <a:t> spp.</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Lesion nematodes</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24</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extLst>
                  <a:ext uri="{0D108BD9-81ED-4DB2-BD59-A6C34878D82A}">
                    <a16:rowId xmlns:a16="http://schemas.microsoft.com/office/drawing/2014/main" val="4085548815"/>
                  </a:ext>
                </a:extLst>
              </a:tr>
              <a:tr h="365731">
                <a:tc>
                  <a:txBody>
                    <a:bodyPr/>
                    <a:lstStyle/>
                    <a:p>
                      <a:pPr>
                        <a:lnSpc>
                          <a:spcPct val="107000"/>
                        </a:lnSpc>
                        <a:spcAft>
                          <a:spcPts val="800"/>
                        </a:spcAft>
                      </a:pPr>
                      <a:r>
                        <a:rPr lang="en-AU" sz="1400" b="0" kern="100" dirty="0">
                          <a:effectLst/>
                          <a:latin typeface="Century Gothic" panose="020B0502020202020204" pitchFamily="34" charset="0"/>
                        </a:rPr>
                        <a:t>Nematode</a:t>
                      </a:r>
                      <a:endParaRPr lang="en-AU" sz="14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Rhabditidae </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i="1" kern="100" dirty="0" err="1">
                          <a:effectLst/>
                          <a:latin typeface="Century Gothic" panose="020B0502020202020204" pitchFamily="34" charset="0"/>
                        </a:rPr>
                        <a:t>Cruznema</a:t>
                      </a:r>
                      <a:r>
                        <a:rPr lang="en-AU" sz="1400" i="1" kern="100" dirty="0">
                          <a:effectLst/>
                          <a:latin typeface="Century Gothic" panose="020B0502020202020204" pitchFamily="34" charset="0"/>
                        </a:rPr>
                        <a:t> </a:t>
                      </a:r>
                      <a:r>
                        <a:rPr lang="en-AU" sz="1400" i="1" kern="100" dirty="0" err="1">
                          <a:effectLst/>
                          <a:latin typeface="Century Gothic" panose="020B0502020202020204" pitchFamily="34" charset="0"/>
                        </a:rPr>
                        <a:t>tripartitum</a:t>
                      </a:r>
                      <a:endParaRPr lang="en-AU" sz="14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24</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extLst>
                  <a:ext uri="{0D108BD9-81ED-4DB2-BD59-A6C34878D82A}">
                    <a16:rowId xmlns:a16="http://schemas.microsoft.com/office/drawing/2014/main" val="1924527689"/>
                  </a:ext>
                </a:extLst>
              </a:tr>
              <a:tr h="365731">
                <a:tc>
                  <a:txBody>
                    <a:bodyPr/>
                    <a:lstStyle/>
                    <a:p>
                      <a:pPr>
                        <a:lnSpc>
                          <a:spcPct val="107000"/>
                        </a:lnSpc>
                        <a:spcAft>
                          <a:spcPts val="800"/>
                        </a:spcAft>
                      </a:pPr>
                      <a:r>
                        <a:rPr lang="en-AU" sz="1400" b="0" kern="100" dirty="0">
                          <a:effectLst/>
                          <a:latin typeface="Century Gothic" panose="020B0502020202020204" pitchFamily="34" charset="0"/>
                        </a:rPr>
                        <a:t>Nematode</a:t>
                      </a:r>
                      <a:endParaRPr lang="en-AU" sz="14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Rhabditidae </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i="1" kern="100" dirty="0" err="1">
                          <a:effectLst/>
                          <a:latin typeface="Century Gothic" panose="020B0502020202020204" pitchFamily="34" charset="0"/>
                        </a:rPr>
                        <a:t>Oscheius</a:t>
                      </a:r>
                      <a:r>
                        <a:rPr lang="en-AU" sz="1400" kern="100" dirty="0">
                          <a:effectLst/>
                          <a:latin typeface="Century Gothic" panose="020B0502020202020204" pitchFamily="34" charset="0"/>
                        </a:rPr>
                        <a:t> sp.</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24</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extLst>
                  <a:ext uri="{0D108BD9-81ED-4DB2-BD59-A6C34878D82A}">
                    <a16:rowId xmlns:a16="http://schemas.microsoft.com/office/drawing/2014/main" val="2503598700"/>
                  </a:ext>
                </a:extLst>
              </a:tr>
              <a:tr h="365731">
                <a:tc>
                  <a:txBody>
                    <a:bodyPr/>
                    <a:lstStyle/>
                    <a:p>
                      <a:pPr>
                        <a:lnSpc>
                          <a:spcPct val="107000"/>
                        </a:lnSpc>
                        <a:spcAft>
                          <a:spcPts val="800"/>
                        </a:spcAft>
                      </a:pPr>
                      <a:r>
                        <a:rPr lang="en-AU" sz="1400" b="0" kern="100" dirty="0">
                          <a:effectLst/>
                          <a:latin typeface="Century Gothic" panose="020B0502020202020204" pitchFamily="34" charset="0"/>
                        </a:rPr>
                        <a:t>Nematode</a:t>
                      </a:r>
                      <a:endParaRPr lang="en-AU" sz="14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Rhabditidae </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i="1" kern="100" dirty="0" err="1">
                          <a:effectLst/>
                          <a:latin typeface="Century Gothic" panose="020B0502020202020204" pitchFamily="34" charset="0"/>
                        </a:rPr>
                        <a:t>Rhabditis</a:t>
                      </a:r>
                      <a:r>
                        <a:rPr lang="en-AU" sz="1400" kern="100" dirty="0">
                          <a:effectLst/>
                          <a:latin typeface="Century Gothic" panose="020B0502020202020204" pitchFamily="34" charset="0"/>
                        </a:rPr>
                        <a:t> sp. </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a:effectLst/>
                          <a:latin typeface="Century Gothic" panose="020B0502020202020204" pitchFamily="34" charset="0"/>
                        </a:rPr>
                        <a:t>-</a:t>
                      </a:r>
                      <a:endParaRPr lang="en-AU" sz="1400" kern="10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tc>
                  <a:txBody>
                    <a:bodyPr/>
                    <a:lstStyle/>
                    <a:p>
                      <a:pPr>
                        <a:lnSpc>
                          <a:spcPct val="107000"/>
                        </a:lnSpc>
                        <a:spcAft>
                          <a:spcPts val="800"/>
                        </a:spcAft>
                      </a:pPr>
                      <a:r>
                        <a:rPr lang="en-AU" sz="1400" kern="100" dirty="0">
                          <a:effectLst/>
                          <a:latin typeface="Century Gothic" panose="020B0502020202020204" pitchFamily="34" charset="0"/>
                        </a:rPr>
                        <a:t>24</a:t>
                      </a:r>
                      <a:endParaRPr lang="en-AU" sz="14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108861" marR="108861" marT="15120" marB="15120" anchor="ctr"/>
                </a:tc>
                <a:extLst>
                  <a:ext uri="{0D108BD9-81ED-4DB2-BD59-A6C34878D82A}">
                    <a16:rowId xmlns:a16="http://schemas.microsoft.com/office/drawing/2014/main" val="1110443591"/>
                  </a:ext>
                </a:extLst>
              </a:tr>
            </a:tbl>
          </a:graphicData>
        </a:graphic>
      </p:graphicFrame>
      <p:pic>
        <p:nvPicPr>
          <p:cNvPr id="6" name="Picture 2" descr="See the source image">
            <a:extLst>
              <a:ext uri="{FF2B5EF4-FFF2-40B4-BE49-F238E27FC236}">
                <a16:creationId xmlns:a16="http://schemas.microsoft.com/office/drawing/2014/main" id="{A9AEB5F5-420F-EF5B-8469-68731EDB56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870"/>
          <a:stretch/>
        </p:blipFill>
        <p:spPr bwMode="auto">
          <a:xfrm>
            <a:off x="9088354" y="4710801"/>
            <a:ext cx="2919612" cy="20611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72F57A-750A-5197-DE09-75DEC174CCB3}"/>
              </a:ext>
            </a:extLst>
          </p:cNvPr>
          <p:cNvSpPr txBox="1"/>
          <p:nvPr/>
        </p:nvSpPr>
        <p:spPr>
          <a:xfrm>
            <a:off x="225376" y="382799"/>
            <a:ext cx="5469571" cy="461665"/>
          </a:xfrm>
          <a:prstGeom prst="rect">
            <a:avLst/>
          </a:prstGeom>
          <a:noFill/>
        </p:spPr>
        <p:txBody>
          <a:bodyPr wrap="square" rtlCol="0">
            <a:spAutoFit/>
          </a:bodyPr>
          <a:lstStyle/>
          <a:p>
            <a:pPr algn="ctr"/>
            <a:r>
              <a:rPr lang="en-US" sz="2400" b="1" dirty="0">
                <a:solidFill>
                  <a:srgbClr val="05486C"/>
                </a:solidFill>
                <a:latin typeface="Arial" panose="020B0604020202020204" pitchFamily="34" charset="0"/>
                <a:cs typeface="Arial" panose="020B0604020202020204" pitchFamily="34" charset="0"/>
              </a:rPr>
              <a:t>Nematodes</a:t>
            </a:r>
            <a:r>
              <a:rPr lang="en-US" sz="2400" dirty="0">
                <a:solidFill>
                  <a:srgbClr val="05486C"/>
                </a:solidFill>
                <a:latin typeface="Arial" panose="020B0604020202020204" pitchFamily="34" charset="0"/>
                <a:cs typeface="Arial" panose="020B0604020202020204" pitchFamily="34" charset="0"/>
              </a:rPr>
              <a:t>: 5 families &amp; 8 species</a:t>
            </a:r>
            <a:endParaRPr lang="en-AU" sz="2400" dirty="0">
              <a:solidFill>
                <a:srgbClr val="05486C"/>
              </a:solidFill>
              <a:latin typeface="Arial" panose="020B0604020202020204" pitchFamily="34" charset="0"/>
              <a:cs typeface="Arial" panose="020B0604020202020204" pitchFamily="34" charset="0"/>
            </a:endParaRPr>
          </a:p>
        </p:txBody>
      </p:sp>
      <p:pic>
        <p:nvPicPr>
          <p:cNvPr id="2050" name="Picture 2" descr="UVM Forest Pathology: The Pinewood Nematode in Vermont, USA">
            <a:extLst>
              <a:ext uri="{FF2B5EF4-FFF2-40B4-BE49-F238E27FC236}">
                <a16:creationId xmlns:a16="http://schemas.microsoft.com/office/drawing/2014/main" id="{43BF3832-891A-58C0-4EB7-BDBB9B464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663" y="2690446"/>
            <a:ext cx="2922718" cy="16436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ine Wilt (Pinewood Nematode) of Needled Evergreens">
            <a:extLst>
              <a:ext uri="{FF2B5EF4-FFF2-40B4-BE49-F238E27FC236}">
                <a16:creationId xmlns:a16="http://schemas.microsoft.com/office/drawing/2014/main" id="{DA90716B-1E12-AD02-8AB1-5FFF42835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5068" y="224656"/>
            <a:ext cx="2818801" cy="211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710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4F47F4F-0E61-69CC-CFB0-96995BB94343}"/>
              </a:ext>
            </a:extLst>
          </p:cNvPr>
          <p:cNvGraphicFramePr>
            <a:graphicFrameLocks noGrp="1"/>
          </p:cNvGraphicFramePr>
          <p:nvPr/>
        </p:nvGraphicFramePr>
        <p:xfrm>
          <a:off x="104920" y="849885"/>
          <a:ext cx="6153545" cy="5887818"/>
        </p:xfrm>
        <a:graphic>
          <a:graphicData uri="http://schemas.openxmlformats.org/drawingml/2006/table">
            <a:tbl>
              <a:tblPr firstRow="1" firstCol="1" bandRow="1">
                <a:tableStyleId>{5C22544A-7EE6-4342-B048-85BDC9FD1C3A}</a:tableStyleId>
              </a:tblPr>
              <a:tblGrid>
                <a:gridCol w="500802">
                  <a:extLst>
                    <a:ext uri="{9D8B030D-6E8A-4147-A177-3AD203B41FA5}">
                      <a16:colId xmlns:a16="http://schemas.microsoft.com/office/drawing/2014/main" val="1876476862"/>
                    </a:ext>
                  </a:extLst>
                </a:gridCol>
                <a:gridCol w="1452784">
                  <a:extLst>
                    <a:ext uri="{9D8B030D-6E8A-4147-A177-3AD203B41FA5}">
                      <a16:colId xmlns:a16="http://schemas.microsoft.com/office/drawing/2014/main" val="4282116416"/>
                    </a:ext>
                  </a:extLst>
                </a:gridCol>
                <a:gridCol w="1773618">
                  <a:extLst>
                    <a:ext uri="{9D8B030D-6E8A-4147-A177-3AD203B41FA5}">
                      <a16:colId xmlns:a16="http://schemas.microsoft.com/office/drawing/2014/main" val="3410710077"/>
                    </a:ext>
                  </a:extLst>
                </a:gridCol>
                <a:gridCol w="1973482">
                  <a:extLst>
                    <a:ext uri="{9D8B030D-6E8A-4147-A177-3AD203B41FA5}">
                      <a16:colId xmlns:a16="http://schemas.microsoft.com/office/drawing/2014/main" val="613757215"/>
                    </a:ext>
                  </a:extLst>
                </a:gridCol>
                <a:gridCol w="452859">
                  <a:extLst>
                    <a:ext uri="{9D8B030D-6E8A-4147-A177-3AD203B41FA5}">
                      <a16:colId xmlns:a16="http://schemas.microsoft.com/office/drawing/2014/main" val="1911951385"/>
                    </a:ext>
                  </a:extLst>
                </a:gridCol>
              </a:tblGrid>
              <a:tr h="276696">
                <a:tc>
                  <a:txBody>
                    <a:bodyPr/>
                    <a:lstStyle/>
                    <a:p>
                      <a:pPr>
                        <a:lnSpc>
                          <a:spcPct val="107000"/>
                        </a:lnSpc>
                        <a:spcAft>
                          <a:spcPts val="800"/>
                        </a:spcAft>
                      </a:pPr>
                      <a:r>
                        <a:rPr lang="en-AU" sz="1000" kern="100" dirty="0">
                          <a:effectLst/>
                          <a:latin typeface="Century Gothic" panose="020B0502020202020204" pitchFamily="34" charset="0"/>
                        </a:rPr>
                        <a:t>Type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kern="100" dirty="0">
                          <a:effectLst/>
                          <a:latin typeface="Century Gothic" panose="020B0502020202020204" pitchFamily="34" charset="0"/>
                        </a:rPr>
                        <a:t>Family</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kern="100">
                          <a:effectLst/>
                          <a:latin typeface="Century Gothic" panose="020B0502020202020204" pitchFamily="34" charset="0"/>
                        </a:rPr>
                        <a:t>Scientific name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kern="100">
                          <a:effectLst/>
                          <a:latin typeface="Century Gothic" panose="020B0502020202020204" pitchFamily="34" charset="0"/>
                        </a:rPr>
                        <a:t>Common name</a:t>
                      </a:r>
                      <a:endParaRPr lang="en-AU" sz="1000" kern="10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kern="100" dirty="0">
                          <a:effectLst/>
                          <a:latin typeface="Century Gothic" panose="020B0502020202020204" pitchFamily="34" charset="0"/>
                        </a:rPr>
                        <a:t>Refs</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2306350119"/>
                  </a:ext>
                </a:extLst>
              </a:tr>
              <a:tr h="276696">
                <a:tc>
                  <a:txBody>
                    <a:bodyPr/>
                    <a:lstStyle/>
                    <a:p>
                      <a:pPr>
                        <a:lnSpc>
                          <a:spcPct val="107000"/>
                        </a:lnSpc>
                        <a:spcAft>
                          <a:spcPts val="800"/>
                        </a:spcAft>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Acarosporaceae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Diplodia</a:t>
                      </a:r>
                      <a:r>
                        <a:rPr lang="en-AU" sz="1000" i="1" dirty="0">
                          <a:latin typeface="Century Gothic" panose="020B0502020202020204" pitchFamily="34" charset="0"/>
                        </a:rPr>
                        <a:t> </a:t>
                      </a:r>
                      <a:r>
                        <a:rPr lang="en-AU" sz="1000" i="1" dirty="0" err="1">
                          <a:latin typeface="Century Gothic" panose="020B0502020202020204" pitchFamily="34" charset="0"/>
                        </a:rPr>
                        <a:t>sapinea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Sphaeropsis</a:t>
                      </a:r>
                      <a:r>
                        <a:rPr lang="en-AU" sz="1000" dirty="0">
                          <a:latin typeface="Century Gothic" panose="020B0502020202020204" pitchFamily="34" charset="0"/>
                        </a:rPr>
                        <a:t> blight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960582085"/>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Amylostereaceae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Amylostereum</a:t>
                      </a:r>
                      <a:r>
                        <a:rPr lang="en-AU" sz="1000" i="1" dirty="0">
                          <a:latin typeface="Century Gothic" panose="020B0502020202020204" pitchFamily="34" charset="0"/>
                        </a:rPr>
                        <a:t> </a:t>
                      </a:r>
                      <a:r>
                        <a:rPr lang="en-AU" sz="1000" i="1" dirty="0" err="1">
                          <a:latin typeface="Century Gothic" panose="020B0502020202020204" pitchFamily="34" charset="0"/>
                        </a:rPr>
                        <a:t>areolatum</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1420266362"/>
                  </a:ext>
                </a:extLst>
              </a:tr>
              <a:tr h="353898">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b="0" i="0" u="none" strike="noStrike" cap="none" dirty="0" err="1">
                          <a:solidFill>
                            <a:schemeClr val="dk1"/>
                          </a:solidFill>
                          <a:effectLst/>
                          <a:latin typeface="Century Gothic" panose="020B0502020202020204" pitchFamily="34" charset="0"/>
                          <a:ea typeface="+mn-ea"/>
                          <a:cs typeface="+mn-cs"/>
                          <a:sym typeface="Arial"/>
                        </a:rPr>
                        <a:t>Bionectriaceae</a:t>
                      </a:r>
                      <a:r>
                        <a:rPr lang="en-AU" sz="1000" b="0" i="0" u="none" strike="noStrike" cap="none" dirty="0">
                          <a:solidFill>
                            <a:schemeClr val="dk1"/>
                          </a:solidFill>
                          <a:effectLst/>
                          <a:latin typeface="Century Gothic" panose="020B0502020202020204" pitchFamily="34" charset="0"/>
                          <a:ea typeface="+mn-ea"/>
                          <a:cs typeface="+mn-cs"/>
                          <a:sym typeface="Arial"/>
                        </a:rPr>
                        <a:t>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b="0" i="1" u="none" strike="noStrike" cap="none" dirty="0" err="1">
                          <a:solidFill>
                            <a:schemeClr val="dk1"/>
                          </a:solidFill>
                          <a:effectLst/>
                          <a:latin typeface="Century Gothic" panose="020B0502020202020204" pitchFamily="34" charset="0"/>
                          <a:ea typeface="+mn-ea"/>
                          <a:cs typeface="+mn-cs"/>
                          <a:sym typeface="Arial"/>
                        </a:rPr>
                        <a:t>Geosmithia</a:t>
                      </a:r>
                      <a:r>
                        <a:rPr lang="en-AU" sz="1000" b="0" i="1" u="none" strike="noStrike" cap="none" dirty="0">
                          <a:solidFill>
                            <a:schemeClr val="dk1"/>
                          </a:solidFill>
                          <a:effectLst/>
                          <a:latin typeface="Century Gothic" panose="020B0502020202020204" pitchFamily="34" charset="0"/>
                          <a:ea typeface="+mn-ea"/>
                          <a:cs typeface="+mn-cs"/>
                          <a:sym typeface="Arial"/>
                        </a:rPr>
                        <a:t> </a:t>
                      </a:r>
                      <a:r>
                        <a:rPr lang="en-AU" sz="1000" b="0" i="1" u="none" strike="noStrike" cap="none" dirty="0" err="1">
                          <a:solidFill>
                            <a:schemeClr val="dk1"/>
                          </a:solidFill>
                          <a:effectLst/>
                          <a:latin typeface="Century Gothic" panose="020B0502020202020204" pitchFamily="34" charset="0"/>
                          <a:ea typeface="+mn-ea"/>
                          <a:cs typeface="+mn-cs"/>
                          <a:sym typeface="Arial"/>
                        </a:rPr>
                        <a:t>morbida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b="0" i="0" u="none" strike="noStrike" cap="none" dirty="0">
                          <a:solidFill>
                            <a:schemeClr val="dk1"/>
                          </a:solidFill>
                          <a:effectLst/>
                          <a:latin typeface="Century Gothic" panose="020B0502020202020204" pitchFamily="34" charset="0"/>
                          <a:ea typeface="+mn-ea"/>
                          <a:cs typeface="+mn-cs"/>
                          <a:sym typeface="Arial"/>
                        </a:rPr>
                        <a:t>Thousand cankers black walnut disease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b="0" i="0" u="none" strike="noStrike" cap="none" dirty="0">
                          <a:solidFill>
                            <a:schemeClr val="dk1"/>
                          </a:solidFill>
                          <a:effectLst/>
                          <a:latin typeface="Century Gothic" panose="020B0502020202020204" pitchFamily="34" charset="0"/>
                          <a:ea typeface="+mn-ea"/>
                          <a:cs typeface="+mn-cs"/>
                          <a:sym typeface="Arial"/>
                        </a:rPr>
                        <a:t>25,29</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2462238406"/>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b="0" i="0" u="none" strike="noStrike" cap="none" dirty="0" err="1">
                          <a:solidFill>
                            <a:schemeClr val="dk1"/>
                          </a:solidFill>
                          <a:effectLst/>
                          <a:latin typeface="Century Gothic" panose="020B0502020202020204" pitchFamily="34" charset="0"/>
                          <a:ea typeface="+mn-ea"/>
                          <a:cs typeface="+mn-cs"/>
                          <a:sym typeface="Arial"/>
                        </a:rPr>
                        <a:t>Bondarzewiaceae</a:t>
                      </a:r>
                      <a:r>
                        <a:rPr lang="en-AU" sz="1000" b="0" i="0" u="none" strike="noStrike" cap="none" dirty="0">
                          <a:solidFill>
                            <a:schemeClr val="dk1"/>
                          </a:solidFill>
                          <a:effectLst/>
                          <a:latin typeface="Century Gothic" panose="020B0502020202020204" pitchFamily="34" charset="0"/>
                          <a:ea typeface="+mn-ea"/>
                          <a:cs typeface="+mn-cs"/>
                          <a:sym typeface="Arial"/>
                        </a:rPr>
                        <a:t>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b="0" i="1" u="none" strike="noStrike" cap="none" dirty="0" err="1">
                          <a:solidFill>
                            <a:schemeClr val="dk1"/>
                          </a:solidFill>
                          <a:effectLst/>
                          <a:latin typeface="Century Gothic" panose="020B0502020202020204" pitchFamily="34" charset="0"/>
                          <a:ea typeface="+mn-ea"/>
                          <a:cs typeface="+mn-cs"/>
                          <a:sym typeface="Arial"/>
                        </a:rPr>
                        <a:t>Heterobasidion</a:t>
                      </a:r>
                      <a:r>
                        <a:rPr lang="en-AU" sz="1000" b="0" i="1" u="none" strike="noStrike" cap="none" dirty="0">
                          <a:solidFill>
                            <a:schemeClr val="dk1"/>
                          </a:solidFill>
                          <a:effectLst/>
                          <a:latin typeface="Century Gothic" panose="020B0502020202020204" pitchFamily="34" charset="0"/>
                          <a:ea typeface="+mn-ea"/>
                          <a:cs typeface="+mn-cs"/>
                          <a:sym typeface="Arial"/>
                        </a:rPr>
                        <a:t> </a:t>
                      </a:r>
                      <a:r>
                        <a:rPr lang="en-AU" sz="1000" b="0" i="1" u="none" strike="noStrike" cap="none" dirty="0" err="1">
                          <a:solidFill>
                            <a:schemeClr val="dk1"/>
                          </a:solidFill>
                          <a:effectLst/>
                          <a:latin typeface="Century Gothic" panose="020B0502020202020204" pitchFamily="34" charset="0"/>
                          <a:ea typeface="+mn-ea"/>
                          <a:cs typeface="+mn-cs"/>
                          <a:sym typeface="Arial"/>
                        </a:rPr>
                        <a:t>annosum</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25</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2746032979"/>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Bondarzewiaceae</a:t>
                      </a:r>
                      <a:r>
                        <a:rPr lang="en-AU" sz="1000" dirty="0">
                          <a:latin typeface="Century Gothic" panose="020B0502020202020204" pitchFamily="34" charset="0"/>
                        </a:rPr>
                        <a:t>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Heterobasidion</a:t>
                      </a:r>
                      <a:r>
                        <a:rPr lang="en-AU" sz="1000" i="1" dirty="0">
                          <a:latin typeface="Century Gothic" panose="020B0502020202020204" pitchFamily="34" charset="0"/>
                        </a:rPr>
                        <a:t> </a:t>
                      </a:r>
                      <a:r>
                        <a:rPr lang="en-AU" sz="1000" i="1" dirty="0" err="1">
                          <a:latin typeface="Century Gothic" panose="020B0502020202020204" pitchFamily="34" charset="0"/>
                        </a:rPr>
                        <a:t>insulara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838029261"/>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Capnodiales</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Teratosphaeria</a:t>
                      </a:r>
                      <a:r>
                        <a:rPr lang="en-AU" sz="1000" i="1" dirty="0">
                          <a:latin typeface="Century Gothic" panose="020B0502020202020204" pitchFamily="34" charset="0"/>
                        </a:rPr>
                        <a:t> </a:t>
                      </a:r>
                      <a:r>
                        <a:rPr lang="en-AU" sz="1000" i="1" dirty="0" err="1">
                          <a:latin typeface="Century Gothic" panose="020B0502020202020204" pitchFamily="34" charset="0"/>
                        </a:rPr>
                        <a:t>cryptica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a:latin typeface="Century Gothic" panose="020B0502020202020204" pitchFamily="34" charset="0"/>
                        </a:rPr>
                        <a:t>Eucalyptus leaf blotch</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2241774717"/>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Ceratocystidaceae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a:latin typeface="Century Gothic" panose="020B0502020202020204" pitchFamily="34" charset="0"/>
                        </a:rPr>
                        <a:t>Ceratocystis fimbriata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kern="100" dirty="0">
                          <a:effectLst/>
                          <a:latin typeface="Century Gothic" panose="020B0502020202020204" pitchFamily="34" charset="0"/>
                          <a:ea typeface="Calibri" panose="020F0502020204030204" pitchFamily="34" charset="0"/>
                          <a:cs typeface="Latha" panose="020B0604020202020204" pitchFamily="34" charset="0"/>
                        </a:rPr>
                        <a:t>Sweet potato pathogen</a:t>
                      </a: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4163549903"/>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b="0" i="0" u="none" strike="noStrike" cap="none" dirty="0">
                          <a:solidFill>
                            <a:schemeClr val="dk1"/>
                          </a:solidFill>
                          <a:effectLst/>
                          <a:latin typeface="Century Gothic" panose="020B0502020202020204" pitchFamily="34" charset="0"/>
                          <a:ea typeface="+mn-ea"/>
                          <a:cs typeface="+mn-cs"/>
                          <a:sym typeface="Arial"/>
                        </a:rPr>
                        <a:t>Fagaceae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b="0" i="1" u="none" strike="noStrike" cap="none" dirty="0">
                          <a:solidFill>
                            <a:schemeClr val="dk1"/>
                          </a:solidFill>
                          <a:effectLst/>
                          <a:latin typeface="Century Gothic" panose="020B0502020202020204" pitchFamily="34" charset="0"/>
                          <a:ea typeface="+mn-ea"/>
                          <a:cs typeface="+mn-cs"/>
                          <a:sym typeface="Arial"/>
                        </a:rPr>
                        <a:t>Ceratocystis </a:t>
                      </a:r>
                      <a:r>
                        <a:rPr lang="en-AU" sz="1000" b="0" i="1" u="none" strike="noStrike" cap="none" dirty="0" err="1">
                          <a:solidFill>
                            <a:schemeClr val="dk1"/>
                          </a:solidFill>
                          <a:effectLst/>
                          <a:latin typeface="Century Gothic" panose="020B0502020202020204" pitchFamily="34" charset="0"/>
                          <a:ea typeface="+mn-ea"/>
                          <a:cs typeface="+mn-cs"/>
                          <a:sym typeface="Arial"/>
                        </a:rPr>
                        <a:t>fagacearum</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b="0" i="0" u="none" strike="noStrike" cap="none" dirty="0">
                          <a:solidFill>
                            <a:schemeClr val="dk1"/>
                          </a:solidFill>
                          <a:effectLst/>
                          <a:latin typeface="Century Gothic" panose="020B0502020202020204" pitchFamily="34" charset="0"/>
                          <a:ea typeface="+mn-ea"/>
                          <a:cs typeface="+mn-cs"/>
                          <a:sym typeface="Arial"/>
                        </a:rPr>
                        <a:t>Oak wilt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b="0" i="0" u="none" strike="noStrike" cap="none" dirty="0">
                          <a:solidFill>
                            <a:schemeClr val="dk1"/>
                          </a:solidFill>
                          <a:effectLst/>
                          <a:latin typeface="Century Gothic" panose="020B0502020202020204" pitchFamily="34" charset="0"/>
                          <a:ea typeface="+mn-ea"/>
                          <a:cs typeface="+mn-cs"/>
                          <a:sym typeface="Arial"/>
                        </a:rPr>
                        <a:t>25,29</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2263513799"/>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Mycosphaerellaceae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Dothistroma</a:t>
                      </a:r>
                      <a:r>
                        <a:rPr lang="en-AU" sz="1000" i="1" dirty="0">
                          <a:latin typeface="Century Gothic" panose="020B0502020202020204" pitchFamily="34" charset="0"/>
                        </a:rPr>
                        <a:t> </a:t>
                      </a:r>
                      <a:r>
                        <a:rPr lang="en-AU" sz="1000" i="1" dirty="0" err="1">
                          <a:latin typeface="Century Gothic" panose="020B0502020202020204" pitchFamily="34" charset="0"/>
                        </a:rPr>
                        <a:t>septosporum</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a:latin typeface="Century Gothic" panose="020B0502020202020204" pitchFamily="34" charset="0"/>
                        </a:rPr>
                        <a:t>Red band needle blight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368337029"/>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Nectriaceae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Thyronectria</a:t>
                      </a:r>
                      <a:r>
                        <a:rPr lang="en-AU" sz="1000" i="1" dirty="0">
                          <a:latin typeface="Century Gothic" panose="020B0502020202020204" pitchFamily="34" charset="0"/>
                        </a:rPr>
                        <a:t> </a:t>
                      </a:r>
                      <a:r>
                        <a:rPr lang="en-AU" sz="1000" i="1" dirty="0" err="1">
                          <a:latin typeface="Century Gothic" panose="020B0502020202020204" pitchFamily="34" charset="0"/>
                        </a:rPr>
                        <a:t>fuckeliana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Canker</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2546721107"/>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Nectriaceae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Thyronectria</a:t>
                      </a:r>
                      <a:r>
                        <a:rPr lang="en-AU" sz="1000" i="1" dirty="0">
                          <a:latin typeface="Century Gothic" panose="020B0502020202020204" pitchFamily="34" charset="0"/>
                        </a:rPr>
                        <a:t> </a:t>
                      </a:r>
                      <a:r>
                        <a:rPr lang="en-AU" sz="1000" i="1" dirty="0" err="1">
                          <a:latin typeface="Century Gothic" panose="020B0502020202020204" pitchFamily="34" charset="0"/>
                        </a:rPr>
                        <a:t>pinicola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727655250"/>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Ophiostomataceae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Grosmannia</a:t>
                      </a:r>
                      <a:r>
                        <a:rPr lang="en-AU" sz="1000" i="1" dirty="0">
                          <a:latin typeface="Century Gothic" panose="020B0502020202020204" pitchFamily="34" charset="0"/>
                        </a:rPr>
                        <a:t> </a:t>
                      </a:r>
                      <a:r>
                        <a:rPr lang="en-AU" sz="1000" i="1" dirty="0" err="1">
                          <a:latin typeface="Century Gothic" panose="020B0502020202020204" pitchFamily="34" charset="0"/>
                        </a:rPr>
                        <a:t>huntii</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754063297"/>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Ophiostomataceae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Grosmannia</a:t>
                      </a:r>
                      <a:r>
                        <a:rPr lang="en-AU" sz="1000" i="1" dirty="0">
                          <a:latin typeface="Century Gothic" panose="020B0502020202020204" pitchFamily="34" charset="0"/>
                        </a:rPr>
                        <a:t> </a:t>
                      </a:r>
                      <a:r>
                        <a:rPr lang="en-AU" sz="1000" i="1" dirty="0" err="1">
                          <a:latin typeface="Century Gothic" panose="020B0502020202020204" pitchFamily="34" charset="0"/>
                        </a:rPr>
                        <a:t>radiaticola</a:t>
                      </a:r>
                      <a:r>
                        <a:rPr lang="en-AU" sz="1000" i="1" dirty="0">
                          <a:latin typeface="Century Gothic" panose="020B0502020202020204" pitchFamily="34" charset="0"/>
                        </a:rPr>
                        <a:t> </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3353902973"/>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Ophiostomataceae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Leptographium</a:t>
                      </a:r>
                      <a:r>
                        <a:rPr lang="en-AU" sz="1000" i="1" dirty="0">
                          <a:latin typeface="Century Gothic" panose="020B0502020202020204" pitchFamily="34" charset="0"/>
                        </a:rPr>
                        <a:t> </a:t>
                      </a:r>
                      <a:r>
                        <a:rPr lang="en-AU" sz="1000" i="1" dirty="0" err="1">
                          <a:latin typeface="Century Gothic" panose="020B0502020202020204" pitchFamily="34" charset="0"/>
                        </a:rPr>
                        <a:t>procerum</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a:latin typeface="Century Gothic" panose="020B0502020202020204" pitchFamily="34" charset="0"/>
                        </a:rPr>
                        <a:t>White pine root decline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2123373137"/>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Ophiostomataceae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Leptographium</a:t>
                      </a:r>
                      <a:r>
                        <a:rPr lang="en-AU" sz="1000" i="1" dirty="0">
                          <a:latin typeface="Century Gothic" panose="020B0502020202020204" pitchFamily="34" charset="0"/>
                        </a:rPr>
                        <a:t> </a:t>
                      </a:r>
                      <a:r>
                        <a:rPr lang="en-AU" sz="1000" i="1" dirty="0" err="1">
                          <a:latin typeface="Century Gothic" panose="020B0502020202020204" pitchFamily="34" charset="0"/>
                        </a:rPr>
                        <a:t>truncatum</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a:latin typeface="Century Gothic" panose="020B0502020202020204" pitchFamily="34" charset="0"/>
                        </a:rPr>
                        <a:t>Black stain root disease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2253131424"/>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Ophiostomataceae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Ophiostoma</a:t>
                      </a:r>
                      <a:r>
                        <a:rPr lang="en-AU" sz="1000" i="1" dirty="0">
                          <a:latin typeface="Century Gothic" panose="020B0502020202020204" pitchFamily="34" charset="0"/>
                        </a:rPr>
                        <a:t> </a:t>
                      </a:r>
                      <a:r>
                        <a:rPr lang="en-AU" sz="1000" i="1" dirty="0" err="1">
                          <a:latin typeface="Century Gothic" panose="020B0502020202020204" pitchFamily="34" charset="0"/>
                        </a:rPr>
                        <a:t>floccosum</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4190200759"/>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Ophiostomataceae</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err="1">
                          <a:latin typeface="Century Gothic" panose="020B0502020202020204" pitchFamily="34" charset="0"/>
                        </a:rPr>
                        <a:t>Ophiostoma</a:t>
                      </a:r>
                      <a:r>
                        <a:rPr lang="en-AU" sz="1000" i="1" dirty="0">
                          <a:latin typeface="Century Gothic" panose="020B0502020202020204" pitchFamily="34" charset="0"/>
                        </a:rPr>
                        <a:t> </a:t>
                      </a:r>
                      <a:r>
                        <a:rPr lang="en-AU" sz="1000" i="1" dirty="0" err="1">
                          <a:latin typeface="Century Gothic" panose="020B0502020202020204" pitchFamily="34" charset="0"/>
                        </a:rPr>
                        <a:t>piceae</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a:latin typeface="Century Gothic" panose="020B0502020202020204" pitchFamily="34" charset="0"/>
                        </a:rPr>
                        <a:t>Vascular mycosis of oak</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1960724205"/>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Peronosporaceae</a:t>
                      </a:r>
                      <a:r>
                        <a:rPr lang="en-AU" sz="1000" dirty="0">
                          <a:latin typeface="Century Gothic" panose="020B0502020202020204" pitchFamily="34" charset="0"/>
                        </a:rPr>
                        <a:t>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a:latin typeface="Century Gothic" panose="020B0502020202020204" pitchFamily="34" charset="0"/>
                        </a:rPr>
                        <a:t>Phytophthora </a:t>
                      </a:r>
                      <a:r>
                        <a:rPr lang="en-AU" sz="1000" i="1" dirty="0" err="1">
                          <a:latin typeface="Century Gothic" panose="020B0502020202020204" pitchFamily="34" charset="0"/>
                        </a:rPr>
                        <a:t>aleatoria</a:t>
                      </a:r>
                      <a:r>
                        <a:rPr lang="en-AU" sz="1000" i="1" dirty="0">
                          <a:latin typeface="Century Gothic" panose="020B0502020202020204" pitchFamily="34" charset="0"/>
                        </a:rPr>
                        <a:t> </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304606192"/>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Peronosporaceae</a:t>
                      </a:r>
                      <a:r>
                        <a:rPr lang="en-AU" sz="1000" dirty="0">
                          <a:latin typeface="Century Gothic" panose="020B0502020202020204" pitchFamily="34" charset="0"/>
                        </a:rPr>
                        <a:t> </a:t>
                      </a:r>
                      <a:endParaRPr lang="en-AU" sz="1000" kern="100" dirty="0">
                        <a:effectLst/>
                        <a:latin typeface="Century Gothic" panose="020B0502020202020204" pitchFamily="34" charset="0"/>
                      </a:endParaRPr>
                    </a:p>
                  </a:txBody>
                  <a:tcPr marL="48884" marR="48884" marT="6789" marB="6789" anchor="ctr"/>
                </a:tc>
                <a:tc>
                  <a:txBody>
                    <a:bodyPr/>
                    <a:lstStyle/>
                    <a:p>
                      <a:pPr>
                        <a:lnSpc>
                          <a:spcPct val="107000"/>
                        </a:lnSpc>
                        <a:spcAft>
                          <a:spcPts val="800"/>
                        </a:spcAft>
                      </a:pPr>
                      <a:r>
                        <a:rPr lang="en-AU" sz="1000" i="1" dirty="0">
                          <a:latin typeface="Century Gothic" panose="020B0502020202020204" pitchFamily="34" charset="0"/>
                        </a:rPr>
                        <a:t>Phytophthora </a:t>
                      </a:r>
                      <a:r>
                        <a:rPr lang="en-AU" sz="1000" i="1" dirty="0" err="1">
                          <a:latin typeface="Century Gothic" panose="020B0502020202020204" pitchFamily="34" charset="0"/>
                        </a:rPr>
                        <a:t>citricola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a:latin typeface="Century Gothic" panose="020B0502020202020204" pitchFamily="34" charset="0"/>
                        </a:rPr>
                        <a:t>Black hop root rot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2631007644"/>
                  </a:ext>
                </a:extLst>
              </a:tr>
              <a:tr h="276696">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0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0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err="1">
                          <a:latin typeface="Century Gothic" panose="020B0502020202020204" pitchFamily="34" charset="0"/>
                        </a:rPr>
                        <a:t>Peronosporaceae</a:t>
                      </a:r>
                      <a:r>
                        <a:rPr lang="en-AU" sz="1000" dirty="0">
                          <a:latin typeface="Century Gothic" panose="020B0502020202020204" pitchFamily="34" charset="0"/>
                        </a:rPr>
                        <a:t> </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i="1" dirty="0">
                          <a:latin typeface="Century Gothic" panose="020B0502020202020204" pitchFamily="34" charset="0"/>
                        </a:rPr>
                        <a:t>Phytophthora </a:t>
                      </a:r>
                      <a:r>
                        <a:rPr lang="en-AU" sz="1000" i="1" dirty="0" err="1">
                          <a:latin typeface="Century Gothic" panose="020B0502020202020204" pitchFamily="34" charset="0"/>
                        </a:rPr>
                        <a:t>cryptogea</a:t>
                      </a:r>
                      <a:endParaRPr lang="en-AU" sz="10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AU" sz="1000" dirty="0">
                          <a:latin typeface="Century Gothic" panose="020B0502020202020204" pitchFamily="34" charset="0"/>
                        </a:rPr>
                        <a:t>Tomato foot rot</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tc>
                  <a:txBody>
                    <a:bodyPr/>
                    <a:lstStyle/>
                    <a:p>
                      <a:pPr>
                        <a:lnSpc>
                          <a:spcPct val="107000"/>
                        </a:lnSpc>
                        <a:spcAft>
                          <a:spcPts val="800"/>
                        </a:spcAft>
                      </a:pPr>
                      <a:r>
                        <a:rPr lang="en-US" sz="10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0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48884" marR="48884" marT="6789" marB="6789" anchor="ctr"/>
                </a:tc>
                <a:extLst>
                  <a:ext uri="{0D108BD9-81ED-4DB2-BD59-A6C34878D82A}">
                    <a16:rowId xmlns:a16="http://schemas.microsoft.com/office/drawing/2014/main" val="2798618484"/>
                  </a:ext>
                </a:extLst>
              </a:tr>
            </a:tbl>
          </a:graphicData>
        </a:graphic>
      </p:graphicFrame>
      <p:pic>
        <p:nvPicPr>
          <p:cNvPr id="6" name="Picture 5">
            <a:extLst>
              <a:ext uri="{FF2B5EF4-FFF2-40B4-BE49-F238E27FC236}">
                <a16:creationId xmlns:a16="http://schemas.microsoft.com/office/drawing/2014/main" id="{4958F6D4-A0A4-28AB-C6C4-EB129C55931A}"/>
              </a:ext>
            </a:extLst>
          </p:cNvPr>
          <p:cNvPicPr>
            <a:picLocks noChangeAspect="1"/>
          </p:cNvPicPr>
          <p:nvPr/>
        </p:nvPicPr>
        <p:blipFill rotWithShape="1">
          <a:blip r:embed="rId3"/>
          <a:srcRect r="50000"/>
          <a:stretch/>
        </p:blipFill>
        <p:spPr>
          <a:xfrm>
            <a:off x="7080363" y="1576425"/>
            <a:ext cx="4161005" cy="2666391"/>
          </a:xfrm>
          <a:prstGeom prst="rect">
            <a:avLst/>
          </a:prstGeom>
          <a:ln>
            <a:noFill/>
          </a:ln>
          <a:effectLst/>
        </p:spPr>
      </p:pic>
      <p:pic>
        <p:nvPicPr>
          <p:cNvPr id="7" name="Picture 6">
            <a:extLst>
              <a:ext uri="{FF2B5EF4-FFF2-40B4-BE49-F238E27FC236}">
                <a16:creationId xmlns:a16="http://schemas.microsoft.com/office/drawing/2014/main" id="{E2E7ACD8-8C13-2F33-F531-C65866191A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79518" y="4296443"/>
            <a:ext cx="3565266" cy="2963460"/>
          </a:xfrm>
          <a:prstGeom prst="rect">
            <a:avLst/>
          </a:prstGeom>
          <a:ln>
            <a:noFill/>
          </a:ln>
          <a:effectLst/>
        </p:spPr>
      </p:pic>
      <p:graphicFrame>
        <p:nvGraphicFramePr>
          <p:cNvPr id="8" name="Table 7">
            <a:extLst>
              <a:ext uri="{FF2B5EF4-FFF2-40B4-BE49-F238E27FC236}">
                <a16:creationId xmlns:a16="http://schemas.microsoft.com/office/drawing/2014/main" id="{D91768DB-32CF-5753-5DDF-A768C67D7244}"/>
              </a:ext>
            </a:extLst>
          </p:cNvPr>
          <p:cNvGraphicFramePr>
            <a:graphicFrameLocks noGrp="1"/>
          </p:cNvGraphicFramePr>
          <p:nvPr/>
        </p:nvGraphicFramePr>
        <p:xfrm>
          <a:off x="5662911" y="273884"/>
          <a:ext cx="6529089" cy="1353745"/>
        </p:xfrm>
        <a:graphic>
          <a:graphicData uri="http://schemas.openxmlformats.org/drawingml/2006/table">
            <a:tbl>
              <a:tblPr firstRow="1" firstCol="1" bandRow="1">
                <a:tableStyleId>{5C22544A-7EE6-4342-B048-85BDC9FD1C3A}</a:tableStyleId>
              </a:tblPr>
              <a:tblGrid>
                <a:gridCol w="532887">
                  <a:extLst>
                    <a:ext uri="{9D8B030D-6E8A-4147-A177-3AD203B41FA5}">
                      <a16:colId xmlns:a16="http://schemas.microsoft.com/office/drawing/2014/main" val="1876476862"/>
                    </a:ext>
                  </a:extLst>
                </a:gridCol>
                <a:gridCol w="1545862">
                  <a:extLst>
                    <a:ext uri="{9D8B030D-6E8A-4147-A177-3AD203B41FA5}">
                      <a16:colId xmlns:a16="http://schemas.microsoft.com/office/drawing/2014/main" val="4282116416"/>
                    </a:ext>
                  </a:extLst>
                </a:gridCol>
                <a:gridCol w="1887251">
                  <a:extLst>
                    <a:ext uri="{9D8B030D-6E8A-4147-A177-3AD203B41FA5}">
                      <a16:colId xmlns:a16="http://schemas.microsoft.com/office/drawing/2014/main" val="3410710077"/>
                    </a:ext>
                  </a:extLst>
                </a:gridCol>
                <a:gridCol w="2099920">
                  <a:extLst>
                    <a:ext uri="{9D8B030D-6E8A-4147-A177-3AD203B41FA5}">
                      <a16:colId xmlns:a16="http://schemas.microsoft.com/office/drawing/2014/main" val="613757215"/>
                    </a:ext>
                  </a:extLst>
                </a:gridCol>
                <a:gridCol w="463169">
                  <a:extLst>
                    <a:ext uri="{9D8B030D-6E8A-4147-A177-3AD203B41FA5}">
                      <a16:colId xmlns:a16="http://schemas.microsoft.com/office/drawing/2014/main" val="1911951385"/>
                    </a:ext>
                  </a:extLst>
                </a:gridCol>
              </a:tblGrid>
              <a:tr h="270749">
                <a:tc>
                  <a:txBody>
                    <a:bodyPr/>
                    <a:lstStyle/>
                    <a:p>
                      <a:pPr>
                        <a:lnSpc>
                          <a:spcPct val="107000"/>
                        </a:lnSpc>
                        <a:spcAft>
                          <a:spcPts val="800"/>
                        </a:spcAft>
                      </a:pPr>
                      <a:r>
                        <a:rPr lang="en-AU" sz="1100" kern="100" dirty="0">
                          <a:effectLst/>
                          <a:latin typeface="Century Gothic" panose="020B0502020202020204" pitchFamily="34" charset="0"/>
                        </a:rPr>
                        <a:t>Type</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kern="100" dirty="0">
                          <a:effectLst/>
                          <a:latin typeface="Century Gothic" panose="020B0502020202020204" pitchFamily="34" charset="0"/>
                        </a:rPr>
                        <a:t>Family</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kern="100" dirty="0">
                          <a:effectLst/>
                          <a:latin typeface="Century Gothic" panose="020B0502020202020204" pitchFamily="34" charset="0"/>
                        </a:rPr>
                        <a:t>Scientific name</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kern="100">
                          <a:effectLst/>
                          <a:latin typeface="Century Gothic" panose="020B0502020202020204" pitchFamily="34" charset="0"/>
                        </a:rPr>
                        <a:t>Common name</a:t>
                      </a:r>
                      <a:endParaRPr lang="en-AU" sz="1100" kern="10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kern="100" dirty="0">
                          <a:effectLst/>
                          <a:latin typeface="Century Gothic" panose="020B0502020202020204" pitchFamily="34" charset="0"/>
                        </a:rPr>
                        <a:t>Refs</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extLst>
                  <a:ext uri="{0D108BD9-81ED-4DB2-BD59-A6C34878D82A}">
                    <a16:rowId xmlns:a16="http://schemas.microsoft.com/office/drawing/2014/main" val="2306350119"/>
                  </a:ext>
                </a:extLst>
              </a:tr>
              <a:tr h="270749">
                <a:tc>
                  <a:txBody>
                    <a:bodyPr/>
                    <a:lstStyle/>
                    <a:p>
                      <a:pPr>
                        <a:lnSpc>
                          <a:spcPct val="107000"/>
                        </a:lnSpc>
                        <a:spcAft>
                          <a:spcPts val="800"/>
                        </a:spcAft>
                      </a:pPr>
                      <a:r>
                        <a:rPr lang="en-US" sz="11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1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dirty="0" err="1">
                          <a:latin typeface="Century Gothic" panose="020B0502020202020204" pitchFamily="34" charset="0"/>
                        </a:rPr>
                        <a:t>Peronosporaceae</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i="1" dirty="0">
                          <a:latin typeface="Century Gothic" panose="020B0502020202020204" pitchFamily="34" charset="0"/>
                        </a:rPr>
                        <a:t>Phytophthora </a:t>
                      </a:r>
                      <a:r>
                        <a:rPr lang="en-AU" sz="1100" i="1" dirty="0" err="1">
                          <a:latin typeface="Century Gothic" panose="020B0502020202020204" pitchFamily="34" charset="0"/>
                        </a:rPr>
                        <a:t>kernoviae</a:t>
                      </a:r>
                      <a:endParaRPr lang="en-AU" sz="11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US" sz="1100" kern="100" dirty="0">
                          <a:effectLst/>
                          <a:latin typeface="Century Gothic" panose="020B0502020202020204" pitchFamily="34" charset="0"/>
                          <a:ea typeface="Calibri" panose="020F0502020204030204" pitchFamily="34" charset="0"/>
                          <a:cs typeface="Latha" panose="020B0604020202020204" pitchFamily="34" charset="0"/>
                        </a:rPr>
                        <a:t>-</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US" sz="11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extLst>
                  <a:ext uri="{0D108BD9-81ED-4DB2-BD59-A6C34878D82A}">
                    <a16:rowId xmlns:a16="http://schemas.microsoft.com/office/drawing/2014/main" val="960582085"/>
                  </a:ext>
                </a:extLst>
              </a:tr>
              <a:tr h="270749">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1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1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dirty="0" err="1">
                          <a:latin typeface="Century Gothic" panose="020B0502020202020204" pitchFamily="34" charset="0"/>
                        </a:rPr>
                        <a:t>Peronosporaceae</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i="1" dirty="0">
                          <a:latin typeface="Century Gothic" panose="020B0502020202020204" pitchFamily="34" charset="0"/>
                        </a:rPr>
                        <a:t>Phytophthora </a:t>
                      </a:r>
                      <a:r>
                        <a:rPr lang="en-AU" sz="1100" i="1" dirty="0" err="1">
                          <a:latin typeface="Century Gothic" panose="020B0502020202020204" pitchFamily="34" charset="0"/>
                        </a:rPr>
                        <a:t>pluvialis</a:t>
                      </a:r>
                      <a:r>
                        <a:rPr lang="en-AU" sz="1100" i="1" dirty="0">
                          <a:latin typeface="Century Gothic" panose="020B0502020202020204" pitchFamily="34" charset="0"/>
                        </a:rPr>
                        <a:t> </a:t>
                      </a:r>
                      <a:endParaRPr lang="en-AU" sz="11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dirty="0">
                          <a:latin typeface="Century Gothic" panose="020B0502020202020204" pitchFamily="34" charset="0"/>
                        </a:rPr>
                        <a:t>Red needle cast</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US" sz="11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extLst>
                  <a:ext uri="{0D108BD9-81ED-4DB2-BD59-A6C34878D82A}">
                    <a16:rowId xmlns:a16="http://schemas.microsoft.com/office/drawing/2014/main" val="1420266362"/>
                  </a:ext>
                </a:extLst>
              </a:tr>
              <a:tr h="270749">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1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1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dirty="0" err="1">
                          <a:latin typeface="Century Gothic" panose="020B0502020202020204" pitchFamily="34" charset="0"/>
                        </a:rPr>
                        <a:t>Peronosporaceae</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b="0" i="1" u="none" strike="noStrike" cap="none" dirty="0">
                          <a:solidFill>
                            <a:schemeClr val="dk1"/>
                          </a:solidFill>
                          <a:effectLst/>
                          <a:latin typeface="Century Gothic" panose="020B0502020202020204" pitchFamily="34" charset="0"/>
                          <a:ea typeface="+mn-ea"/>
                          <a:cs typeface="+mn-cs"/>
                          <a:sym typeface="Arial"/>
                        </a:rPr>
                        <a:t>Phytophthora </a:t>
                      </a:r>
                      <a:r>
                        <a:rPr lang="en-AU" sz="1100" b="0" i="1" u="none" strike="noStrike" cap="none" dirty="0" err="1">
                          <a:solidFill>
                            <a:schemeClr val="dk1"/>
                          </a:solidFill>
                          <a:effectLst/>
                          <a:latin typeface="Century Gothic" panose="020B0502020202020204" pitchFamily="34" charset="0"/>
                          <a:ea typeface="+mn-ea"/>
                          <a:cs typeface="+mn-cs"/>
                          <a:sym typeface="Arial"/>
                        </a:rPr>
                        <a:t>ramorum</a:t>
                      </a:r>
                      <a:endParaRPr lang="en-AU" sz="11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b="0" i="0" u="none" strike="noStrike" cap="none" dirty="0">
                          <a:solidFill>
                            <a:schemeClr val="dk1"/>
                          </a:solidFill>
                          <a:effectLst/>
                          <a:latin typeface="Century Gothic" panose="020B0502020202020204" pitchFamily="34" charset="0"/>
                          <a:ea typeface="+mn-ea"/>
                          <a:cs typeface="+mn-cs"/>
                          <a:sym typeface="Arial"/>
                        </a:rPr>
                        <a:t>Sudden oak death</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US" sz="1100" kern="100" dirty="0">
                          <a:effectLst/>
                          <a:latin typeface="Century Gothic" panose="020B0502020202020204" pitchFamily="34" charset="0"/>
                          <a:ea typeface="Calibri" panose="020F0502020204030204" pitchFamily="34" charset="0"/>
                          <a:cs typeface="Latha" panose="020B0604020202020204" pitchFamily="34" charset="0"/>
                        </a:rPr>
                        <a:t>25</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extLst>
                  <a:ext uri="{0D108BD9-81ED-4DB2-BD59-A6C34878D82A}">
                    <a16:rowId xmlns:a16="http://schemas.microsoft.com/office/drawing/2014/main" val="2462238406"/>
                  </a:ext>
                </a:extLst>
              </a:tr>
              <a:tr h="270749">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100" b="0" kern="100" dirty="0">
                          <a:effectLst/>
                          <a:latin typeface="Century Gothic" panose="020B0502020202020204" pitchFamily="34" charset="0"/>
                          <a:ea typeface="Calibri" panose="020F0502020204030204" pitchFamily="34" charset="0"/>
                          <a:cs typeface="Latha" panose="020B0604020202020204" pitchFamily="34" charset="0"/>
                        </a:rPr>
                        <a:t>Fungi</a:t>
                      </a:r>
                      <a:endParaRPr lang="en-AU" sz="1100" b="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dirty="0" err="1">
                          <a:latin typeface="Century Gothic" panose="020B0502020202020204" pitchFamily="34" charset="0"/>
                        </a:rPr>
                        <a:t>Rhytismataceae</a:t>
                      </a:r>
                      <a:r>
                        <a:rPr lang="en-AU" sz="1100" dirty="0">
                          <a:latin typeface="Century Gothic" panose="020B0502020202020204" pitchFamily="34" charset="0"/>
                        </a:rPr>
                        <a:t> </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i="1" dirty="0" err="1">
                          <a:latin typeface="Century Gothic" panose="020B0502020202020204" pitchFamily="34" charset="0"/>
                        </a:rPr>
                        <a:t>Lophodermium</a:t>
                      </a:r>
                      <a:r>
                        <a:rPr lang="en-AU" sz="1100" i="1" dirty="0">
                          <a:latin typeface="Century Gothic" panose="020B0502020202020204" pitchFamily="34" charset="0"/>
                        </a:rPr>
                        <a:t> </a:t>
                      </a:r>
                      <a:r>
                        <a:rPr lang="en-AU" sz="1100" i="1" dirty="0" err="1">
                          <a:latin typeface="Century Gothic" panose="020B0502020202020204" pitchFamily="34" charset="0"/>
                        </a:rPr>
                        <a:t>pinastri</a:t>
                      </a:r>
                      <a:r>
                        <a:rPr lang="en-AU" sz="1100" i="1" dirty="0">
                          <a:latin typeface="Century Gothic" panose="020B0502020202020204" pitchFamily="34" charset="0"/>
                        </a:rPr>
                        <a:t> </a:t>
                      </a:r>
                      <a:endParaRPr lang="en-AU" sz="1100" i="1"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AU" sz="1100" dirty="0" err="1">
                          <a:latin typeface="Century Gothic" panose="020B0502020202020204" pitchFamily="34" charset="0"/>
                        </a:rPr>
                        <a:t>Lophodermium</a:t>
                      </a:r>
                      <a:r>
                        <a:rPr lang="en-AU" sz="1100" dirty="0">
                          <a:latin typeface="Century Gothic" panose="020B0502020202020204" pitchFamily="34" charset="0"/>
                        </a:rPr>
                        <a:t> needle cast</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tc>
                  <a:txBody>
                    <a:bodyPr/>
                    <a:lstStyle/>
                    <a:p>
                      <a:pPr>
                        <a:lnSpc>
                          <a:spcPct val="107000"/>
                        </a:lnSpc>
                        <a:spcAft>
                          <a:spcPts val="800"/>
                        </a:spcAft>
                      </a:pPr>
                      <a:r>
                        <a:rPr lang="en-US" sz="1100" kern="100" dirty="0">
                          <a:effectLst/>
                          <a:latin typeface="Century Gothic" panose="020B0502020202020204" pitchFamily="34" charset="0"/>
                          <a:ea typeface="Calibri" panose="020F0502020204030204" pitchFamily="34" charset="0"/>
                          <a:cs typeface="Latha" panose="020B0604020202020204" pitchFamily="34" charset="0"/>
                        </a:rPr>
                        <a:t>30</a:t>
                      </a:r>
                      <a:endParaRPr lang="en-AU" sz="1100" kern="100" dirty="0">
                        <a:effectLst/>
                        <a:latin typeface="Century Gothic" panose="020B0502020202020204" pitchFamily="34" charset="0"/>
                        <a:ea typeface="Calibri" panose="020F0502020204030204" pitchFamily="34" charset="0"/>
                        <a:cs typeface="Latha" panose="020B0604020202020204" pitchFamily="34" charset="0"/>
                      </a:endParaRPr>
                    </a:p>
                  </a:txBody>
                  <a:tcPr marL="52842" marR="52842" marT="7339" marB="7339" anchor="ctr"/>
                </a:tc>
                <a:extLst>
                  <a:ext uri="{0D108BD9-81ED-4DB2-BD59-A6C34878D82A}">
                    <a16:rowId xmlns:a16="http://schemas.microsoft.com/office/drawing/2014/main" val="2746032979"/>
                  </a:ext>
                </a:extLst>
              </a:tr>
            </a:tbl>
          </a:graphicData>
        </a:graphic>
      </p:graphicFrame>
      <p:sp>
        <p:nvSpPr>
          <p:cNvPr id="9" name="TextBox 8">
            <a:extLst>
              <a:ext uri="{FF2B5EF4-FFF2-40B4-BE49-F238E27FC236}">
                <a16:creationId xmlns:a16="http://schemas.microsoft.com/office/drawing/2014/main" id="{82498BD8-B815-179D-92DC-84B4F860F5D8}"/>
              </a:ext>
            </a:extLst>
          </p:cNvPr>
          <p:cNvSpPr txBox="1"/>
          <p:nvPr/>
        </p:nvSpPr>
        <p:spPr>
          <a:xfrm>
            <a:off x="138786" y="165795"/>
            <a:ext cx="5277394" cy="461665"/>
          </a:xfrm>
          <a:prstGeom prst="rect">
            <a:avLst/>
          </a:prstGeom>
          <a:noFill/>
        </p:spPr>
        <p:txBody>
          <a:bodyPr wrap="square" rtlCol="0">
            <a:spAutoFit/>
          </a:bodyPr>
          <a:lstStyle/>
          <a:p>
            <a:pPr algn="ctr"/>
            <a:r>
              <a:rPr lang="en-US" sz="2400" b="1" dirty="0">
                <a:solidFill>
                  <a:srgbClr val="05486C"/>
                </a:solidFill>
                <a:latin typeface="Arial" panose="020B0604020202020204" pitchFamily="34" charset="0"/>
                <a:cs typeface="Arial" panose="020B0604020202020204" pitchFamily="34" charset="0"/>
              </a:rPr>
              <a:t>Pathogens:</a:t>
            </a:r>
            <a:r>
              <a:rPr lang="en-US" sz="2400" dirty="0">
                <a:solidFill>
                  <a:srgbClr val="05486C"/>
                </a:solidFill>
                <a:latin typeface="Arial" panose="020B0604020202020204" pitchFamily="34" charset="0"/>
                <a:cs typeface="Arial" panose="020B0604020202020204" pitchFamily="34" charset="0"/>
              </a:rPr>
              <a:t> 12 families &amp; 24 species</a:t>
            </a:r>
            <a:endParaRPr lang="en-AU" sz="2400" dirty="0">
              <a:solidFill>
                <a:srgbClr val="0548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790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BA10-5696-7CF9-3686-F8011A93C524}"/>
              </a:ext>
            </a:extLst>
          </p:cNvPr>
          <p:cNvSpPr>
            <a:spLocks noGrp="1"/>
          </p:cNvSpPr>
          <p:nvPr>
            <p:ph type="title"/>
          </p:nvPr>
        </p:nvSpPr>
        <p:spPr>
          <a:xfrm>
            <a:off x="720970" y="72048"/>
            <a:ext cx="10515600" cy="1325563"/>
          </a:xfrm>
        </p:spPr>
        <p:txBody>
          <a:bodyPr>
            <a:normAutofit/>
          </a:bodyPr>
          <a:lstStyle/>
          <a:p>
            <a:pPr algn="ctr"/>
            <a:r>
              <a:rPr lang="en-US" dirty="0"/>
              <a:t>Pest Management</a:t>
            </a:r>
            <a:endParaRPr lang="en-US" sz="3600" dirty="0"/>
          </a:p>
        </p:txBody>
      </p:sp>
      <p:sp>
        <p:nvSpPr>
          <p:cNvPr id="3" name="Content Placeholder 2">
            <a:extLst>
              <a:ext uri="{FF2B5EF4-FFF2-40B4-BE49-F238E27FC236}">
                <a16:creationId xmlns:a16="http://schemas.microsoft.com/office/drawing/2014/main" id="{6773BDD3-EB2D-CD2A-5DDC-139919AC107A}"/>
              </a:ext>
            </a:extLst>
          </p:cNvPr>
          <p:cNvSpPr>
            <a:spLocks noGrp="1"/>
          </p:cNvSpPr>
          <p:nvPr>
            <p:ph idx="1"/>
          </p:nvPr>
        </p:nvSpPr>
        <p:spPr>
          <a:xfrm>
            <a:off x="199292" y="1587039"/>
            <a:ext cx="11793416" cy="5028101"/>
          </a:xfrm>
          <a:noFill/>
        </p:spPr>
        <p:txBody>
          <a:bodyPr>
            <a:normAutofit/>
          </a:bodyPr>
          <a:lstStyle/>
          <a:p>
            <a:r>
              <a:rPr lang="en-US" dirty="0"/>
              <a:t>Phytosanitary treatments are commonly used as part of a pest management strategy (prior to export, during export, or upon commodity arrival).</a:t>
            </a:r>
          </a:p>
          <a:p>
            <a:endParaRPr lang="en-US" dirty="0"/>
          </a:p>
          <a:p>
            <a:r>
              <a:rPr lang="en-US" dirty="0"/>
              <a:t>Fumigation is  one of the most convenient treatments, important for trade</a:t>
            </a:r>
          </a:p>
          <a:p>
            <a:pPr lvl="1"/>
            <a:r>
              <a:rPr lang="en-US" dirty="0"/>
              <a:t>applied to a large variety of commodities, on a large scale, efficiently and economically</a:t>
            </a:r>
          </a:p>
          <a:p>
            <a:pPr lvl="1"/>
            <a:r>
              <a:rPr lang="en-US" dirty="0"/>
              <a:t>generally does not affect the treated commodity.</a:t>
            </a:r>
          </a:p>
          <a:p>
            <a:pPr lvl="1"/>
            <a:endParaRPr lang="en-US" dirty="0"/>
          </a:p>
          <a:p>
            <a:r>
              <a:rPr lang="en-US" dirty="0"/>
              <a:t>Historically, methyl bromide (</a:t>
            </a:r>
            <a:r>
              <a:rPr lang="en-US" dirty="0" err="1"/>
              <a:t>MeBr</a:t>
            </a:r>
            <a:r>
              <a:rPr lang="en-US" dirty="0"/>
              <a:t>) was the fumigant of choice followed by Phosphine (PH3)- for grains especially , Sulfuryl fluoride (SF) and few other, minor use fumigants.</a:t>
            </a:r>
          </a:p>
          <a:p>
            <a:endParaRPr lang="en-US" dirty="0"/>
          </a:p>
        </p:txBody>
      </p:sp>
    </p:spTree>
    <p:extLst>
      <p:ext uri="{BB962C8B-B14F-4D97-AF65-F5344CB8AC3E}">
        <p14:creationId xmlns:p14="http://schemas.microsoft.com/office/powerpoint/2010/main" val="3567115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1EC3E-4817-44DD-80EA-D89DF583BE78}"/>
              </a:ext>
            </a:extLst>
          </p:cNvPr>
          <p:cNvSpPr>
            <a:spLocks noGrp="1"/>
          </p:cNvSpPr>
          <p:nvPr>
            <p:ph type="title"/>
          </p:nvPr>
        </p:nvSpPr>
        <p:spPr>
          <a:xfrm>
            <a:off x="761800" y="215297"/>
            <a:ext cx="5334197" cy="849983"/>
          </a:xfrm>
        </p:spPr>
        <p:txBody>
          <a:bodyPr anchor="ctr">
            <a:normAutofit/>
          </a:bodyPr>
          <a:lstStyle/>
          <a:p>
            <a:r>
              <a:rPr lang="en-NZ" sz="4000" b="1" dirty="0"/>
              <a:t>Ethanedinitrile (EDN)</a:t>
            </a:r>
          </a:p>
        </p:txBody>
      </p:sp>
      <p:pic>
        <p:nvPicPr>
          <p:cNvPr id="4" name="Picture 3">
            <a:extLst>
              <a:ext uri="{FF2B5EF4-FFF2-40B4-BE49-F238E27FC236}">
                <a16:creationId xmlns:a16="http://schemas.microsoft.com/office/drawing/2014/main" id="{04CC00FC-D17F-45E9-8E69-16064B41D9A0}"/>
              </a:ext>
            </a:extLst>
          </p:cNvPr>
          <p:cNvPicPr>
            <a:picLocks noChangeAspect="1"/>
          </p:cNvPicPr>
          <p:nvPr/>
        </p:nvPicPr>
        <p:blipFill rotWithShape="1">
          <a:blip r:embed="rId3"/>
          <a:srcRect l="2217" r="22454"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6" name="TextBox 5">
            <a:extLst>
              <a:ext uri="{FF2B5EF4-FFF2-40B4-BE49-F238E27FC236}">
                <a16:creationId xmlns:a16="http://schemas.microsoft.com/office/drawing/2014/main" id="{2A5A84FB-E67A-7B0B-F9A7-CC7CAE519358}"/>
              </a:ext>
            </a:extLst>
          </p:cNvPr>
          <p:cNvSpPr txBox="1"/>
          <p:nvPr/>
        </p:nvSpPr>
        <p:spPr>
          <a:xfrm>
            <a:off x="162631" y="1065280"/>
            <a:ext cx="6532536" cy="5632311"/>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accent1"/>
                </a:solidFill>
                <a:latin typeface="+mn-lt"/>
              </a:rPr>
              <a:t>Broad-spectrum fumigant</a:t>
            </a:r>
            <a:r>
              <a:rPr lang="en-US" sz="2000" dirty="0">
                <a:latin typeface="+mn-lt"/>
              </a:rPr>
              <a:t>, highly effective against timber insects, nematodes and pathogens, </a:t>
            </a:r>
            <a:r>
              <a:rPr lang="en-NZ" altLang="en-US" sz="2000" dirty="0"/>
              <a:t>weed seeds &amp; nematodes in soil treatment. </a:t>
            </a:r>
          </a:p>
          <a:p>
            <a:pPr marL="285750" indent="-285750">
              <a:buFont typeface="Arial" panose="020B0604020202020204" pitchFamily="34" charset="0"/>
              <a:buChar char="•"/>
            </a:pPr>
            <a:endParaRPr lang="en-NZ" altLang="en-US" sz="2000" dirty="0">
              <a:solidFill>
                <a:schemeClr val="accent1"/>
              </a:solidFill>
            </a:endParaRPr>
          </a:p>
          <a:p>
            <a:pPr marL="285750" indent="-285750">
              <a:buFont typeface="Arial" panose="020B0604020202020204" pitchFamily="34" charset="0"/>
              <a:buChar char="•"/>
            </a:pPr>
            <a:r>
              <a:rPr lang="en-NZ" altLang="en-US" sz="2000" dirty="0">
                <a:solidFill>
                  <a:schemeClr val="accent1"/>
                </a:solidFill>
              </a:rPr>
              <a:t>Can be used at low temperatures (5C or less) due to -21C boiling point, </a:t>
            </a:r>
            <a:r>
              <a:rPr lang="en-NZ" altLang="en-US" sz="2000" dirty="0"/>
              <a:t>with the same dose,</a:t>
            </a:r>
          </a:p>
          <a:p>
            <a:pPr marL="285750" indent="-285750">
              <a:buFont typeface="Arial" panose="020B0604020202020204" pitchFamily="34" charset="0"/>
              <a:buChar char="•"/>
            </a:pPr>
            <a:endParaRPr lang="en-NZ" altLang="en-US" sz="2000" dirty="0">
              <a:solidFill>
                <a:schemeClr val="accent1"/>
              </a:solidFill>
            </a:endParaRPr>
          </a:p>
          <a:p>
            <a:pPr marL="285750" indent="-285750">
              <a:buFont typeface="Arial" panose="020B0604020202020204" pitchFamily="34" charset="0"/>
              <a:buChar char="•"/>
            </a:pPr>
            <a:r>
              <a:rPr lang="en-NZ" altLang="en-US" sz="2000" dirty="0">
                <a:solidFill>
                  <a:schemeClr val="accent1"/>
                </a:solidFill>
              </a:rPr>
              <a:t>Good penetration, sorbs quickly </a:t>
            </a:r>
            <a:r>
              <a:rPr lang="en-NZ" altLang="en-US" sz="2000" dirty="0"/>
              <a:t>into logs highly reduced concentration at the end of 24 hours. Shorter time exposure can be efficient</a:t>
            </a:r>
          </a:p>
          <a:p>
            <a:pPr marL="285750" indent="-285750">
              <a:buFont typeface="Arial" panose="020B0604020202020204" pitchFamily="34" charset="0"/>
              <a:buChar char="•"/>
            </a:pPr>
            <a:endParaRPr lang="en-NZ" altLang="en-US" sz="2000" dirty="0">
              <a:solidFill>
                <a:schemeClr val="accent1"/>
              </a:solidFill>
            </a:endParaRPr>
          </a:p>
          <a:p>
            <a:pPr marL="285750" indent="-285750">
              <a:buFont typeface="Arial" panose="020B0604020202020204" pitchFamily="34" charset="0"/>
              <a:buChar char="•"/>
            </a:pPr>
            <a:r>
              <a:rPr lang="en-NZ" altLang="en-US" sz="2000" dirty="0">
                <a:solidFill>
                  <a:schemeClr val="accent1"/>
                </a:solidFill>
              </a:rPr>
              <a:t>Environmentally friendly, </a:t>
            </a:r>
            <a:r>
              <a:rPr lang="en-NZ" altLang="en-US" sz="2000" dirty="0"/>
              <a:t> not ozone depleting,  nor green house gas, no need for scrubbing, Smaller buffer zones than MB and recapture not required</a:t>
            </a:r>
          </a:p>
          <a:p>
            <a:pPr marL="285750" indent="-285750">
              <a:buFont typeface="Arial" panose="020B0604020202020204" pitchFamily="34" charset="0"/>
              <a:buChar char="•"/>
            </a:pPr>
            <a:endParaRPr lang="en-NZ" altLang="en-US" sz="2000" dirty="0">
              <a:solidFill>
                <a:schemeClr val="accent1"/>
              </a:solidFill>
            </a:endParaRPr>
          </a:p>
          <a:p>
            <a:pPr marL="285750" indent="-285750">
              <a:buFont typeface="Arial" panose="020B0604020202020204" pitchFamily="34" charset="0"/>
              <a:buChar char="•"/>
            </a:pPr>
            <a:r>
              <a:rPr lang="en-NZ" altLang="en-US" sz="2000" dirty="0">
                <a:solidFill>
                  <a:schemeClr val="accent1"/>
                </a:solidFill>
              </a:rPr>
              <a:t>Drop-in replacement for </a:t>
            </a:r>
            <a:r>
              <a:rPr lang="en-NZ" altLang="en-US" sz="2000" dirty="0" err="1">
                <a:solidFill>
                  <a:schemeClr val="accent1"/>
                </a:solidFill>
              </a:rPr>
              <a:t>MeBr</a:t>
            </a:r>
            <a:r>
              <a:rPr lang="en-NZ" altLang="en-US" sz="2000" dirty="0"/>
              <a:t> on wood ; </a:t>
            </a:r>
            <a:r>
              <a:rPr lang="en-US" sz="2000" dirty="0">
                <a:solidFill>
                  <a:srgbClr val="0070C0"/>
                </a:solidFill>
                <a:latin typeface="+mn-lt"/>
              </a:rPr>
              <a:t>Quick fumigation period up to 24 h</a:t>
            </a:r>
            <a:r>
              <a:rPr lang="en-US" sz="2000" dirty="0">
                <a:latin typeface="+mn-lt"/>
              </a:rPr>
              <a:t>, </a:t>
            </a:r>
            <a:r>
              <a:rPr lang="en-US" sz="2000" dirty="0">
                <a:solidFill>
                  <a:srgbClr val="0070C0"/>
                </a:solidFill>
                <a:latin typeface="+mn-lt"/>
              </a:rPr>
              <a:t>advanced application methods under tarp, in container or ship holds</a:t>
            </a:r>
            <a:endParaRPr lang="en-NZ" sz="2000" dirty="0">
              <a:solidFill>
                <a:srgbClr val="0070C0"/>
              </a:solidFill>
            </a:endParaRPr>
          </a:p>
        </p:txBody>
      </p:sp>
    </p:spTree>
    <p:extLst>
      <p:ext uri="{BB962C8B-B14F-4D97-AF65-F5344CB8AC3E}">
        <p14:creationId xmlns:p14="http://schemas.microsoft.com/office/powerpoint/2010/main" val="167687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EACBE5-2429-A7DB-0F50-4AAAE256D3FF}"/>
              </a:ext>
            </a:extLst>
          </p:cNvPr>
          <p:cNvSpPr txBox="1"/>
          <p:nvPr/>
        </p:nvSpPr>
        <p:spPr>
          <a:xfrm>
            <a:off x="307395" y="2869434"/>
            <a:ext cx="11312161" cy="2352952"/>
          </a:xfrm>
          <a:prstGeom prst="rect">
            <a:avLst/>
          </a:prstGeom>
          <a:noFill/>
        </p:spPr>
        <p:txBody>
          <a:bodyPr wrap="square" rtlCol="0">
            <a:spAutoFit/>
          </a:bodyPr>
          <a:lstStyle/>
          <a:p>
            <a:pPr marL="171450" indent="-171450" algn="just">
              <a:lnSpc>
                <a:spcPct val="150000"/>
              </a:lnSpc>
              <a:buFont typeface="Arial" panose="020B0604020202020204" pitchFamily="34" charset="0"/>
              <a:buChar char="•"/>
            </a:pPr>
            <a:r>
              <a:rPr lang="en-US" sz="2000" b="0" i="0" u="none" strike="noStrike" baseline="0" dirty="0">
                <a:solidFill>
                  <a:schemeClr val="tx1"/>
                </a:solidFill>
              </a:rPr>
              <a:t>Import and export </a:t>
            </a:r>
            <a:r>
              <a:rPr lang="en-US" sz="2000" dirty="0">
                <a:solidFill>
                  <a:schemeClr val="tx1"/>
                </a:solidFill>
              </a:rPr>
              <a:t>t</a:t>
            </a:r>
            <a:r>
              <a:rPr lang="en-US" sz="2000" b="0" i="0" u="none" strike="noStrike" baseline="0" dirty="0">
                <a:solidFill>
                  <a:schemeClr val="tx1"/>
                </a:solidFill>
              </a:rPr>
              <a:t>imber &amp; logs.  (Could solve the issue of movement of wood chips,  bamboo..)</a:t>
            </a:r>
          </a:p>
          <a:p>
            <a:pPr marL="171450" indent="-171450" algn="just">
              <a:lnSpc>
                <a:spcPct val="150000"/>
              </a:lnSpc>
              <a:buFont typeface="Arial" panose="020B0604020202020204" pitchFamily="34" charset="0"/>
              <a:buChar char="•"/>
            </a:pPr>
            <a:endParaRPr lang="en-US" sz="2000" dirty="0">
              <a:solidFill>
                <a:schemeClr val="tx1"/>
              </a:solidFill>
            </a:endParaRPr>
          </a:p>
          <a:p>
            <a:pPr marL="171450" indent="-171450" algn="just">
              <a:lnSpc>
                <a:spcPct val="150000"/>
              </a:lnSpc>
              <a:buFont typeface="Arial" panose="020B0604020202020204" pitchFamily="34" charset="0"/>
              <a:buChar char="•"/>
            </a:pPr>
            <a:r>
              <a:rPr lang="en-US" sz="2000" dirty="0">
                <a:solidFill>
                  <a:schemeClr val="tx1"/>
                </a:solidFill>
              </a:rPr>
              <a:t>Pre-plant soil treatment for control of nematodes, pathogens, and weeds in turf grass, sports turf, and golf courses, some horticultural crops such as strawberries, melons, and cut flower production</a:t>
            </a:r>
          </a:p>
          <a:p>
            <a:pPr marL="171450" indent="-171450" algn="just">
              <a:lnSpc>
                <a:spcPct val="150000"/>
              </a:lnSpc>
              <a:buFont typeface="Arial" panose="020B0604020202020204" pitchFamily="34" charset="0"/>
              <a:buChar char="•"/>
            </a:pPr>
            <a:endParaRPr lang="en-US" sz="2000" dirty="0">
              <a:solidFill>
                <a:schemeClr val="tx1"/>
              </a:solidFill>
            </a:endParaRPr>
          </a:p>
        </p:txBody>
      </p:sp>
      <p:pic>
        <p:nvPicPr>
          <p:cNvPr id="2" name="Picture 2">
            <a:extLst>
              <a:ext uri="{FF2B5EF4-FFF2-40B4-BE49-F238E27FC236}">
                <a16:creationId xmlns:a16="http://schemas.microsoft.com/office/drawing/2014/main" id="{3545D643-3ED3-B387-C1ED-A0A87A72696C}"/>
              </a:ext>
            </a:extLst>
          </p:cNvPr>
          <p:cNvPicPr>
            <a:picLocks noChangeAspect="1"/>
          </p:cNvPicPr>
          <p:nvPr/>
        </p:nvPicPr>
        <p:blipFill>
          <a:blip r:embed="rId3"/>
          <a:stretch>
            <a:fillRect/>
          </a:stretch>
        </p:blipFill>
        <p:spPr>
          <a:xfrm>
            <a:off x="7957456" y="140677"/>
            <a:ext cx="4120243" cy="1612007"/>
          </a:xfrm>
          <a:prstGeom prst="rect">
            <a:avLst/>
          </a:prstGeom>
        </p:spPr>
      </p:pic>
      <p:sp>
        <p:nvSpPr>
          <p:cNvPr id="8" name="Title 1">
            <a:extLst>
              <a:ext uri="{FF2B5EF4-FFF2-40B4-BE49-F238E27FC236}">
                <a16:creationId xmlns:a16="http://schemas.microsoft.com/office/drawing/2014/main" id="{C2B9CB4A-6325-2C82-2C3D-7B121DE83253}"/>
              </a:ext>
            </a:extLst>
          </p:cNvPr>
          <p:cNvSpPr>
            <a:spLocks noGrp="1"/>
          </p:cNvSpPr>
          <p:nvPr>
            <p:ph type="title"/>
          </p:nvPr>
        </p:nvSpPr>
        <p:spPr>
          <a:xfrm>
            <a:off x="629278" y="785631"/>
            <a:ext cx="5334197" cy="849983"/>
          </a:xfrm>
        </p:spPr>
        <p:txBody>
          <a:bodyPr anchor="ctr">
            <a:noAutofit/>
          </a:bodyPr>
          <a:lstStyle/>
          <a:p>
            <a:r>
              <a:rPr lang="en-NZ" sz="4400" b="0" dirty="0">
                <a:solidFill>
                  <a:srgbClr val="05486C"/>
                </a:solidFill>
                <a:latin typeface="Arial" panose="020B0604020202020204" pitchFamily="34" charset="0"/>
                <a:cs typeface="Arial" panose="020B0604020202020204" pitchFamily="34" charset="0"/>
              </a:rPr>
              <a:t>Major Uses</a:t>
            </a:r>
          </a:p>
        </p:txBody>
      </p:sp>
    </p:spTree>
    <p:extLst>
      <p:ext uri="{BB962C8B-B14F-4D97-AF65-F5344CB8AC3E}">
        <p14:creationId xmlns:p14="http://schemas.microsoft.com/office/powerpoint/2010/main" val="3478076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A83712-6724-3E67-5710-3A2A62400419}"/>
              </a:ext>
            </a:extLst>
          </p:cNvPr>
          <p:cNvSpPr txBox="1">
            <a:spLocks/>
          </p:cNvSpPr>
          <p:nvPr/>
        </p:nvSpPr>
        <p:spPr>
          <a:xfrm>
            <a:off x="176213" y="3898622"/>
            <a:ext cx="3786187" cy="23328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dirty="0"/>
              <a:t>Administrative hurdles: </a:t>
            </a:r>
          </a:p>
          <a:p>
            <a:pPr>
              <a:spcAft>
                <a:spcPts val="600"/>
              </a:spcAft>
            </a:pPr>
            <a:r>
              <a:rPr lang="en-US" sz="2800" dirty="0"/>
              <a:t>Two parallel registration processes for EDN use</a:t>
            </a:r>
          </a:p>
        </p:txBody>
      </p:sp>
      <p:pic>
        <p:nvPicPr>
          <p:cNvPr id="5" name="Picture 2" descr="See the source image">
            <a:extLst>
              <a:ext uri="{FF2B5EF4-FFF2-40B4-BE49-F238E27FC236}">
                <a16:creationId xmlns:a16="http://schemas.microsoft.com/office/drawing/2014/main" id="{B31913D7-4AF5-E52E-0335-3721FC4688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837"/>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38665F7-15BD-ACC1-F287-96E521F907EC}"/>
              </a:ext>
            </a:extLst>
          </p:cNvPr>
          <p:cNvSpPr>
            <a:spLocks noGrp="1"/>
          </p:cNvSpPr>
          <p:nvPr>
            <p:ph idx="1"/>
          </p:nvPr>
        </p:nvSpPr>
        <p:spPr>
          <a:xfrm>
            <a:off x="3847475" y="3582937"/>
            <a:ext cx="8344525" cy="3428990"/>
          </a:xfrm>
        </p:spPr>
        <p:txBody>
          <a:bodyPr vert="horz" lIns="91440" tIns="45720" rIns="91440" bIns="45720" rtlCol="0" anchor="ctr">
            <a:noAutofit/>
          </a:bodyPr>
          <a:lstStyle/>
          <a:p>
            <a:endParaRPr lang="en-US" sz="2400" dirty="0"/>
          </a:p>
          <a:p>
            <a:r>
              <a:rPr lang="en-US" sz="2400" dirty="0"/>
              <a:t>Registration as active within individual countries by their environmental agencies and approved use by importing countries </a:t>
            </a:r>
            <a:r>
              <a:rPr lang="en-US" sz="1800" dirty="0"/>
              <a:t>(Most environmental agencies focus on toxicity and other safety issues, but some require efficacy data for specific commodities and pests …)</a:t>
            </a:r>
          </a:p>
          <a:p>
            <a:endParaRPr lang="en-US" sz="2400" dirty="0"/>
          </a:p>
          <a:p>
            <a:r>
              <a:rPr lang="en-US" sz="2400" dirty="0"/>
              <a:t>Acceptance at international level (IPPC), supported by agreed level of confidence in the efficacy data  (ISPM 28, ISPM 15) to give base for its acceptance as universal treatment</a:t>
            </a:r>
          </a:p>
          <a:p>
            <a:endParaRPr lang="en-US" sz="2400" dirty="0"/>
          </a:p>
        </p:txBody>
      </p:sp>
    </p:spTree>
    <p:extLst>
      <p:ext uri="{BB962C8B-B14F-4D97-AF65-F5344CB8AC3E}">
        <p14:creationId xmlns:p14="http://schemas.microsoft.com/office/powerpoint/2010/main" val="2107620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3822DD-3F72-D145-8569-F156D1A45E7D}"/>
              </a:ext>
            </a:extLst>
          </p:cNvPr>
          <p:cNvSpPr>
            <a:spLocks noGrp="1"/>
          </p:cNvSpPr>
          <p:nvPr>
            <p:ph type="title"/>
          </p:nvPr>
        </p:nvSpPr>
        <p:spPr/>
        <p:txBody>
          <a:bodyPr/>
          <a:lstStyle/>
          <a:p>
            <a:r>
              <a:rPr lang="en-US" dirty="0"/>
              <a:t>EDN™ registration status</a:t>
            </a:r>
          </a:p>
        </p:txBody>
      </p:sp>
      <p:sp>
        <p:nvSpPr>
          <p:cNvPr id="2" name="TextBox 1">
            <a:extLst>
              <a:ext uri="{FF2B5EF4-FFF2-40B4-BE49-F238E27FC236}">
                <a16:creationId xmlns:a16="http://schemas.microsoft.com/office/drawing/2014/main" id="{C517B838-F817-4BF5-D6CA-E428820516B1}"/>
              </a:ext>
            </a:extLst>
          </p:cNvPr>
          <p:cNvSpPr txBox="1"/>
          <p:nvPr/>
        </p:nvSpPr>
        <p:spPr>
          <a:xfrm>
            <a:off x="225375" y="2108421"/>
            <a:ext cx="6469626" cy="338554"/>
          </a:xfrm>
          <a:prstGeom prst="rect">
            <a:avLst/>
          </a:prstGeom>
          <a:noFill/>
        </p:spPr>
        <p:txBody>
          <a:bodyPr wrap="square" rtlCol="0">
            <a:spAutoFit/>
          </a:bodyPr>
          <a:lstStyle/>
          <a:p>
            <a:r>
              <a:rPr lang="en-AU" sz="1600" b="1" dirty="0">
                <a:latin typeface="Century Gothic" panose="020B0502020202020204" pitchFamily="34" charset="0"/>
              </a:rPr>
              <a:t>Obtained  registrations </a:t>
            </a:r>
          </a:p>
        </p:txBody>
      </p:sp>
      <p:sp>
        <p:nvSpPr>
          <p:cNvPr id="7" name="TextBox 6">
            <a:extLst>
              <a:ext uri="{FF2B5EF4-FFF2-40B4-BE49-F238E27FC236}">
                <a16:creationId xmlns:a16="http://schemas.microsoft.com/office/drawing/2014/main" id="{75C5AA0A-5429-AA47-9F1E-D85839577B34}"/>
              </a:ext>
            </a:extLst>
          </p:cNvPr>
          <p:cNvSpPr txBox="1"/>
          <p:nvPr/>
        </p:nvSpPr>
        <p:spPr>
          <a:xfrm>
            <a:off x="9545443" y="3681089"/>
            <a:ext cx="2485766" cy="338554"/>
          </a:xfrm>
          <a:prstGeom prst="rect">
            <a:avLst/>
          </a:prstGeom>
          <a:noFill/>
        </p:spPr>
        <p:txBody>
          <a:bodyPr wrap="square" rtlCol="0">
            <a:spAutoFit/>
          </a:bodyPr>
          <a:lstStyle/>
          <a:p>
            <a:pPr algn="r"/>
            <a:r>
              <a:rPr lang="en-AU" sz="1600" b="1" dirty="0">
                <a:latin typeface="Century Gothic" panose="020B0502020202020204" pitchFamily="34" charset="0"/>
              </a:rPr>
              <a:t>Pending registrations </a:t>
            </a:r>
          </a:p>
        </p:txBody>
      </p:sp>
      <p:graphicFrame>
        <p:nvGraphicFramePr>
          <p:cNvPr id="3" name="Table 7">
            <a:extLst>
              <a:ext uri="{FF2B5EF4-FFF2-40B4-BE49-F238E27FC236}">
                <a16:creationId xmlns:a16="http://schemas.microsoft.com/office/drawing/2014/main" id="{34585D01-6A3A-B032-FCEC-29FB4D35DB1C}"/>
              </a:ext>
            </a:extLst>
          </p:cNvPr>
          <p:cNvGraphicFramePr>
            <a:graphicFrameLocks noGrp="1"/>
          </p:cNvGraphicFramePr>
          <p:nvPr>
            <p:extLst>
              <p:ext uri="{D42A27DB-BD31-4B8C-83A1-F6EECF244321}">
                <p14:modId xmlns:p14="http://schemas.microsoft.com/office/powerpoint/2010/main" val="3071073184"/>
              </p:ext>
            </p:extLst>
          </p:nvPr>
        </p:nvGraphicFramePr>
        <p:xfrm>
          <a:off x="235133" y="2404059"/>
          <a:ext cx="6998291" cy="2597288"/>
        </p:xfrm>
        <a:graphic>
          <a:graphicData uri="http://schemas.openxmlformats.org/drawingml/2006/table">
            <a:tbl>
              <a:tblPr firstRow="1" bandRow="1">
                <a:tableStyleId>{5C22544A-7EE6-4342-B048-85BDC9FD1C3A}</a:tableStyleId>
              </a:tblPr>
              <a:tblGrid>
                <a:gridCol w="1439126">
                  <a:extLst>
                    <a:ext uri="{9D8B030D-6E8A-4147-A177-3AD203B41FA5}">
                      <a16:colId xmlns:a16="http://schemas.microsoft.com/office/drawing/2014/main" val="3741457042"/>
                    </a:ext>
                  </a:extLst>
                </a:gridCol>
                <a:gridCol w="1234372">
                  <a:extLst>
                    <a:ext uri="{9D8B030D-6E8A-4147-A177-3AD203B41FA5}">
                      <a16:colId xmlns:a16="http://schemas.microsoft.com/office/drawing/2014/main" val="818379897"/>
                    </a:ext>
                  </a:extLst>
                </a:gridCol>
                <a:gridCol w="4324793">
                  <a:extLst>
                    <a:ext uri="{9D8B030D-6E8A-4147-A177-3AD203B41FA5}">
                      <a16:colId xmlns:a16="http://schemas.microsoft.com/office/drawing/2014/main" val="2853838715"/>
                    </a:ext>
                  </a:extLst>
                </a:gridCol>
              </a:tblGrid>
              <a:tr h="478043">
                <a:tc>
                  <a:txBody>
                    <a:bodyPr/>
                    <a:lstStyle/>
                    <a:p>
                      <a:r>
                        <a:rPr lang="en-US" sz="1300" dirty="0">
                          <a:latin typeface="Century Gothic" panose="020B0502020202020204" pitchFamily="34" charset="0"/>
                        </a:rPr>
                        <a:t>Country / Region</a:t>
                      </a:r>
                      <a:endParaRPr lang="en-AU" sz="1300" dirty="0">
                        <a:latin typeface="Century Gothic" panose="020B0502020202020204" pitchFamily="34" charset="0"/>
                      </a:endParaRPr>
                    </a:p>
                  </a:txBody>
                  <a:tcPr marL="84360" marR="84360" marT="42180" marB="42180"/>
                </a:tc>
                <a:tc>
                  <a:txBody>
                    <a:bodyPr/>
                    <a:lstStyle/>
                    <a:p>
                      <a:pPr algn="ctr"/>
                      <a:r>
                        <a:rPr lang="en-AU" sz="1300" dirty="0">
                          <a:latin typeface="Century Gothic" panose="020B0502020202020204" pitchFamily="34" charset="0"/>
                        </a:rPr>
                        <a:t>Year</a:t>
                      </a:r>
                    </a:p>
                  </a:txBody>
                  <a:tcPr marL="84360" marR="84360" marT="42180" marB="42180"/>
                </a:tc>
                <a:tc>
                  <a:txBody>
                    <a:bodyPr/>
                    <a:lstStyle/>
                    <a:p>
                      <a:r>
                        <a:rPr lang="en-US" sz="1300" dirty="0">
                          <a:latin typeface="Century Gothic"/>
                        </a:rPr>
                        <a:t>Registered Use</a:t>
                      </a:r>
                      <a:endParaRPr lang="en-AU" sz="1300" dirty="0">
                        <a:latin typeface="Century Gothic"/>
                      </a:endParaRPr>
                    </a:p>
                  </a:txBody>
                  <a:tcPr marL="84360" marR="84360" marT="42180" marB="42180"/>
                </a:tc>
                <a:extLst>
                  <a:ext uri="{0D108BD9-81ED-4DB2-BD59-A6C34878D82A}">
                    <a16:rowId xmlns:a16="http://schemas.microsoft.com/office/drawing/2014/main" val="855750329"/>
                  </a:ext>
                </a:extLst>
              </a:tr>
              <a:tr h="302384">
                <a:tc>
                  <a:txBody>
                    <a:bodyPr/>
                    <a:lstStyle/>
                    <a:p>
                      <a:r>
                        <a:rPr lang="en-US" sz="1300" dirty="0">
                          <a:latin typeface="Century Gothic" panose="020B0502020202020204" pitchFamily="34" charset="0"/>
                        </a:rPr>
                        <a:t>Australia</a:t>
                      </a:r>
                      <a:endParaRPr lang="en-AU" sz="1300" dirty="0">
                        <a:latin typeface="Century Gothic" panose="020B0502020202020204" pitchFamily="34" charset="0"/>
                      </a:endParaRPr>
                    </a:p>
                  </a:txBody>
                  <a:tcPr marL="84360" marR="84360" marT="42180" marB="42180"/>
                </a:tc>
                <a:tc>
                  <a:txBody>
                    <a:bodyPr/>
                    <a:lstStyle/>
                    <a:p>
                      <a:pPr algn="ctr"/>
                      <a:r>
                        <a:rPr lang="en-AU" sz="1300" dirty="0">
                          <a:latin typeface="Century Gothic"/>
                        </a:rPr>
                        <a:t>2013</a:t>
                      </a:r>
                      <a:endParaRPr lang="en-AU" sz="1300" dirty="0">
                        <a:latin typeface="Century Gothic" panose="020B0502020202020204" pitchFamily="34" charset="0"/>
                      </a:endParaRPr>
                    </a:p>
                  </a:txBody>
                  <a:tcPr marL="84360" marR="84360" marT="42180" marB="42180"/>
                </a:tc>
                <a:tc>
                  <a:txBody>
                    <a:bodyPr/>
                    <a:lstStyle/>
                    <a:p>
                      <a:r>
                        <a:rPr lang="en-US" sz="1300" dirty="0">
                          <a:latin typeface="Century Gothic"/>
                        </a:rPr>
                        <a:t>Timber &amp; logs and preplant soil treatment</a:t>
                      </a:r>
                      <a:endParaRPr lang="en-AU" sz="1300" dirty="0">
                        <a:latin typeface="Century Gothic"/>
                      </a:endParaRPr>
                    </a:p>
                  </a:txBody>
                  <a:tcPr marL="84360" marR="84360" marT="42180" marB="42180"/>
                </a:tc>
                <a:extLst>
                  <a:ext uri="{0D108BD9-81ED-4DB2-BD59-A6C34878D82A}">
                    <a16:rowId xmlns:a16="http://schemas.microsoft.com/office/drawing/2014/main" val="2256719296"/>
                  </a:ext>
                </a:extLst>
              </a:tr>
              <a:tr h="302384">
                <a:tc>
                  <a:txBody>
                    <a:bodyPr/>
                    <a:lstStyle/>
                    <a:p>
                      <a:pPr lvl="0">
                        <a:buNone/>
                      </a:pPr>
                      <a:r>
                        <a:rPr lang="en-US" sz="1300" dirty="0">
                          <a:latin typeface="Century Gothic"/>
                        </a:rPr>
                        <a:t>South Korea</a:t>
                      </a:r>
                      <a:endParaRPr lang="en-AU" sz="1300" dirty="0">
                        <a:latin typeface="Century Gothic"/>
                      </a:endParaRPr>
                    </a:p>
                  </a:txBody>
                  <a:tcPr marL="84360" marR="84360" marT="42180" marB="42180"/>
                </a:tc>
                <a:tc>
                  <a:txBody>
                    <a:bodyPr/>
                    <a:lstStyle/>
                    <a:p>
                      <a:pPr lvl="0" algn="ctr">
                        <a:buNone/>
                      </a:pPr>
                      <a:r>
                        <a:rPr lang="en-AU" sz="1300" dirty="0">
                          <a:latin typeface="Century Gothic"/>
                        </a:rPr>
                        <a:t>2019</a:t>
                      </a:r>
                    </a:p>
                  </a:txBody>
                  <a:tcPr marL="84360" marR="84360" marT="42180" marB="42180"/>
                </a:tc>
                <a:tc>
                  <a:txBody>
                    <a:bodyPr/>
                    <a:lstStyle/>
                    <a:p>
                      <a:pPr lvl="0">
                        <a:buNone/>
                      </a:pPr>
                      <a:r>
                        <a:rPr lang="en-US" sz="1300" dirty="0">
                          <a:latin typeface="Century Gothic"/>
                        </a:rPr>
                        <a:t>Timber &amp; logs </a:t>
                      </a:r>
                      <a:endParaRPr lang="en-AU" sz="1300" dirty="0">
                        <a:latin typeface="Century Gothic"/>
                      </a:endParaRPr>
                    </a:p>
                  </a:txBody>
                  <a:tcPr marL="84360" marR="84360" marT="42180" marB="42180"/>
                </a:tc>
                <a:extLst>
                  <a:ext uri="{0D108BD9-81ED-4DB2-BD59-A6C34878D82A}">
                    <a16:rowId xmlns:a16="http://schemas.microsoft.com/office/drawing/2014/main" val="1006814806"/>
                  </a:ext>
                </a:extLst>
              </a:tr>
              <a:tr h="302384">
                <a:tc>
                  <a:txBody>
                    <a:bodyPr/>
                    <a:lstStyle/>
                    <a:p>
                      <a:pPr lvl="0">
                        <a:buNone/>
                      </a:pPr>
                      <a:r>
                        <a:rPr lang="en-US" sz="1300" dirty="0">
                          <a:latin typeface="Century Gothic"/>
                        </a:rPr>
                        <a:t>Malaysia</a:t>
                      </a:r>
                    </a:p>
                  </a:txBody>
                  <a:tcPr marL="84360" marR="84360" marT="42180" marB="42180"/>
                </a:tc>
                <a:tc>
                  <a:txBody>
                    <a:bodyPr/>
                    <a:lstStyle/>
                    <a:p>
                      <a:pPr lvl="0" algn="ctr">
                        <a:buNone/>
                      </a:pPr>
                      <a:r>
                        <a:rPr lang="en-AU" sz="1300" dirty="0">
                          <a:latin typeface="Century Gothic"/>
                        </a:rPr>
                        <a:t>2020</a:t>
                      </a:r>
                    </a:p>
                  </a:txBody>
                  <a:tcPr marL="84360" marR="84360" marT="42180" marB="42180"/>
                </a:tc>
                <a:tc>
                  <a:txBody>
                    <a:bodyPr/>
                    <a:lstStyle/>
                    <a:p>
                      <a:pPr lvl="0">
                        <a:buNone/>
                      </a:pPr>
                      <a:r>
                        <a:rPr lang="en-US" sz="1300" dirty="0">
                          <a:latin typeface="Century Gothic"/>
                        </a:rPr>
                        <a:t>Timber &amp; logs and preplant soil treatment</a:t>
                      </a:r>
                    </a:p>
                  </a:txBody>
                  <a:tcPr marL="84360" marR="84360" marT="42180" marB="42180"/>
                </a:tc>
                <a:extLst>
                  <a:ext uri="{0D108BD9-81ED-4DB2-BD59-A6C34878D82A}">
                    <a16:rowId xmlns:a16="http://schemas.microsoft.com/office/drawing/2014/main" val="407568780"/>
                  </a:ext>
                </a:extLst>
              </a:tr>
              <a:tr h="302384">
                <a:tc>
                  <a:txBody>
                    <a:bodyPr/>
                    <a:lstStyle/>
                    <a:p>
                      <a:r>
                        <a:rPr lang="en-US" sz="1300" dirty="0">
                          <a:latin typeface="Century Gothic" panose="020B0502020202020204" pitchFamily="34" charset="0"/>
                        </a:rPr>
                        <a:t>Russia</a:t>
                      </a:r>
                      <a:endParaRPr lang="en-AU" sz="1300" dirty="0">
                        <a:latin typeface="Century Gothic" panose="020B0502020202020204" pitchFamily="34" charset="0"/>
                      </a:endParaRPr>
                    </a:p>
                  </a:txBody>
                  <a:tcPr marL="84360" marR="84360" marT="42180" marB="42180"/>
                </a:tc>
                <a:tc>
                  <a:txBody>
                    <a:bodyPr/>
                    <a:lstStyle/>
                    <a:p>
                      <a:pPr algn="ctr"/>
                      <a:r>
                        <a:rPr lang="en-AU" sz="1300" dirty="0">
                          <a:latin typeface="Century Gothic"/>
                        </a:rPr>
                        <a:t>2021</a:t>
                      </a:r>
                      <a:endParaRPr lang="en-AU" sz="1300" dirty="0">
                        <a:latin typeface="Century Gothic" panose="020B0502020202020204" pitchFamily="34" charset="0"/>
                      </a:endParaRPr>
                    </a:p>
                  </a:txBody>
                  <a:tcPr marL="84360" marR="84360" marT="42180" marB="42180"/>
                </a:tc>
                <a:tc>
                  <a:txBody>
                    <a:bodyPr/>
                    <a:lstStyle/>
                    <a:p>
                      <a:r>
                        <a:rPr lang="en-US" sz="1300" dirty="0">
                          <a:latin typeface="Century Gothic"/>
                        </a:rPr>
                        <a:t>Timber &amp; logs</a:t>
                      </a:r>
                      <a:endParaRPr lang="en-AU" sz="1300" dirty="0">
                        <a:latin typeface="Century Gothic"/>
                      </a:endParaRPr>
                    </a:p>
                  </a:txBody>
                  <a:tcPr marL="84360" marR="84360" marT="42180" marB="42180"/>
                </a:tc>
                <a:extLst>
                  <a:ext uri="{0D108BD9-81ED-4DB2-BD59-A6C34878D82A}">
                    <a16:rowId xmlns:a16="http://schemas.microsoft.com/office/drawing/2014/main" val="4239134740"/>
                  </a:ext>
                </a:extLst>
              </a:tr>
              <a:tr h="302384">
                <a:tc>
                  <a:txBody>
                    <a:bodyPr/>
                    <a:lstStyle/>
                    <a:p>
                      <a:r>
                        <a:rPr lang="en-US" sz="1300" dirty="0">
                          <a:latin typeface="Century Gothic" panose="020B0502020202020204" pitchFamily="34" charset="0"/>
                        </a:rPr>
                        <a:t>New Zealand</a:t>
                      </a:r>
                      <a:endParaRPr lang="en-AU" sz="1300" dirty="0">
                        <a:latin typeface="Century Gothic" panose="020B0502020202020204" pitchFamily="34" charset="0"/>
                      </a:endParaRPr>
                    </a:p>
                  </a:txBody>
                  <a:tcPr marL="84360" marR="84360" marT="42180" marB="42180"/>
                </a:tc>
                <a:tc>
                  <a:txBody>
                    <a:bodyPr/>
                    <a:lstStyle/>
                    <a:p>
                      <a:pPr algn="ctr"/>
                      <a:r>
                        <a:rPr lang="en-AU" sz="1300" dirty="0">
                          <a:latin typeface="Century Gothic" panose="020B0502020202020204" pitchFamily="34" charset="0"/>
                        </a:rPr>
                        <a:t>2022</a:t>
                      </a:r>
                    </a:p>
                  </a:txBody>
                  <a:tcPr marL="84360" marR="84360" marT="42180" marB="42180"/>
                </a:tc>
                <a:tc>
                  <a:txBody>
                    <a:bodyPr/>
                    <a:lstStyle/>
                    <a:p>
                      <a:r>
                        <a:rPr lang="en-US" sz="1300" dirty="0">
                          <a:latin typeface="Century Gothic" panose="020B0502020202020204" pitchFamily="34" charset="0"/>
                        </a:rPr>
                        <a:t>Timber &amp; logs</a:t>
                      </a:r>
                      <a:endParaRPr lang="en-AU" sz="1300" dirty="0">
                        <a:latin typeface="Century Gothic" panose="020B0502020202020204" pitchFamily="34" charset="0"/>
                      </a:endParaRPr>
                    </a:p>
                  </a:txBody>
                  <a:tcPr marL="84360" marR="84360" marT="42180" marB="42180"/>
                </a:tc>
                <a:extLst>
                  <a:ext uri="{0D108BD9-81ED-4DB2-BD59-A6C34878D82A}">
                    <a16:rowId xmlns:a16="http://schemas.microsoft.com/office/drawing/2014/main" val="2560001337"/>
                  </a:ext>
                </a:extLst>
              </a:tr>
              <a:tr h="302384">
                <a:tc>
                  <a:txBody>
                    <a:bodyPr/>
                    <a:lstStyle/>
                    <a:p>
                      <a:r>
                        <a:rPr lang="en-AU" sz="1300" dirty="0">
                          <a:latin typeface="Century Gothic"/>
                        </a:rPr>
                        <a:t>Türkiye</a:t>
                      </a:r>
                    </a:p>
                  </a:txBody>
                  <a:tcPr marL="84360" marR="84360" marT="42180" marB="42180"/>
                </a:tc>
                <a:tc>
                  <a:txBody>
                    <a:bodyPr/>
                    <a:lstStyle/>
                    <a:p>
                      <a:pPr algn="ctr"/>
                      <a:r>
                        <a:rPr lang="en-AU" sz="1300" dirty="0">
                          <a:latin typeface="Century Gothic" panose="020B0502020202020204" pitchFamily="34" charset="0"/>
                        </a:rPr>
                        <a:t>2022</a:t>
                      </a:r>
                    </a:p>
                  </a:txBody>
                  <a:tcPr marL="84360" marR="84360" marT="42180" marB="42180"/>
                </a:tc>
                <a:tc>
                  <a:txBody>
                    <a:bodyPr/>
                    <a:lstStyle/>
                    <a:p>
                      <a:r>
                        <a:rPr lang="en-AU" sz="1300" dirty="0">
                          <a:latin typeface="Century Gothic"/>
                        </a:rPr>
                        <a:t>Timber &amp; logs &amp; </a:t>
                      </a:r>
                      <a:r>
                        <a:rPr lang="en-US" sz="1300" b="0" i="0" u="none" strike="noStrike" noProof="0" dirty="0">
                          <a:solidFill>
                            <a:srgbClr val="000000"/>
                          </a:solidFill>
                          <a:latin typeface="Century Gothic"/>
                        </a:rPr>
                        <a:t>and preplant soil treatment</a:t>
                      </a:r>
                      <a:endParaRPr lang="en-AU" sz="1300" b="0" i="0" u="none" strike="noStrike" noProof="0" dirty="0">
                        <a:solidFill>
                          <a:srgbClr val="000000"/>
                        </a:solidFill>
                        <a:latin typeface="Century Gothic"/>
                      </a:endParaRPr>
                    </a:p>
                  </a:txBody>
                  <a:tcPr marL="84360" marR="84360" marT="42180" marB="42180"/>
                </a:tc>
                <a:extLst>
                  <a:ext uri="{0D108BD9-81ED-4DB2-BD59-A6C34878D82A}">
                    <a16:rowId xmlns:a16="http://schemas.microsoft.com/office/drawing/2014/main" val="2553761032"/>
                  </a:ext>
                </a:extLst>
              </a:tr>
              <a:tr h="302384">
                <a:tc>
                  <a:txBody>
                    <a:bodyPr/>
                    <a:lstStyle/>
                    <a:p>
                      <a:r>
                        <a:rPr lang="en-AU" sz="1300" dirty="0">
                          <a:latin typeface="Century Gothic"/>
                        </a:rPr>
                        <a:t>Uruguay </a:t>
                      </a:r>
                    </a:p>
                  </a:txBody>
                  <a:tcPr marL="84360" marR="84360" marT="42180" marB="42180"/>
                </a:tc>
                <a:tc>
                  <a:txBody>
                    <a:bodyPr/>
                    <a:lstStyle/>
                    <a:p>
                      <a:pPr algn="ctr"/>
                      <a:r>
                        <a:rPr lang="en-AU" sz="1300" dirty="0">
                          <a:latin typeface="Century Gothic" panose="020B0502020202020204" pitchFamily="34" charset="0"/>
                        </a:rPr>
                        <a:t>2023</a:t>
                      </a:r>
                    </a:p>
                  </a:txBody>
                  <a:tcPr marL="84360" marR="84360" marT="42180" marB="42180"/>
                </a:tc>
                <a:tc>
                  <a:txBody>
                    <a:bodyPr/>
                    <a:lstStyle/>
                    <a:p>
                      <a:r>
                        <a:rPr lang="en-AU" sz="1300" b="0" i="0" u="none" strike="noStrike" noProof="0" dirty="0">
                          <a:solidFill>
                            <a:srgbClr val="000000"/>
                          </a:solidFill>
                          <a:latin typeface="Century Gothic"/>
                        </a:rPr>
                        <a:t>Timber and logs</a:t>
                      </a:r>
                    </a:p>
                  </a:txBody>
                  <a:tcPr marL="84360" marR="84360" marT="42180" marB="42180"/>
                </a:tc>
                <a:extLst>
                  <a:ext uri="{0D108BD9-81ED-4DB2-BD59-A6C34878D82A}">
                    <a16:rowId xmlns:a16="http://schemas.microsoft.com/office/drawing/2014/main" val="2419666856"/>
                  </a:ext>
                </a:extLst>
              </a:tr>
            </a:tbl>
          </a:graphicData>
        </a:graphic>
      </p:graphicFrame>
      <p:graphicFrame>
        <p:nvGraphicFramePr>
          <p:cNvPr id="8" name="Table 8">
            <a:extLst>
              <a:ext uri="{FF2B5EF4-FFF2-40B4-BE49-F238E27FC236}">
                <a16:creationId xmlns:a16="http://schemas.microsoft.com/office/drawing/2014/main" id="{74853688-E20F-EAA8-1DD6-0C93F80114F4}"/>
              </a:ext>
            </a:extLst>
          </p:cNvPr>
          <p:cNvGraphicFramePr>
            <a:graphicFrameLocks noGrp="1"/>
          </p:cNvGraphicFramePr>
          <p:nvPr>
            <p:extLst>
              <p:ext uri="{D42A27DB-BD31-4B8C-83A1-F6EECF244321}">
                <p14:modId xmlns:p14="http://schemas.microsoft.com/office/powerpoint/2010/main" val="3709562642"/>
              </p:ext>
            </p:extLst>
          </p:nvPr>
        </p:nvGraphicFramePr>
        <p:xfrm>
          <a:off x="6586653" y="4163241"/>
          <a:ext cx="5518897" cy="2341826"/>
        </p:xfrm>
        <a:graphic>
          <a:graphicData uri="http://schemas.openxmlformats.org/drawingml/2006/table">
            <a:tbl>
              <a:tblPr firstRow="1" bandRow="1">
                <a:tableStyleId>{5C22544A-7EE6-4342-B048-85BDC9FD1C3A}</a:tableStyleId>
              </a:tblPr>
              <a:tblGrid>
                <a:gridCol w="1404230">
                  <a:extLst>
                    <a:ext uri="{9D8B030D-6E8A-4147-A177-3AD203B41FA5}">
                      <a16:colId xmlns:a16="http://schemas.microsoft.com/office/drawing/2014/main" val="3579859603"/>
                    </a:ext>
                  </a:extLst>
                </a:gridCol>
                <a:gridCol w="1611202">
                  <a:extLst>
                    <a:ext uri="{9D8B030D-6E8A-4147-A177-3AD203B41FA5}">
                      <a16:colId xmlns:a16="http://schemas.microsoft.com/office/drawing/2014/main" val="1257919841"/>
                    </a:ext>
                  </a:extLst>
                </a:gridCol>
                <a:gridCol w="2503465">
                  <a:extLst>
                    <a:ext uri="{9D8B030D-6E8A-4147-A177-3AD203B41FA5}">
                      <a16:colId xmlns:a16="http://schemas.microsoft.com/office/drawing/2014/main" val="2008916391"/>
                    </a:ext>
                  </a:extLst>
                </a:gridCol>
              </a:tblGrid>
              <a:tr h="442015">
                <a:tc>
                  <a:txBody>
                    <a:bodyPr/>
                    <a:lstStyle/>
                    <a:p>
                      <a:r>
                        <a:rPr lang="en-US" sz="1200" dirty="0">
                          <a:latin typeface="Century Gothic" panose="020B0502020202020204" pitchFamily="34" charset="0"/>
                        </a:rPr>
                        <a:t>Country / Region</a:t>
                      </a:r>
                      <a:endParaRPr lang="en-AU" sz="1200" dirty="0">
                        <a:latin typeface="Century Gothic" panose="020B0502020202020204" pitchFamily="34" charset="0"/>
                      </a:endParaRPr>
                    </a:p>
                  </a:txBody>
                  <a:tcPr marL="78003" marR="78003" marT="39001" marB="39001"/>
                </a:tc>
                <a:tc>
                  <a:txBody>
                    <a:bodyPr/>
                    <a:lstStyle/>
                    <a:p>
                      <a:pPr algn="ctr"/>
                      <a:r>
                        <a:rPr lang="en-AU" sz="1200" dirty="0">
                          <a:latin typeface="Century Gothic" panose="020B0502020202020204" pitchFamily="34" charset="0"/>
                        </a:rPr>
                        <a:t>Anticipated year of approval</a:t>
                      </a:r>
                    </a:p>
                  </a:txBody>
                  <a:tcPr marL="78003" marR="78003" marT="39001" marB="39001"/>
                </a:tc>
                <a:tc>
                  <a:txBody>
                    <a:bodyPr/>
                    <a:lstStyle/>
                    <a:p>
                      <a:r>
                        <a:rPr lang="en-US" sz="1200" dirty="0">
                          <a:latin typeface="Century Gothic"/>
                        </a:rPr>
                        <a:t>Requested Registered Use</a:t>
                      </a:r>
                      <a:endParaRPr lang="en-AU" sz="1200" dirty="0">
                        <a:latin typeface="Century Gothic"/>
                      </a:endParaRPr>
                    </a:p>
                  </a:txBody>
                  <a:tcPr marL="78003" marR="78003" marT="39001" marB="39001"/>
                </a:tc>
                <a:extLst>
                  <a:ext uri="{0D108BD9-81ED-4DB2-BD59-A6C34878D82A}">
                    <a16:rowId xmlns:a16="http://schemas.microsoft.com/office/drawing/2014/main" val="678289950"/>
                  </a:ext>
                </a:extLst>
              </a:tr>
              <a:tr h="316344">
                <a:tc>
                  <a:txBody>
                    <a:bodyPr/>
                    <a:lstStyle/>
                    <a:p>
                      <a:r>
                        <a:rPr lang="en-US" sz="1200" dirty="0">
                          <a:latin typeface="Century Gothic" panose="020B0502020202020204" pitchFamily="34" charset="0"/>
                        </a:rPr>
                        <a:t>Panama</a:t>
                      </a:r>
                      <a:endParaRPr lang="en-AU" sz="1200" dirty="0">
                        <a:latin typeface="Century Gothic" panose="020B0502020202020204" pitchFamily="34" charset="0"/>
                      </a:endParaRPr>
                    </a:p>
                  </a:txBody>
                  <a:tcPr marL="78003" marR="78003" marT="39001" marB="39001"/>
                </a:tc>
                <a:tc>
                  <a:txBody>
                    <a:bodyPr/>
                    <a:lstStyle/>
                    <a:p>
                      <a:pPr algn="ctr"/>
                      <a:r>
                        <a:rPr lang="en-US" sz="1200" dirty="0">
                          <a:latin typeface="Century Gothic" panose="020B0502020202020204" pitchFamily="34" charset="0"/>
                        </a:rPr>
                        <a:t>2024</a:t>
                      </a:r>
                      <a:endParaRPr lang="en-AU" sz="1200" dirty="0">
                        <a:latin typeface="Century Gothic" panose="020B0502020202020204" pitchFamily="34" charset="0"/>
                      </a:endParaRPr>
                    </a:p>
                  </a:txBody>
                  <a:tcPr marL="78003" marR="78003" marT="39001" marB="3900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latin typeface="Century Gothic" panose="020B0502020202020204" pitchFamily="34" charset="0"/>
                        </a:rPr>
                        <a:t>Timber &amp; Logs</a:t>
                      </a:r>
                      <a:endParaRPr lang="en-AU" sz="1200" dirty="0">
                        <a:latin typeface="Century Gothic" panose="020B0502020202020204" pitchFamily="34" charset="0"/>
                      </a:endParaRPr>
                    </a:p>
                  </a:txBody>
                  <a:tcPr marL="78003" marR="78003" marT="39001" marB="39001"/>
                </a:tc>
                <a:extLst>
                  <a:ext uri="{0D108BD9-81ED-4DB2-BD59-A6C34878D82A}">
                    <a16:rowId xmlns:a16="http://schemas.microsoft.com/office/drawing/2014/main" val="3213292025"/>
                  </a:ext>
                </a:extLst>
              </a:tr>
              <a:tr h="316344">
                <a:tc>
                  <a:txBody>
                    <a:bodyPr/>
                    <a:lstStyle/>
                    <a:p>
                      <a:r>
                        <a:rPr lang="en-US" sz="1200" dirty="0">
                          <a:latin typeface="Century Gothic"/>
                        </a:rPr>
                        <a:t>USA</a:t>
                      </a:r>
                      <a:endParaRPr lang="en-AU" sz="1200" dirty="0">
                        <a:latin typeface="Century Gothic" panose="020B0502020202020204" pitchFamily="34" charset="0"/>
                      </a:endParaRPr>
                    </a:p>
                  </a:txBody>
                  <a:tcPr marL="78003" marR="78003" marT="39001" marB="39001"/>
                </a:tc>
                <a:tc>
                  <a:txBody>
                    <a:bodyPr/>
                    <a:lstStyle/>
                    <a:p>
                      <a:pPr algn="ctr"/>
                      <a:r>
                        <a:rPr lang="en-AU" sz="1200" dirty="0">
                          <a:latin typeface="Century Gothic"/>
                        </a:rPr>
                        <a:t>2024</a:t>
                      </a:r>
                    </a:p>
                  </a:txBody>
                  <a:tcPr marL="78003" marR="78003" marT="39001" marB="39001"/>
                </a:tc>
                <a:tc>
                  <a:txBody>
                    <a:bodyPr/>
                    <a:lstStyle/>
                    <a:p>
                      <a:r>
                        <a:rPr lang="en-US" sz="1200" dirty="0">
                          <a:latin typeface="Century Gothic"/>
                        </a:rPr>
                        <a:t>Timber &amp; Logs</a:t>
                      </a:r>
                      <a:endParaRPr lang="en-AU" sz="1200" dirty="0">
                        <a:latin typeface="Century Gothic"/>
                      </a:endParaRPr>
                    </a:p>
                  </a:txBody>
                  <a:tcPr marL="78003" marR="78003" marT="39001" marB="39001"/>
                </a:tc>
                <a:extLst>
                  <a:ext uri="{0D108BD9-81ED-4DB2-BD59-A6C34878D82A}">
                    <a16:rowId xmlns:a16="http://schemas.microsoft.com/office/drawing/2014/main" val="517707303"/>
                  </a:ext>
                </a:extLst>
              </a:tr>
              <a:tr h="316344">
                <a:tc>
                  <a:txBody>
                    <a:bodyPr/>
                    <a:lstStyle/>
                    <a:p>
                      <a:r>
                        <a:rPr lang="en-US" sz="1200" dirty="0">
                          <a:latin typeface="Century Gothic"/>
                        </a:rPr>
                        <a:t>South Africa</a:t>
                      </a:r>
                    </a:p>
                  </a:txBody>
                  <a:tcPr marL="78003" marR="78003" marT="39001" marB="39001"/>
                </a:tc>
                <a:tc>
                  <a:txBody>
                    <a:bodyPr/>
                    <a:lstStyle/>
                    <a:p>
                      <a:pPr algn="ctr"/>
                      <a:r>
                        <a:rPr lang="en-AU" sz="1200" dirty="0">
                          <a:latin typeface="Century Gothic"/>
                        </a:rPr>
                        <a:t>2024</a:t>
                      </a:r>
                    </a:p>
                  </a:txBody>
                  <a:tcPr marL="78003" marR="78003" marT="39001" marB="39001"/>
                </a:tc>
                <a:tc>
                  <a:txBody>
                    <a:bodyPr/>
                    <a:lstStyle/>
                    <a:p>
                      <a:r>
                        <a:rPr lang="en-US" sz="1200" dirty="0">
                          <a:latin typeface="Century Gothic" panose="020B0502020202020204" pitchFamily="34" charset="0"/>
                        </a:rPr>
                        <a:t>Timber &amp; Logs</a:t>
                      </a:r>
                      <a:endParaRPr lang="en-AU" sz="1200" dirty="0">
                        <a:latin typeface="Century Gothic" panose="020B0502020202020204" pitchFamily="34" charset="0"/>
                      </a:endParaRPr>
                    </a:p>
                  </a:txBody>
                  <a:tcPr marL="78003" marR="78003" marT="39001" marB="39001"/>
                </a:tc>
                <a:extLst>
                  <a:ext uri="{0D108BD9-81ED-4DB2-BD59-A6C34878D82A}">
                    <a16:rowId xmlns:a16="http://schemas.microsoft.com/office/drawing/2014/main" val="2189668091"/>
                  </a:ext>
                </a:extLst>
              </a:tr>
              <a:tr h="316344">
                <a:tc>
                  <a:txBody>
                    <a:bodyPr/>
                    <a:lstStyle/>
                    <a:p>
                      <a:r>
                        <a:rPr lang="en-US" sz="1200" b="0" dirty="0">
                          <a:solidFill>
                            <a:schemeClr val="tx1"/>
                          </a:solidFill>
                          <a:latin typeface="Century Gothic"/>
                        </a:rPr>
                        <a:t>Canada</a:t>
                      </a:r>
                    </a:p>
                  </a:txBody>
                  <a:tcPr marL="78003" marR="78003" marT="39001" marB="39001"/>
                </a:tc>
                <a:tc>
                  <a:txBody>
                    <a:bodyPr/>
                    <a:lstStyle/>
                    <a:p>
                      <a:pPr algn="ctr"/>
                      <a:r>
                        <a:rPr lang="en-AU" sz="1200" b="0" dirty="0">
                          <a:solidFill>
                            <a:schemeClr val="tx1"/>
                          </a:solidFill>
                          <a:latin typeface="Century Gothic"/>
                        </a:rPr>
                        <a:t>2025</a:t>
                      </a:r>
                    </a:p>
                  </a:txBody>
                  <a:tcPr marL="78003" marR="78003" marT="39001" marB="39001"/>
                </a:tc>
                <a:tc>
                  <a:txBody>
                    <a:bodyPr/>
                    <a:lstStyle/>
                    <a:p>
                      <a:r>
                        <a:rPr lang="en-US" sz="1200" b="0" dirty="0">
                          <a:solidFill>
                            <a:schemeClr val="tx1"/>
                          </a:solidFill>
                          <a:latin typeface="Century Gothic" panose="020B0502020202020204" pitchFamily="34" charset="0"/>
                        </a:rPr>
                        <a:t>Timber &amp; Logs</a:t>
                      </a:r>
                      <a:endParaRPr lang="en-AU" sz="1200" b="0" dirty="0">
                        <a:solidFill>
                          <a:schemeClr val="tx1"/>
                        </a:solidFill>
                        <a:latin typeface="Century Gothic" panose="020B0502020202020204" pitchFamily="34" charset="0"/>
                      </a:endParaRPr>
                    </a:p>
                  </a:txBody>
                  <a:tcPr marL="78003" marR="78003" marT="39001" marB="39001"/>
                </a:tc>
                <a:extLst>
                  <a:ext uri="{0D108BD9-81ED-4DB2-BD59-A6C34878D82A}">
                    <a16:rowId xmlns:a16="http://schemas.microsoft.com/office/drawing/2014/main" val="3655811233"/>
                  </a:ext>
                </a:extLst>
              </a:tr>
              <a:tr h="316344">
                <a:tc>
                  <a:txBody>
                    <a:bodyPr/>
                    <a:lstStyle/>
                    <a:p>
                      <a:r>
                        <a:rPr lang="en-US" sz="1200" dirty="0">
                          <a:solidFill>
                            <a:schemeClr val="tx1"/>
                          </a:solidFill>
                          <a:latin typeface="Century Gothic"/>
                        </a:rPr>
                        <a:t>India</a:t>
                      </a:r>
                    </a:p>
                  </a:txBody>
                  <a:tcPr marL="78003" marR="78003" marT="39001" marB="39001"/>
                </a:tc>
                <a:tc>
                  <a:txBody>
                    <a:bodyPr/>
                    <a:lstStyle/>
                    <a:p>
                      <a:pPr algn="ctr"/>
                      <a:r>
                        <a:rPr lang="en-AU" sz="1200" dirty="0">
                          <a:solidFill>
                            <a:schemeClr val="tx1"/>
                          </a:solidFill>
                          <a:latin typeface="Century Gothic"/>
                        </a:rPr>
                        <a:t>2026</a:t>
                      </a:r>
                      <a:endParaRPr lang="en-US" sz="1200" dirty="0"/>
                    </a:p>
                  </a:txBody>
                  <a:tcPr marL="78003" marR="78003" marT="39001" marB="39001"/>
                </a:tc>
                <a:tc>
                  <a:txBody>
                    <a:bodyPr/>
                    <a:lstStyle/>
                    <a:p>
                      <a:r>
                        <a:rPr lang="en-US" sz="1200" dirty="0">
                          <a:solidFill>
                            <a:schemeClr val="tx1"/>
                          </a:solidFill>
                          <a:latin typeface="Century Gothic"/>
                        </a:rPr>
                        <a:t>Timber &amp; Preplant</a:t>
                      </a:r>
                      <a:endParaRPr lang="en-AU" sz="1200" dirty="0">
                        <a:solidFill>
                          <a:schemeClr val="tx1"/>
                        </a:solidFill>
                        <a:latin typeface="Century Gothic"/>
                      </a:endParaRPr>
                    </a:p>
                  </a:txBody>
                  <a:tcPr marL="78003" marR="78003" marT="39001" marB="39001"/>
                </a:tc>
                <a:extLst>
                  <a:ext uri="{0D108BD9-81ED-4DB2-BD59-A6C34878D82A}">
                    <a16:rowId xmlns:a16="http://schemas.microsoft.com/office/drawing/2014/main" val="2347389767"/>
                  </a:ext>
                </a:extLst>
              </a:tr>
              <a:tr h="316344">
                <a:tc>
                  <a:txBody>
                    <a:bodyPr/>
                    <a:lstStyle/>
                    <a:p>
                      <a:r>
                        <a:rPr lang="en-AU" sz="1200" dirty="0">
                          <a:solidFill>
                            <a:schemeClr val="tx1"/>
                          </a:solidFill>
                          <a:latin typeface="Century Gothic"/>
                        </a:rPr>
                        <a:t>China</a:t>
                      </a:r>
                      <a:endParaRPr lang="en-AU" sz="1200" dirty="0">
                        <a:solidFill>
                          <a:schemeClr val="tx1"/>
                        </a:solidFill>
                        <a:latin typeface="Century Gothic" panose="020B0502020202020204" pitchFamily="34" charset="0"/>
                      </a:endParaRPr>
                    </a:p>
                  </a:txBody>
                  <a:tcPr marL="78003" marR="78003" marT="39001" marB="39001"/>
                </a:tc>
                <a:tc>
                  <a:txBody>
                    <a:bodyPr/>
                    <a:lstStyle/>
                    <a:p>
                      <a:pPr algn="ctr"/>
                      <a:r>
                        <a:rPr lang="en-AU" sz="1200" dirty="0">
                          <a:solidFill>
                            <a:schemeClr val="tx1"/>
                          </a:solidFill>
                          <a:latin typeface="Century Gothic"/>
                        </a:rPr>
                        <a:t>2026</a:t>
                      </a:r>
                    </a:p>
                  </a:txBody>
                  <a:tcPr marL="78003" marR="78003" marT="39001" marB="39001"/>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tx1"/>
                          </a:solidFill>
                          <a:latin typeface="Century Gothic" panose="020B0502020202020204" pitchFamily="34" charset="0"/>
                        </a:rPr>
                        <a:t>Timber &amp; Logs </a:t>
                      </a:r>
                      <a:endParaRPr lang="en-AU" sz="1200" dirty="0">
                        <a:solidFill>
                          <a:schemeClr val="tx1"/>
                        </a:solidFill>
                        <a:latin typeface="Century Gothic" panose="020B0502020202020204" pitchFamily="34" charset="0"/>
                      </a:endParaRPr>
                    </a:p>
                  </a:txBody>
                  <a:tcPr marL="78003" marR="78003" marT="39001" marB="39001"/>
                </a:tc>
                <a:extLst>
                  <a:ext uri="{0D108BD9-81ED-4DB2-BD59-A6C34878D82A}">
                    <a16:rowId xmlns:a16="http://schemas.microsoft.com/office/drawing/2014/main" val="3215198512"/>
                  </a:ext>
                </a:extLst>
              </a:tr>
            </a:tbl>
          </a:graphicData>
        </a:graphic>
      </p:graphicFrame>
      <p:sp>
        <p:nvSpPr>
          <p:cNvPr id="5" name="Title 1">
            <a:extLst>
              <a:ext uri="{FF2B5EF4-FFF2-40B4-BE49-F238E27FC236}">
                <a16:creationId xmlns:a16="http://schemas.microsoft.com/office/drawing/2014/main" id="{E1147DD6-5143-E905-F26B-8F590C731C7B}"/>
              </a:ext>
            </a:extLst>
          </p:cNvPr>
          <p:cNvSpPr txBox="1">
            <a:spLocks/>
          </p:cNvSpPr>
          <p:nvPr/>
        </p:nvSpPr>
        <p:spPr>
          <a:xfrm>
            <a:off x="235132" y="-109270"/>
            <a:ext cx="112848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Registration as an active by environmental agencies</a:t>
            </a:r>
          </a:p>
        </p:txBody>
      </p:sp>
      <p:sp>
        <p:nvSpPr>
          <p:cNvPr id="9" name="TextBox 8">
            <a:extLst>
              <a:ext uri="{FF2B5EF4-FFF2-40B4-BE49-F238E27FC236}">
                <a16:creationId xmlns:a16="http://schemas.microsoft.com/office/drawing/2014/main" id="{6315DA9D-E106-3D4F-0D4E-D772ECB40BB8}"/>
              </a:ext>
            </a:extLst>
          </p:cNvPr>
          <p:cNvSpPr txBox="1"/>
          <p:nvPr/>
        </p:nvSpPr>
        <p:spPr>
          <a:xfrm>
            <a:off x="225375" y="1071248"/>
            <a:ext cx="10710254" cy="923330"/>
          </a:xfrm>
          <a:prstGeom prst="rect">
            <a:avLst/>
          </a:prstGeom>
          <a:noFill/>
        </p:spPr>
        <p:txBody>
          <a:bodyPr wrap="square">
            <a:spAutoFit/>
          </a:bodyPr>
          <a:lstStyle/>
          <a:p>
            <a:r>
              <a:rPr lang="en-AU" sz="1800" dirty="0"/>
              <a:t>Global registration of EDN™ is progressing and is focused on forestry products. Detailed environmental and toxicological data available and shared with countries. Where efficacy is needed papers available to show   EDN™ to be effective against a wide range of forestry pests - 60 species across 28 families </a:t>
            </a:r>
          </a:p>
        </p:txBody>
      </p:sp>
      <p:sp>
        <p:nvSpPr>
          <p:cNvPr id="10" name="TextBox 9">
            <a:extLst>
              <a:ext uri="{FF2B5EF4-FFF2-40B4-BE49-F238E27FC236}">
                <a16:creationId xmlns:a16="http://schemas.microsoft.com/office/drawing/2014/main" id="{5834574D-9A2C-DCE4-78F5-591DBA6EAD6D}"/>
              </a:ext>
            </a:extLst>
          </p:cNvPr>
          <p:cNvSpPr txBox="1"/>
          <p:nvPr/>
        </p:nvSpPr>
        <p:spPr>
          <a:xfrm>
            <a:off x="225375" y="4994601"/>
            <a:ext cx="6469626" cy="1754326"/>
          </a:xfrm>
          <a:prstGeom prst="rect">
            <a:avLst/>
          </a:prstGeom>
          <a:noFill/>
        </p:spPr>
        <p:txBody>
          <a:bodyPr wrap="square">
            <a:spAutoFit/>
          </a:bodyPr>
          <a:lstStyle/>
          <a:p>
            <a:r>
              <a:rPr lang="en-NZ" altLang="en-US" sz="1800" dirty="0"/>
              <a:t>New Zealand: Took six years to register </a:t>
            </a:r>
            <a:r>
              <a:rPr lang="en-NZ" altLang="en-US" dirty="0"/>
              <a:t>EDN, in </a:t>
            </a:r>
            <a:r>
              <a:rPr lang="en-NZ" altLang="en-US" sz="1800" dirty="0"/>
              <a:t>April 2022 for export logs and timber only,  but it is still not in use.</a:t>
            </a:r>
          </a:p>
          <a:p>
            <a:endParaRPr lang="en-NZ" altLang="en-US" dirty="0"/>
          </a:p>
          <a:p>
            <a:r>
              <a:rPr lang="en-NZ" altLang="en-US" b="1" dirty="0"/>
              <a:t>Canada</a:t>
            </a:r>
            <a:r>
              <a:rPr lang="en-NZ" altLang="en-US" dirty="0"/>
              <a:t>: requires EDN and HCN residue studies</a:t>
            </a:r>
          </a:p>
          <a:p>
            <a:r>
              <a:rPr lang="en-NZ" altLang="en-US" b="1" dirty="0"/>
              <a:t>USA</a:t>
            </a:r>
            <a:r>
              <a:rPr lang="en-NZ" altLang="en-US" dirty="0"/>
              <a:t>: requires addressing the effect of EDN on endangered species</a:t>
            </a:r>
          </a:p>
          <a:p>
            <a:r>
              <a:rPr lang="en-NZ" altLang="en-US" b="1" dirty="0"/>
              <a:t>Mexico:</a:t>
            </a:r>
            <a:r>
              <a:rPr lang="en-NZ" altLang="en-US" dirty="0"/>
              <a:t> have not started registration process</a:t>
            </a:r>
          </a:p>
        </p:txBody>
      </p:sp>
    </p:spTree>
    <p:extLst>
      <p:ext uri="{BB962C8B-B14F-4D97-AF65-F5344CB8AC3E}">
        <p14:creationId xmlns:p14="http://schemas.microsoft.com/office/powerpoint/2010/main" val="92891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0AE338A-4141-C676-81EC-5166761E0C63}"/>
              </a:ext>
            </a:extLst>
          </p:cNvPr>
          <p:cNvSpPr>
            <a:spLocks noGrp="1"/>
          </p:cNvSpPr>
          <p:nvPr>
            <p:ph type="body" idx="1"/>
          </p:nvPr>
        </p:nvSpPr>
        <p:spPr>
          <a:xfrm>
            <a:off x="-140680" y="1072662"/>
            <a:ext cx="8739554" cy="5148029"/>
          </a:xfrm>
        </p:spPr>
        <p:txBody>
          <a:bodyPr/>
          <a:lstStyle/>
          <a:p>
            <a:pPr marL="444500" indent="-285750">
              <a:lnSpc>
                <a:spcPct val="100000"/>
              </a:lnSpc>
              <a:buFont typeface="Arial" panose="020B0604020202020204" pitchFamily="34" charset="0"/>
              <a:buChar char="•"/>
            </a:pPr>
            <a:r>
              <a:rPr lang="en-AU" sz="2000" dirty="0">
                <a:latin typeface="+mn-lt"/>
              </a:rPr>
              <a:t>Typically focused on evaluation and adoption of  treatments against particular pest or a commodity. It is a challenge to evaluate general treatment for number of potential pests in many commodities) </a:t>
            </a:r>
          </a:p>
          <a:p>
            <a:pPr marL="1200150" lvl="1" indent="-285750">
              <a:lnSpc>
                <a:spcPct val="100000"/>
              </a:lnSpc>
              <a:buFont typeface="Arial" panose="020B0604020202020204" pitchFamily="34" charset="0"/>
              <a:buChar char="•"/>
            </a:pPr>
            <a:r>
              <a:rPr lang="en-AU" sz="1800" dirty="0">
                <a:latin typeface="+mn-lt"/>
              </a:rPr>
              <a:t>Mid-2017, an application submitted by NZ MPI (NPPO); Insufficient data to make a decision. Since 2017, many studies have been conducted and published.</a:t>
            </a:r>
          </a:p>
          <a:p>
            <a:pPr marL="1200150" lvl="1" indent="-285750">
              <a:lnSpc>
                <a:spcPct val="100000"/>
              </a:lnSpc>
              <a:buFont typeface="Arial" panose="020B0604020202020204" pitchFamily="34" charset="0"/>
              <a:buChar char="•"/>
            </a:pPr>
            <a:r>
              <a:rPr lang="en-AU" sz="1800" dirty="0">
                <a:latin typeface="+mn-lt"/>
              </a:rPr>
              <a:t>NZ MPI continued to develop an updated submission. One of key issues was to solve is how to monitor treatment regime and proving a successful fumigation since EDN disappears fast after introduction. </a:t>
            </a:r>
          </a:p>
          <a:p>
            <a:pPr marL="1200150" lvl="1" indent="-285750">
              <a:lnSpc>
                <a:spcPct val="100000"/>
              </a:lnSpc>
              <a:buFont typeface="Arial" panose="020B0604020202020204" pitchFamily="34" charset="0"/>
              <a:buChar char="•"/>
            </a:pPr>
            <a:r>
              <a:rPr lang="en-AU" sz="1800" dirty="0">
                <a:latin typeface="+mn-lt"/>
              </a:rPr>
              <a:t>Australian NPPO recently took over to complete the submission</a:t>
            </a:r>
          </a:p>
          <a:p>
            <a:pPr marL="444500" indent="-285750">
              <a:lnSpc>
                <a:spcPct val="100000"/>
              </a:lnSpc>
              <a:buFont typeface="Arial" panose="020B0604020202020204" pitchFamily="34" charset="0"/>
              <a:buChar char="•"/>
            </a:pPr>
            <a:endParaRPr lang="en-AU" sz="2000" dirty="0">
              <a:latin typeface="+mn-lt"/>
            </a:endParaRPr>
          </a:p>
          <a:p>
            <a:pPr marL="444500" indent="-285750">
              <a:lnSpc>
                <a:spcPct val="100000"/>
              </a:lnSpc>
              <a:buFont typeface="Arial" panose="020B0604020202020204" pitchFamily="34" charset="0"/>
              <a:buChar char="•"/>
            </a:pPr>
            <a:r>
              <a:rPr lang="en-AU" sz="2000" dirty="0">
                <a:latin typeface="+mn-lt"/>
              </a:rPr>
              <a:t>Most recent submissions includes</a:t>
            </a:r>
          </a:p>
          <a:p>
            <a:pPr marL="1200150" lvl="1" indent="-285750">
              <a:lnSpc>
                <a:spcPct val="100000"/>
              </a:lnSpc>
              <a:buFont typeface="Arial" panose="020B0604020202020204" pitchFamily="34" charset="0"/>
              <a:buChar char="•"/>
            </a:pPr>
            <a:r>
              <a:rPr lang="en-AU" sz="2000" dirty="0">
                <a:latin typeface="+mn-lt"/>
              </a:rPr>
              <a:t>Understanding CT (Concentration/Time) values do not fit to all fumigants. </a:t>
            </a:r>
          </a:p>
          <a:p>
            <a:pPr marL="1200150" lvl="1" indent="-285750">
              <a:lnSpc>
                <a:spcPct val="100000"/>
              </a:lnSpc>
              <a:buFont typeface="Arial" panose="020B0604020202020204" pitchFamily="34" charset="0"/>
              <a:buChar char="•"/>
            </a:pPr>
            <a:r>
              <a:rPr lang="en-AU" sz="2000" dirty="0">
                <a:latin typeface="+mn-lt"/>
              </a:rPr>
              <a:t>Submitting treatments for specific species/commodities individually in order to create generic treatments</a:t>
            </a:r>
          </a:p>
        </p:txBody>
      </p:sp>
      <p:pic>
        <p:nvPicPr>
          <p:cNvPr id="6" name="Picture 5">
            <a:extLst>
              <a:ext uri="{FF2B5EF4-FFF2-40B4-BE49-F238E27FC236}">
                <a16:creationId xmlns:a16="http://schemas.microsoft.com/office/drawing/2014/main" id="{E016D925-1AA3-8170-AE14-A5FA54D0EFE9}"/>
              </a:ext>
            </a:extLst>
          </p:cNvPr>
          <p:cNvPicPr>
            <a:picLocks noChangeAspect="1"/>
          </p:cNvPicPr>
          <p:nvPr/>
        </p:nvPicPr>
        <p:blipFill>
          <a:blip r:embed="rId3"/>
          <a:stretch>
            <a:fillRect/>
          </a:stretch>
        </p:blipFill>
        <p:spPr>
          <a:xfrm>
            <a:off x="9411819" y="189491"/>
            <a:ext cx="2365022" cy="3345446"/>
          </a:xfrm>
          <a:prstGeom prst="rect">
            <a:avLst/>
          </a:prstGeom>
          <a:ln w="3175">
            <a:solidFill>
              <a:schemeClr val="tx1"/>
            </a:solidFill>
          </a:ln>
          <a:effectLst>
            <a:outerShdw blurRad="50800" dist="38100" dir="8100000" algn="tr" rotWithShape="0">
              <a:prstClr val="black">
                <a:alpha val="40000"/>
              </a:prstClr>
            </a:outerShdw>
          </a:effectLst>
        </p:spPr>
      </p:pic>
      <p:sp>
        <p:nvSpPr>
          <p:cNvPr id="7" name="Title 1">
            <a:extLst>
              <a:ext uri="{FF2B5EF4-FFF2-40B4-BE49-F238E27FC236}">
                <a16:creationId xmlns:a16="http://schemas.microsoft.com/office/drawing/2014/main" id="{559C3830-2E2E-83D5-70A6-F3FA0803477E}"/>
              </a:ext>
            </a:extLst>
          </p:cNvPr>
          <p:cNvSpPr txBox="1">
            <a:spLocks/>
          </p:cNvSpPr>
          <p:nvPr/>
        </p:nvSpPr>
        <p:spPr>
          <a:xfrm>
            <a:off x="239152" y="84698"/>
            <a:ext cx="7893466" cy="8437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05486C"/>
                </a:solidFill>
                <a:latin typeface="+mn-lt"/>
                <a:cs typeface="Arial" panose="020B0604020202020204" pitchFamily="34" charset="0"/>
              </a:rPr>
              <a:t>ISPM 28 - treatments evaluation</a:t>
            </a:r>
          </a:p>
        </p:txBody>
      </p:sp>
      <p:pic>
        <p:nvPicPr>
          <p:cNvPr id="4" name="Picture 3">
            <a:extLst>
              <a:ext uri="{FF2B5EF4-FFF2-40B4-BE49-F238E27FC236}">
                <a16:creationId xmlns:a16="http://schemas.microsoft.com/office/drawing/2014/main" id="{DB959BC4-B347-A1BE-397A-4F9E91132CFC}"/>
              </a:ext>
            </a:extLst>
          </p:cNvPr>
          <p:cNvPicPr>
            <a:picLocks noChangeAspect="1"/>
          </p:cNvPicPr>
          <p:nvPr/>
        </p:nvPicPr>
        <p:blipFill>
          <a:blip r:embed="rId4"/>
          <a:stretch>
            <a:fillRect/>
          </a:stretch>
        </p:blipFill>
        <p:spPr>
          <a:xfrm>
            <a:off x="8731405" y="3602579"/>
            <a:ext cx="2479288" cy="317072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229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E405-0A87-9BA1-6A3C-AB182CC605FD}"/>
              </a:ext>
            </a:extLst>
          </p:cNvPr>
          <p:cNvSpPr>
            <a:spLocks noGrp="1"/>
          </p:cNvSpPr>
          <p:nvPr>
            <p:ph type="title"/>
          </p:nvPr>
        </p:nvSpPr>
        <p:spPr>
          <a:xfrm>
            <a:off x="554773" y="0"/>
            <a:ext cx="8594744" cy="1154243"/>
          </a:xfrm>
        </p:spPr>
        <p:txBody>
          <a:bodyPr>
            <a:noAutofit/>
          </a:bodyPr>
          <a:lstStyle/>
          <a:p>
            <a:pPr algn="ctr">
              <a:lnSpc>
                <a:spcPct val="70000"/>
              </a:lnSpc>
            </a:pPr>
            <a:r>
              <a:rPr lang="en-US" dirty="0">
                <a:solidFill>
                  <a:schemeClr val="accent1">
                    <a:lumMod val="50000"/>
                  </a:schemeClr>
                </a:solidFill>
                <a:latin typeface="+mn-lt"/>
              </a:rPr>
              <a:t>ISPM 15 - treatments evaluation</a:t>
            </a:r>
          </a:p>
        </p:txBody>
      </p:sp>
      <p:sp>
        <p:nvSpPr>
          <p:cNvPr id="3" name="Content Placeholder 3">
            <a:extLst>
              <a:ext uri="{FF2B5EF4-FFF2-40B4-BE49-F238E27FC236}">
                <a16:creationId xmlns:a16="http://schemas.microsoft.com/office/drawing/2014/main" id="{ABAED5D1-8DB1-BE71-5BB5-4B4BF9A4A5AA}"/>
              </a:ext>
            </a:extLst>
          </p:cNvPr>
          <p:cNvSpPr>
            <a:spLocks noGrp="1"/>
          </p:cNvSpPr>
          <p:nvPr>
            <p:ph idx="1"/>
          </p:nvPr>
        </p:nvSpPr>
        <p:spPr>
          <a:xfrm>
            <a:off x="554773" y="1177636"/>
            <a:ext cx="8937671" cy="5467657"/>
          </a:xfrm>
        </p:spPr>
        <p:txBody>
          <a:bodyPr>
            <a:noAutofit/>
          </a:bodyPr>
          <a:lstStyle/>
          <a:p>
            <a:r>
              <a:rPr lang="en-US" sz="2000" dirty="0"/>
              <a:t>Specific for Wood packaging. Focused on evaluating and finding universal  treatments that can significantly reduce risk of many different pests  in many wood species and types used for packaging worldwide. </a:t>
            </a:r>
          </a:p>
          <a:p>
            <a:endParaRPr lang="en-US" sz="2000" dirty="0"/>
          </a:p>
          <a:p>
            <a:r>
              <a:rPr lang="en-US" sz="2000" dirty="0"/>
              <a:t>HT (56/30)  adopted for ISPM 15 based on detailed science against pinewood nematode and their vectors.  </a:t>
            </a:r>
            <a:r>
              <a:rPr lang="en-US" sz="2000" dirty="0" err="1"/>
              <a:t>MeBr</a:t>
            </a:r>
            <a:r>
              <a:rPr lang="en-US" sz="2000" dirty="0"/>
              <a:t> also listed (grandfathered);  Dielectric heating 60/1  (DH) added in 2013 , supported by simpler evaluation process,  based on efficacy against limited number of pests</a:t>
            </a:r>
          </a:p>
          <a:p>
            <a:endParaRPr lang="en-US" sz="2000" dirty="0"/>
          </a:p>
          <a:p>
            <a:r>
              <a:rPr lang="en-US" sz="2000" dirty="0"/>
              <a:t>Evaluation process for new ISPM 15 treatments has been developing over last 12 years . Evaluation bar significantly raised as it is needs to prove efficacy at high confidence against numerous potential pest groups and assurance that the required dose is delivered by proving it in the field test)  </a:t>
            </a:r>
          </a:p>
          <a:p>
            <a:endParaRPr lang="en-US" sz="2000" dirty="0"/>
          </a:p>
          <a:p>
            <a:r>
              <a:rPr lang="en-US" sz="2000" dirty="0"/>
              <a:t>New wood product treatments are submitted to the TPPT to be considered for ISPM 28</a:t>
            </a:r>
          </a:p>
          <a:p>
            <a:endParaRPr lang="en-US" sz="2000" dirty="0"/>
          </a:p>
        </p:txBody>
      </p:sp>
      <p:pic>
        <p:nvPicPr>
          <p:cNvPr id="7" name="Picture 6">
            <a:extLst>
              <a:ext uri="{FF2B5EF4-FFF2-40B4-BE49-F238E27FC236}">
                <a16:creationId xmlns:a16="http://schemas.microsoft.com/office/drawing/2014/main" id="{7C7AD665-5F1F-0D5F-63A6-13B7657D1071}"/>
              </a:ext>
            </a:extLst>
          </p:cNvPr>
          <p:cNvPicPr>
            <a:picLocks noChangeAspect="1"/>
          </p:cNvPicPr>
          <p:nvPr/>
        </p:nvPicPr>
        <p:blipFill>
          <a:blip r:embed="rId3"/>
          <a:stretch>
            <a:fillRect/>
          </a:stretch>
        </p:blipFill>
        <p:spPr>
          <a:xfrm>
            <a:off x="9791114" y="87965"/>
            <a:ext cx="2400886" cy="3404646"/>
          </a:xfrm>
          <a:prstGeom prst="rect">
            <a:avLst/>
          </a:prstGeom>
        </p:spPr>
      </p:pic>
    </p:spTree>
    <p:extLst>
      <p:ext uri="{BB962C8B-B14F-4D97-AF65-F5344CB8AC3E}">
        <p14:creationId xmlns:p14="http://schemas.microsoft.com/office/powerpoint/2010/main" val="2923197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E405-0A87-9BA1-6A3C-AB182CC605FD}"/>
              </a:ext>
            </a:extLst>
          </p:cNvPr>
          <p:cNvSpPr>
            <a:spLocks noGrp="1"/>
          </p:cNvSpPr>
          <p:nvPr>
            <p:ph type="title"/>
          </p:nvPr>
        </p:nvSpPr>
        <p:spPr>
          <a:xfrm>
            <a:off x="574367" y="191727"/>
            <a:ext cx="6111246" cy="977506"/>
          </a:xfrm>
        </p:spPr>
        <p:txBody>
          <a:bodyPr>
            <a:normAutofit/>
          </a:bodyPr>
          <a:lstStyle/>
          <a:p>
            <a:r>
              <a:rPr lang="en-US" sz="5400" dirty="0">
                <a:solidFill>
                  <a:schemeClr val="accent1">
                    <a:lumMod val="50000"/>
                  </a:schemeClr>
                </a:solidFill>
                <a:latin typeface="+mn-lt"/>
              </a:rPr>
              <a:t>Inconvenient truth</a:t>
            </a:r>
          </a:p>
        </p:txBody>
      </p:sp>
      <p:sp>
        <p:nvSpPr>
          <p:cNvPr id="7" name="TextBox 6">
            <a:extLst>
              <a:ext uri="{FF2B5EF4-FFF2-40B4-BE49-F238E27FC236}">
                <a16:creationId xmlns:a16="http://schemas.microsoft.com/office/drawing/2014/main" id="{6EBA4079-4779-5315-1C9F-25575BFF170C}"/>
              </a:ext>
            </a:extLst>
          </p:cNvPr>
          <p:cNvSpPr txBox="1"/>
          <p:nvPr/>
        </p:nvSpPr>
        <p:spPr>
          <a:xfrm>
            <a:off x="207435" y="1334125"/>
            <a:ext cx="11514874" cy="5126212"/>
          </a:xfrm>
          <a:prstGeom prst="rect">
            <a:avLst/>
          </a:prstGeom>
          <a:noFill/>
        </p:spPr>
        <p:txBody>
          <a:bodyPr wrap="square">
            <a:spAutoFit/>
          </a:bodyPr>
          <a:lstStyle/>
          <a:p>
            <a:pPr marL="285750" indent="-285750" algn="just">
              <a:lnSpc>
                <a:spcPct val="115000"/>
              </a:lnSpc>
              <a:spcAft>
                <a:spcPts val="600"/>
              </a:spcAft>
              <a:buFont typeface="Arial" panose="020B0604020202020204" pitchFamily="34" charset="0"/>
              <a:buChar char="•"/>
            </a:pPr>
            <a:r>
              <a:rPr lang="en-US" sz="2200" dirty="0">
                <a:solidFill>
                  <a:srgbClr val="000000"/>
                </a:solidFill>
                <a:ea typeface="Calibri" panose="020F0502020204030204" pitchFamily="34" charset="0"/>
                <a:cs typeface="Times New Roman" panose="02020603050405020304" pitchFamily="18" charset="0"/>
              </a:rPr>
              <a:t>The fumigants </a:t>
            </a:r>
            <a:r>
              <a:rPr lang="en-US" sz="2200" dirty="0">
                <a:solidFill>
                  <a:srgbClr val="000000"/>
                </a:solidFill>
                <a:effectLst/>
                <a:ea typeface="Calibri" panose="020F0502020204030204" pitchFamily="34" charset="0"/>
                <a:cs typeface="Times New Roman" panose="02020603050405020304" pitchFamily="18" charset="0"/>
              </a:rPr>
              <a:t>currently used:  </a:t>
            </a:r>
            <a:r>
              <a:rPr lang="en-US" sz="2200" dirty="0" err="1">
                <a:solidFill>
                  <a:srgbClr val="000000"/>
                </a:solidFill>
                <a:effectLst/>
                <a:ea typeface="Calibri" panose="020F0502020204030204" pitchFamily="34" charset="0"/>
                <a:cs typeface="Times New Roman" panose="02020603050405020304" pitchFamily="18" charset="0"/>
              </a:rPr>
              <a:t>MeBr</a:t>
            </a:r>
            <a:r>
              <a:rPr lang="en-US" sz="2200" dirty="0">
                <a:solidFill>
                  <a:srgbClr val="000000"/>
                </a:solidFill>
                <a:effectLst/>
                <a:ea typeface="Calibri" panose="020F0502020204030204" pitchFamily="34" charset="0"/>
                <a:cs typeface="Times New Roman" panose="02020603050405020304" pitchFamily="18" charset="0"/>
              </a:rPr>
              <a:t> and SF are harmful to our planet while Phosphine is not efficient against pests in some key commodities</a:t>
            </a:r>
          </a:p>
          <a:p>
            <a:pPr marL="285750" indent="-285750" algn="just">
              <a:lnSpc>
                <a:spcPct val="115000"/>
              </a:lnSpc>
              <a:spcAft>
                <a:spcPts val="600"/>
              </a:spcAft>
              <a:buFont typeface="Arial" panose="020B0604020202020204" pitchFamily="34" charset="0"/>
              <a:buChar char="•"/>
            </a:pPr>
            <a:r>
              <a:rPr lang="en-US" sz="2200" dirty="0" err="1">
                <a:solidFill>
                  <a:srgbClr val="000000"/>
                </a:solidFill>
                <a:effectLst/>
                <a:ea typeface="Calibri" panose="020F0502020204030204" pitchFamily="34" charset="0"/>
                <a:cs typeface="Times New Roman" panose="02020603050405020304" pitchFamily="18" charset="0"/>
              </a:rPr>
              <a:t>MeBr</a:t>
            </a:r>
            <a:r>
              <a:rPr lang="en-US" sz="2200" dirty="0">
                <a:solidFill>
                  <a:srgbClr val="000000"/>
                </a:solidFill>
                <a:effectLst/>
                <a:ea typeface="Calibri" panose="020F0502020204030204" pitchFamily="34" charset="0"/>
                <a:cs typeface="Times New Roman" panose="02020603050405020304" pitchFamily="18" charset="0"/>
              </a:rPr>
              <a:t> QPS use has remained relatively steady (e.g. wood products - over 50% of QPS use).</a:t>
            </a:r>
          </a:p>
          <a:p>
            <a:pPr marL="285750" indent="-285750" algn="just">
              <a:lnSpc>
                <a:spcPct val="115000"/>
              </a:lnSpc>
              <a:spcAft>
                <a:spcPts val="600"/>
              </a:spcAft>
              <a:buFont typeface="Arial" panose="020B0604020202020204" pitchFamily="34" charset="0"/>
              <a:buChar char="•"/>
            </a:pPr>
            <a:r>
              <a:rPr lang="en-US" sz="2200" dirty="0">
                <a:solidFill>
                  <a:srgbClr val="000000"/>
                </a:solidFill>
                <a:ea typeface="Calibri" panose="020F0502020204030204" pitchFamily="34" charset="0"/>
                <a:cs typeface="Times New Roman" panose="02020603050405020304" pitchFamily="18" charset="0"/>
              </a:rPr>
              <a:t>G</a:t>
            </a:r>
            <a:r>
              <a:rPr lang="en-US" sz="2200" dirty="0">
                <a:solidFill>
                  <a:srgbClr val="000000"/>
                </a:solidFill>
                <a:effectLst/>
                <a:ea typeface="Calibri" panose="020F0502020204030204" pitchFamily="34" charset="0"/>
                <a:cs typeface="Times New Roman" panose="02020603050405020304" pitchFamily="18" charset="0"/>
              </a:rPr>
              <a:t>overnments turn to SF as only </a:t>
            </a:r>
            <a:r>
              <a:rPr lang="en-US" sz="2200" dirty="0">
                <a:ea typeface="Calibri" panose="020F0502020204030204" pitchFamily="34" charset="0"/>
                <a:cs typeface="Times New Roman" panose="02020603050405020304" pitchFamily="18" charset="0"/>
              </a:rPr>
              <a:t>available fumigant alternative</a:t>
            </a:r>
            <a:r>
              <a:rPr lang="en-CA" sz="2200" dirty="0"/>
              <a:t> for wood (</a:t>
            </a:r>
            <a:r>
              <a:rPr lang="en-US" sz="2200" dirty="0">
                <a:solidFill>
                  <a:srgbClr val="000000"/>
                </a:solidFill>
                <a:cs typeface="Times New Roman" panose="02020603050405020304" pitchFamily="18" charset="0"/>
              </a:rPr>
              <a:t>SF accepted under ISPM 28) , and consider phosphine. </a:t>
            </a:r>
            <a:endParaRPr lang="en-GB" sz="2200" dirty="0">
              <a:effectLst/>
              <a:ea typeface="Calibri" panose="020F0502020204030204" pitchFamily="34"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r>
              <a:rPr lang="en-GB" sz="2200" dirty="0">
                <a:ea typeface="Calibri" panose="020F0502020204030204" pitchFamily="34" charset="0"/>
                <a:cs typeface="Times New Roman" panose="02020603050405020304" pitchFamily="18" charset="0"/>
              </a:rPr>
              <a:t>QPS use of </a:t>
            </a:r>
            <a:r>
              <a:rPr lang="en-GB" sz="2200" dirty="0" err="1">
                <a:ea typeface="Calibri" panose="020F0502020204030204" pitchFamily="34" charset="0"/>
                <a:cs typeface="Times New Roman" panose="02020603050405020304" pitchFamily="18" charset="0"/>
              </a:rPr>
              <a:t>MeBr</a:t>
            </a:r>
            <a:r>
              <a:rPr lang="en-GB" sz="2200" dirty="0">
                <a:ea typeface="Calibri" panose="020F0502020204030204" pitchFamily="34" charset="0"/>
                <a:cs typeface="Times New Roman" panose="02020603050405020304" pitchFamily="18" charset="0"/>
              </a:rPr>
              <a:t> unregulated. Countries use and self-report </a:t>
            </a:r>
            <a:r>
              <a:rPr lang="en-GB" sz="2200" dirty="0" err="1">
                <a:ea typeface="Calibri" panose="020F0502020204030204" pitchFamily="34" charset="0"/>
                <a:cs typeface="Times New Roman" panose="02020603050405020304" pitchFamily="18" charset="0"/>
              </a:rPr>
              <a:t>MeBr</a:t>
            </a:r>
            <a:r>
              <a:rPr lang="en-GB" sz="2200" dirty="0">
                <a:ea typeface="Calibri" panose="020F0502020204030204" pitchFamily="34" charset="0"/>
                <a:cs typeface="Times New Roman" panose="02020603050405020304" pitchFamily="18" charset="0"/>
              </a:rPr>
              <a:t> consumption. No regulatory, economic or reputational disincentives for continued use or to develop and  adopt alternatives.  </a:t>
            </a:r>
            <a:endParaRPr lang="en-GB" sz="2200" dirty="0">
              <a:effectLst/>
              <a:ea typeface="Calibri" panose="020F0502020204030204" pitchFamily="34"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r>
              <a:rPr lang="en-GB" sz="2200" dirty="0">
                <a:ea typeface="Calibri" panose="020F0502020204030204" pitchFamily="34" charset="0"/>
                <a:cs typeface="Times New Roman" panose="02020603050405020304" pitchFamily="18" charset="0"/>
              </a:rPr>
              <a:t>We know EDN works and is broad spectrum, fast, easy to apply, large temperature range, no environmental issues. </a:t>
            </a:r>
          </a:p>
          <a:p>
            <a:pPr marL="285750" indent="-285750" algn="just">
              <a:lnSpc>
                <a:spcPct val="115000"/>
              </a:lnSpc>
              <a:spcAft>
                <a:spcPts val="600"/>
              </a:spcAft>
              <a:buFont typeface="Arial" panose="020B0604020202020204" pitchFamily="34" charset="0"/>
              <a:buChar char="•"/>
            </a:pPr>
            <a:r>
              <a:rPr lang="en-GB" sz="2200" dirty="0">
                <a:ea typeface="Calibri" panose="020F0502020204030204" pitchFamily="34" charset="0"/>
                <a:cs typeface="Times New Roman" panose="02020603050405020304" pitchFamily="18" charset="0"/>
              </a:rPr>
              <a:t>Governments to consider and develop regulatory and economical incentives, address barriers,  coordinate and speed up the regulatory process for scenarios and products where it makes sense (e.g. wood products, hay, soil treatments, </a:t>
            </a:r>
            <a:r>
              <a:rPr lang="en-GB" sz="2200" dirty="0" err="1">
                <a:ea typeface="Calibri" panose="020F0502020204030204" pitchFamily="34" charset="0"/>
                <a:cs typeface="Times New Roman" panose="02020603050405020304" pitchFamily="18" charset="0"/>
              </a:rPr>
              <a:t>ans</a:t>
            </a:r>
            <a:r>
              <a:rPr lang="en-GB" sz="2200" dirty="0">
                <a:ea typeface="Calibri" panose="020F0502020204030204" pitchFamily="34" charset="0"/>
                <a:cs typeface="Times New Roman" panose="02020603050405020304" pitchFamily="18" charset="0"/>
              </a:rPr>
              <a:t> some food commodities). </a:t>
            </a:r>
          </a:p>
        </p:txBody>
      </p:sp>
    </p:spTree>
    <p:extLst>
      <p:ext uri="{BB962C8B-B14F-4D97-AF65-F5344CB8AC3E}">
        <p14:creationId xmlns:p14="http://schemas.microsoft.com/office/powerpoint/2010/main" val="1238511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E405-0A87-9BA1-6A3C-AB182CC605FD}"/>
              </a:ext>
            </a:extLst>
          </p:cNvPr>
          <p:cNvSpPr>
            <a:spLocks noGrp="1"/>
          </p:cNvSpPr>
          <p:nvPr>
            <p:ph type="title"/>
          </p:nvPr>
        </p:nvSpPr>
        <p:spPr>
          <a:xfrm>
            <a:off x="316092" y="-190979"/>
            <a:ext cx="11418709" cy="1325563"/>
          </a:xfrm>
        </p:spPr>
        <p:txBody>
          <a:bodyPr>
            <a:noAutofit/>
          </a:bodyPr>
          <a:lstStyle/>
          <a:p>
            <a:r>
              <a:rPr lang="en-US" sz="4000" dirty="0">
                <a:solidFill>
                  <a:schemeClr val="accent1">
                    <a:lumMod val="50000"/>
                  </a:schemeClr>
                </a:solidFill>
                <a:latin typeface="+mn-lt"/>
              </a:rPr>
              <a:t>Family tree - who works on alternatives to </a:t>
            </a:r>
            <a:r>
              <a:rPr lang="en-US" sz="4000" dirty="0" err="1">
                <a:solidFill>
                  <a:schemeClr val="accent1">
                    <a:lumMod val="50000"/>
                  </a:schemeClr>
                </a:solidFill>
                <a:latin typeface="+mn-lt"/>
              </a:rPr>
              <a:t>MeBr</a:t>
            </a:r>
            <a:endParaRPr lang="en-US" sz="4000" dirty="0">
              <a:solidFill>
                <a:schemeClr val="accent1">
                  <a:lumMod val="50000"/>
                </a:schemeClr>
              </a:solidFill>
              <a:latin typeface="+mn-lt"/>
            </a:endParaRPr>
          </a:p>
        </p:txBody>
      </p:sp>
      <p:sp>
        <p:nvSpPr>
          <p:cNvPr id="7" name="TextBox 6">
            <a:extLst>
              <a:ext uri="{FF2B5EF4-FFF2-40B4-BE49-F238E27FC236}">
                <a16:creationId xmlns:a16="http://schemas.microsoft.com/office/drawing/2014/main" id="{6EBA4079-4779-5315-1C9F-25575BFF170C}"/>
              </a:ext>
            </a:extLst>
          </p:cNvPr>
          <p:cNvSpPr txBox="1"/>
          <p:nvPr/>
        </p:nvSpPr>
        <p:spPr>
          <a:xfrm>
            <a:off x="212718" y="971386"/>
            <a:ext cx="11463224" cy="461665"/>
          </a:xfrm>
          <a:prstGeom prst="rect">
            <a:avLst/>
          </a:prstGeom>
          <a:noFill/>
        </p:spPr>
        <p:txBody>
          <a:bodyPr wrap="square">
            <a:spAutoFit/>
          </a:bodyPr>
          <a:lstStyle/>
          <a:p>
            <a:r>
              <a:rPr lang="en-US" sz="2400" dirty="0"/>
              <a:t>NAPPO EG:  Alternatives to </a:t>
            </a:r>
            <a:r>
              <a:rPr lang="en-US" sz="2400" dirty="0" err="1"/>
              <a:t>MeBr</a:t>
            </a:r>
            <a:r>
              <a:rPr lang="en-US" sz="2400" dirty="0"/>
              <a:t> </a:t>
            </a:r>
          </a:p>
        </p:txBody>
      </p:sp>
      <p:sp>
        <p:nvSpPr>
          <p:cNvPr id="3" name="TextBox 2">
            <a:extLst>
              <a:ext uri="{FF2B5EF4-FFF2-40B4-BE49-F238E27FC236}">
                <a16:creationId xmlns:a16="http://schemas.microsoft.com/office/drawing/2014/main" id="{610A2DE5-305C-2DE2-9C3C-B7D5675AE063}"/>
              </a:ext>
            </a:extLst>
          </p:cNvPr>
          <p:cNvSpPr txBox="1"/>
          <p:nvPr/>
        </p:nvSpPr>
        <p:spPr>
          <a:xfrm>
            <a:off x="189371" y="1618836"/>
            <a:ext cx="11832656" cy="954107"/>
          </a:xfrm>
          <a:prstGeom prst="rect">
            <a:avLst/>
          </a:prstGeom>
          <a:noFill/>
        </p:spPr>
        <p:txBody>
          <a:bodyPr wrap="square">
            <a:spAutoFit/>
          </a:bodyPr>
          <a:lstStyle/>
          <a:p>
            <a:r>
              <a:rPr lang="en-US" sz="2400" dirty="0"/>
              <a:t>QUINTS (former QUADS) </a:t>
            </a:r>
            <a:r>
              <a:rPr lang="en-US" sz="2400" dirty="0" err="1"/>
              <a:t>MeBr</a:t>
            </a:r>
            <a:r>
              <a:rPr lang="en-US" sz="2400" dirty="0"/>
              <a:t> Alternatives Working Group)</a:t>
            </a:r>
          </a:p>
          <a:p>
            <a:r>
              <a:rPr lang="en-US" sz="1600" dirty="0"/>
              <a:t>Sharing data on alternatives to </a:t>
            </a:r>
            <a:r>
              <a:rPr lang="en-US" sz="1600" dirty="0" err="1"/>
              <a:t>MeBr</a:t>
            </a:r>
            <a:r>
              <a:rPr lang="en-US" sz="1600" dirty="0"/>
              <a:t> and  fumigation for QPS use. The priority include EDN fumigation and Heat treatment for timber and forest products.  Australia assembled the most comprehensive review of data on EDN</a:t>
            </a:r>
          </a:p>
        </p:txBody>
      </p:sp>
      <p:sp>
        <p:nvSpPr>
          <p:cNvPr id="4" name="TextBox 3">
            <a:extLst>
              <a:ext uri="{FF2B5EF4-FFF2-40B4-BE49-F238E27FC236}">
                <a16:creationId xmlns:a16="http://schemas.microsoft.com/office/drawing/2014/main" id="{CB6D6C4E-A501-5460-4A4F-924C94BB2231}"/>
              </a:ext>
            </a:extLst>
          </p:cNvPr>
          <p:cNvSpPr txBox="1"/>
          <p:nvPr/>
        </p:nvSpPr>
        <p:spPr>
          <a:xfrm>
            <a:off x="203776" y="4884730"/>
            <a:ext cx="8919130" cy="707886"/>
          </a:xfrm>
          <a:prstGeom prst="rect">
            <a:avLst/>
          </a:prstGeom>
          <a:noFill/>
        </p:spPr>
        <p:txBody>
          <a:bodyPr wrap="square">
            <a:spAutoFit/>
          </a:bodyPr>
          <a:lstStyle/>
          <a:p>
            <a:r>
              <a:rPr lang="en-US" sz="2400" dirty="0"/>
              <a:t>NAPPO EG:  Forest Quarantine Research Group</a:t>
            </a:r>
          </a:p>
          <a:p>
            <a:r>
              <a:rPr lang="en-US" sz="1600" dirty="0"/>
              <a:t>Prioritize forest quarantine market access issues and research needs including alternatives to MB</a:t>
            </a:r>
          </a:p>
        </p:txBody>
      </p:sp>
      <p:sp>
        <p:nvSpPr>
          <p:cNvPr id="5" name="TextBox 4">
            <a:extLst>
              <a:ext uri="{FF2B5EF4-FFF2-40B4-BE49-F238E27FC236}">
                <a16:creationId xmlns:a16="http://schemas.microsoft.com/office/drawing/2014/main" id="{8629406E-DB7C-9D3D-667E-1FF826688434}"/>
              </a:ext>
            </a:extLst>
          </p:cNvPr>
          <p:cNvSpPr txBox="1"/>
          <p:nvPr/>
        </p:nvSpPr>
        <p:spPr>
          <a:xfrm>
            <a:off x="187048" y="3637529"/>
            <a:ext cx="11496679" cy="1200329"/>
          </a:xfrm>
          <a:prstGeom prst="rect">
            <a:avLst/>
          </a:prstGeom>
          <a:noFill/>
        </p:spPr>
        <p:txBody>
          <a:bodyPr wrap="square">
            <a:spAutoFit/>
          </a:bodyPr>
          <a:lstStyle/>
          <a:p>
            <a:r>
              <a:rPr lang="en-US" sz="2400" dirty="0"/>
              <a:t>IFQRG: International Forest Quarantine Research Group (since 2004): </a:t>
            </a:r>
          </a:p>
          <a:p>
            <a:r>
              <a:rPr lang="en-US" sz="1600" dirty="0"/>
              <a:t>An independent science/ government/ industry/ regulatory  group/platform, IPPC partner;  analyze, synthesize  and  and carry scientific collaborative  research on knowledge gaps  identified by quarantine bodies, supports IPPC standards developments, provide carefully considered advice. </a:t>
            </a:r>
          </a:p>
        </p:txBody>
      </p:sp>
      <p:sp>
        <p:nvSpPr>
          <p:cNvPr id="6" name="TextBox 5">
            <a:extLst>
              <a:ext uri="{FF2B5EF4-FFF2-40B4-BE49-F238E27FC236}">
                <a16:creationId xmlns:a16="http://schemas.microsoft.com/office/drawing/2014/main" id="{F1761BF8-9D10-DBE4-A1FA-BF34E513665D}"/>
              </a:ext>
            </a:extLst>
          </p:cNvPr>
          <p:cNvSpPr txBox="1"/>
          <p:nvPr/>
        </p:nvSpPr>
        <p:spPr>
          <a:xfrm>
            <a:off x="189371" y="5617746"/>
            <a:ext cx="7411948" cy="461665"/>
          </a:xfrm>
          <a:prstGeom prst="rect">
            <a:avLst/>
          </a:prstGeom>
          <a:noFill/>
        </p:spPr>
        <p:txBody>
          <a:bodyPr wrap="square">
            <a:spAutoFit/>
          </a:bodyPr>
          <a:lstStyle/>
          <a:p>
            <a:r>
              <a:rPr lang="en-US" sz="2400" dirty="0"/>
              <a:t>PHYTOS NZ: Industry lead group for alternatives (STIMBR) </a:t>
            </a:r>
          </a:p>
        </p:txBody>
      </p:sp>
      <p:sp>
        <p:nvSpPr>
          <p:cNvPr id="9" name="TextBox 8">
            <a:extLst>
              <a:ext uri="{FF2B5EF4-FFF2-40B4-BE49-F238E27FC236}">
                <a16:creationId xmlns:a16="http://schemas.microsoft.com/office/drawing/2014/main" id="{B3BDFB56-CABA-203E-E11C-A6C41DEF0A81}"/>
              </a:ext>
            </a:extLst>
          </p:cNvPr>
          <p:cNvSpPr txBox="1"/>
          <p:nvPr/>
        </p:nvSpPr>
        <p:spPr>
          <a:xfrm>
            <a:off x="203776" y="6382778"/>
            <a:ext cx="11463224" cy="461665"/>
          </a:xfrm>
          <a:prstGeom prst="rect">
            <a:avLst/>
          </a:prstGeom>
          <a:noFill/>
        </p:spPr>
        <p:txBody>
          <a:bodyPr wrap="square">
            <a:spAutoFit/>
          </a:bodyPr>
          <a:lstStyle/>
          <a:p>
            <a:r>
              <a:rPr lang="en-US" sz="2400" dirty="0"/>
              <a:t>Other groups around NPPOs. IUFRO, Industry (</a:t>
            </a:r>
            <a:r>
              <a:rPr lang="en-US" sz="2400" dirty="0" err="1"/>
              <a:t>Draslovka</a:t>
            </a:r>
            <a:r>
              <a:rPr lang="en-US" sz="2400" dirty="0"/>
              <a:t>) </a:t>
            </a:r>
          </a:p>
        </p:txBody>
      </p:sp>
      <p:sp>
        <p:nvSpPr>
          <p:cNvPr id="8" name="TextBox 7">
            <a:extLst>
              <a:ext uri="{FF2B5EF4-FFF2-40B4-BE49-F238E27FC236}">
                <a16:creationId xmlns:a16="http://schemas.microsoft.com/office/drawing/2014/main" id="{0BCBD19C-7B36-86F7-3D1F-62EBCFB49DA8}"/>
              </a:ext>
            </a:extLst>
          </p:cNvPr>
          <p:cNvSpPr txBox="1"/>
          <p:nvPr/>
        </p:nvSpPr>
        <p:spPr>
          <a:xfrm>
            <a:off x="203776" y="2775451"/>
            <a:ext cx="11119689" cy="707886"/>
          </a:xfrm>
          <a:prstGeom prst="rect">
            <a:avLst/>
          </a:prstGeom>
          <a:noFill/>
        </p:spPr>
        <p:txBody>
          <a:bodyPr wrap="square">
            <a:spAutoFit/>
          </a:bodyPr>
          <a:lstStyle/>
          <a:p>
            <a:r>
              <a:rPr lang="en-US" sz="2400" dirty="0"/>
              <a:t>MBAO-Methyl Bromide Alternatives Outreach </a:t>
            </a:r>
          </a:p>
          <a:p>
            <a:r>
              <a:rPr lang="en-US" sz="1600" dirty="0"/>
              <a:t>Annual event held in the USA, to share info on ongoing research on MB alternatives ? </a:t>
            </a:r>
          </a:p>
        </p:txBody>
      </p:sp>
      <p:sp>
        <p:nvSpPr>
          <p:cNvPr id="10" name="TextBox 9">
            <a:extLst>
              <a:ext uri="{FF2B5EF4-FFF2-40B4-BE49-F238E27FC236}">
                <a16:creationId xmlns:a16="http://schemas.microsoft.com/office/drawing/2014/main" id="{F44F760B-AE4E-3D16-046E-A34915C7981D}"/>
              </a:ext>
            </a:extLst>
          </p:cNvPr>
          <p:cNvSpPr txBox="1"/>
          <p:nvPr/>
        </p:nvSpPr>
        <p:spPr>
          <a:xfrm>
            <a:off x="203776" y="6102369"/>
            <a:ext cx="8299995" cy="461665"/>
          </a:xfrm>
          <a:prstGeom prst="rect">
            <a:avLst/>
          </a:prstGeom>
          <a:noFill/>
        </p:spPr>
        <p:txBody>
          <a:bodyPr wrap="square">
            <a:spAutoFit/>
          </a:bodyPr>
          <a:lstStyle/>
          <a:p>
            <a:r>
              <a:rPr lang="en-US" sz="2400" dirty="0"/>
              <a:t>IPPC  (TPPT-Technical Panel on phytosanitary treatments) </a:t>
            </a:r>
          </a:p>
        </p:txBody>
      </p:sp>
    </p:spTree>
    <p:extLst>
      <p:ext uri="{BB962C8B-B14F-4D97-AF65-F5344CB8AC3E}">
        <p14:creationId xmlns:p14="http://schemas.microsoft.com/office/powerpoint/2010/main" val="2888657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E405-0A87-9BA1-6A3C-AB182CC605FD}"/>
              </a:ext>
            </a:extLst>
          </p:cNvPr>
          <p:cNvSpPr>
            <a:spLocks noGrp="1"/>
          </p:cNvSpPr>
          <p:nvPr>
            <p:ph type="title"/>
          </p:nvPr>
        </p:nvSpPr>
        <p:spPr>
          <a:xfrm>
            <a:off x="574366" y="191727"/>
            <a:ext cx="11617633" cy="977506"/>
          </a:xfrm>
        </p:spPr>
        <p:txBody>
          <a:bodyPr>
            <a:normAutofit fontScale="90000"/>
          </a:bodyPr>
          <a:lstStyle/>
          <a:p>
            <a:r>
              <a:rPr lang="en-US" sz="5400" dirty="0">
                <a:solidFill>
                  <a:schemeClr val="accent1">
                    <a:lumMod val="50000"/>
                  </a:schemeClr>
                </a:solidFill>
                <a:latin typeface="+mn-lt"/>
              </a:rPr>
              <a:t>Countries collaboration, potential outcomes</a:t>
            </a:r>
          </a:p>
        </p:txBody>
      </p:sp>
      <p:sp>
        <p:nvSpPr>
          <p:cNvPr id="3" name="TextBox 2">
            <a:extLst>
              <a:ext uri="{FF2B5EF4-FFF2-40B4-BE49-F238E27FC236}">
                <a16:creationId xmlns:a16="http://schemas.microsoft.com/office/drawing/2014/main" id="{875A26B4-3B31-3E04-0BAD-F69AEBC25385}"/>
              </a:ext>
            </a:extLst>
          </p:cNvPr>
          <p:cNvSpPr txBox="1"/>
          <p:nvPr/>
        </p:nvSpPr>
        <p:spPr>
          <a:xfrm>
            <a:off x="338563" y="1786016"/>
            <a:ext cx="11514874" cy="4270593"/>
          </a:xfrm>
          <a:prstGeom prst="rect">
            <a:avLst/>
          </a:prstGeom>
          <a:noFill/>
        </p:spPr>
        <p:txBody>
          <a:bodyPr wrap="square">
            <a:spAutoFit/>
          </a:bodyPr>
          <a:lstStyle/>
          <a:p>
            <a:pPr marL="285750" indent="-285750" algn="just">
              <a:lnSpc>
                <a:spcPct val="115000"/>
              </a:lnSpc>
              <a:spcAft>
                <a:spcPts val="600"/>
              </a:spcAft>
              <a:buFont typeface="Arial" panose="020B0604020202020204" pitchFamily="34" charset="0"/>
              <a:buChar char="•"/>
            </a:pPr>
            <a:r>
              <a:rPr lang="en-US" sz="2200" dirty="0">
                <a:solidFill>
                  <a:srgbClr val="000000"/>
                </a:solidFill>
                <a:effectLst/>
                <a:ea typeface="Calibri" panose="020F0502020204030204" pitchFamily="34" charset="0"/>
                <a:cs typeface="Times New Roman" panose="02020603050405020304" pitchFamily="18" charset="0"/>
              </a:rPr>
              <a:t>Collaborative</a:t>
            </a:r>
            <a:r>
              <a:rPr lang="en-US" sz="2200" dirty="0">
                <a:solidFill>
                  <a:srgbClr val="000000"/>
                </a:solidFill>
                <a:ea typeface="Calibri" panose="020F0502020204030204" pitchFamily="34" charset="0"/>
                <a:cs typeface="Times New Roman" panose="02020603050405020304" pitchFamily="18" charset="0"/>
              </a:rPr>
              <a:t> research to fill key gaps; agreed test protocols; data assessment and data summary related to the use of EDN particularly for wood products, bamboo </a:t>
            </a:r>
            <a:r>
              <a:rPr lang="en-US" sz="2200" dirty="0" err="1">
                <a:solidFill>
                  <a:srgbClr val="000000"/>
                </a:solidFill>
                <a:ea typeface="Calibri" panose="020F0502020204030204" pitchFamily="34" charset="0"/>
                <a:cs typeface="Times New Roman" panose="02020603050405020304" pitchFamily="18" charset="0"/>
              </a:rPr>
              <a:t>etc</a:t>
            </a:r>
            <a:r>
              <a:rPr lang="en-US" sz="2200" dirty="0">
                <a:solidFill>
                  <a:srgbClr val="000000"/>
                </a:solidFill>
                <a:effectLst/>
                <a:ea typeface="Calibri" panose="020F0502020204030204" pitchFamily="34" charset="0"/>
                <a:cs typeface="Times New Roman" panose="02020603050405020304" pitchFamily="18" charset="0"/>
              </a:rPr>
              <a:t>).</a:t>
            </a:r>
          </a:p>
          <a:p>
            <a:pPr marL="285750" indent="-285750" algn="just">
              <a:lnSpc>
                <a:spcPct val="115000"/>
              </a:lnSpc>
              <a:spcAft>
                <a:spcPts val="600"/>
              </a:spcAft>
              <a:buFont typeface="Arial" panose="020B0604020202020204" pitchFamily="34" charset="0"/>
              <a:buChar char="•"/>
            </a:pPr>
            <a:endParaRPr lang="en-US" sz="2200" dirty="0">
              <a:solidFill>
                <a:srgbClr val="000000"/>
              </a:solidFill>
              <a:ea typeface="Calibri" panose="020F0502020204030204" pitchFamily="34"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r>
              <a:rPr lang="en-US" sz="2200" dirty="0">
                <a:solidFill>
                  <a:srgbClr val="000000"/>
                </a:solidFill>
                <a:ea typeface="Calibri" panose="020F0502020204030204" pitchFamily="34" charset="0"/>
                <a:cs typeface="Times New Roman" panose="02020603050405020304" pitchFamily="18" charset="0"/>
              </a:rPr>
              <a:t>Information shared strategically, committed to a problem-solving process, could help move things faster in regulatory context, support acceptance of EDN internationally and by specific countries. Identify policy-level factors that may affect the implementation of alternative treatments and if they can be solved.</a:t>
            </a:r>
          </a:p>
          <a:p>
            <a:pPr marL="285750" indent="-285750" algn="just">
              <a:lnSpc>
                <a:spcPct val="115000"/>
              </a:lnSpc>
              <a:spcAft>
                <a:spcPts val="600"/>
              </a:spcAft>
              <a:buFont typeface="Arial" panose="020B0604020202020204" pitchFamily="34" charset="0"/>
              <a:buChar char="•"/>
            </a:pPr>
            <a:endParaRPr lang="en-US" sz="2200" dirty="0">
              <a:solidFill>
                <a:srgbClr val="000000"/>
              </a:solidFill>
              <a:ea typeface="Calibri" panose="020F0502020204030204" pitchFamily="34" charset="0"/>
              <a:cs typeface="Times New Roman" panose="02020603050405020304" pitchFamily="18" charset="0"/>
            </a:endParaRPr>
          </a:p>
          <a:p>
            <a:pPr marL="285750" indent="-285750" algn="just">
              <a:lnSpc>
                <a:spcPct val="115000"/>
              </a:lnSpc>
              <a:spcAft>
                <a:spcPts val="600"/>
              </a:spcAft>
              <a:buFont typeface="Arial" panose="020B0604020202020204" pitchFamily="34" charset="0"/>
              <a:buChar char="•"/>
            </a:pPr>
            <a:r>
              <a:rPr lang="en-US" sz="2200" dirty="0">
                <a:solidFill>
                  <a:srgbClr val="000000"/>
                </a:solidFill>
                <a:ea typeface="Calibri" panose="020F0502020204030204" pitchFamily="34" charset="0"/>
                <a:cs typeface="Times New Roman" panose="02020603050405020304" pitchFamily="18" charset="0"/>
              </a:rPr>
              <a:t>NPPOs would benefit from new treatment option allowing for safeguarding plant health, continued safe trade and support economy with reduced effect on climate.</a:t>
            </a:r>
            <a:endParaRPr lang="en-US" sz="2200" dirty="0">
              <a:solidFill>
                <a:srgbClr val="0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6282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E405-0A87-9BA1-6A3C-AB182CC605FD}"/>
              </a:ext>
            </a:extLst>
          </p:cNvPr>
          <p:cNvSpPr>
            <a:spLocks noGrp="1"/>
          </p:cNvSpPr>
          <p:nvPr>
            <p:ph type="title"/>
          </p:nvPr>
        </p:nvSpPr>
        <p:spPr>
          <a:xfrm>
            <a:off x="428673" y="0"/>
            <a:ext cx="10515600" cy="1325563"/>
          </a:xfrm>
        </p:spPr>
        <p:txBody>
          <a:bodyPr>
            <a:normAutofit/>
          </a:bodyPr>
          <a:lstStyle/>
          <a:p>
            <a:r>
              <a:rPr lang="en-US" sz="5400" dirty="0"/>
              <a:t>Methyl Bromide; Restrictions on use</a:t>
            </a:r>
          </a:p>
        </p:txBody>
      </p:sp>
      <p:sp>
        <p:nvSpPr>
          <p:cNvPr id="7" name="TextBox 6">
            <a:extLst>
              <a:ext uri="{FF2B5EF4-FFF2-40B4-BE49-F238E27FC236}">
                <a16:creationId xmlns:a16="http://schemas.microsoft.com/office/drawing/2014/main" id="{6EBA4079-4779-5315-1C9F-25575BFF170C}"/>
              </a:ext>
            </a:extLst>
          </p:cNvPr>
          <p:cNvSpPr txBox="1"/>
          <p:nvPr/>
        </p:nvSpPr>
        <p:spPr>
          <a:xfrm>
            <a:off x="428673" y="1774360"/>
            <a:ext cx="10890292" cy="4585871"/>
          </a:xfrm>
          <a:prstGeom prst="rect">
            <a:avLst/>
          </a:prstGeom>
          <a:noFill/>
        </p:spPr>
        <p:txBody>
          <a:bodyPr wrap="square">
            <a:spAutoFit/>
          </a:bodyPr>
          <a:lstStyle/>
          <a:p>
            <a:pPr marL="285750" indent="-285750">
              <a:buFont typeface="Arial" panose="020B0604020202020204" pitchFamily="34" charset="0"/>
              <a:buChar char="•"/>
            </a:pPr>
            <a:r>
              <a:rPr lang="en-CA" sz="2400" dirty="0">
                <a:solidFill>
                  <a:srgbClr val="000000"/>
                </a:solidFill>
                <a:latin typeface="Calibri" panose="020F0502020204030204" pitchFamily="34" charset="0"/>
              </a:rPr>
              <a:t>Used commercially since 1930s: broad spectrum (insects, nematodes, pathogens, rodents..) , versatile, penetrative, used over broad range of temperatures, fast acting, airs rapidly….</a:t>
            </a:r>
          </a:p>
          <a:p>
            <a:r>
              <a:rPr lang="en-CA" sz="2400" dirty="0">
                <a:solidFill>
                  <a:srgbClr val="000000"/>
                </a:solidFill>
                <a:latin typeface="Calibri" panose="020F0502020204030204" pitchFamily="34" charset="0"/>
              </a:rPr>
              <a:t> </a:t>
            </a:r>
          </a:p>
          <a:p>
            <a:pPr marL="285750" indent="-285750">
              <a:buFont typeface="Arial" panose="020B0604020202020204" pitchFamily="34" charset="0"/>
              <a:buChar char="•"/>
            </a:pPr>
            <a:r>
              <a:rPr lang="en-CA" sz="2400" dirty="0">
                <a:solidFill>
                  <a:srgbClr val="000000"/>
                </a:solidFill>
                <a:latin typeface="Calibri" panose="020F0502020204030204" pitchFamily="34" charset="0"/>
              </a:rPr>
              <a:t>By 1985 science have understood ozone  depletion and its impact to human health. Listed as class I ozone-depleting substance by the Montreal Protocol.  </a:t>
            </a:r>
          </a:p>
          <a:p>
            <a:pPr marL="285750" indent="-285750">
              <a:buFont typeface="Arial" panose="020B0604020202020204" pitchFamily="34" charset="0"/>
              <a:buChar char="•"/>
            </a:pPr>
            <a:endParaRPr lang="en-CA" sz="2400" dirty="0">
              <a:solidFill>
                <a:srgbClr val="000000"/>
              </a:solidFill>
              <a:latin typeface="Calibri" panose="020F0502020204030204" pitchFamily="34" charset="0"/>
            </a:endParaRPr>
          </a:p>
          <a:p>
            <a:pPr marL="285750" indent="-285750">
              <a:buFont typeface="Arial" panose="020B0604020202020204" pitchFamily="34" charset="0"/>
              <a:buChar char="•"/>
            </a:pPr>
            <a:r>
              <a:rPr lang="en-CA" sz="2400" dirty="0">
                <a:solidFill>
                  <a:srgbClr val="000000"/>
                </a:solidFill>
                <a:latin typeface="Calibri" panose="020F0502020204030204" pitchFamily="34" charset="0"/>
              </a:rPr>
              <a:t>Two treaties that recognized </a:t>
            </a:r>
            <a:r>
              <a:rPr lang="en-CA" sz="2400" dirty="0" err="1">
                <a:solidFill>
                  <a:srgbClr val="000000"/>
                </a:solidFill>
                <a:latin typeface="Calibri" panose="020F0502020204030204" pitchFamily="34" charset="0"/>
              </a:rPr>
              <a:t>MeBr</a:t>
            </a:r>
            <a:r>
              <a:rPr lang="en-CA" sz="2400" dirty="0">
                <a:solidFill>
                  <a:srgbClr val="000000"/>
                </a:solidFill>
                <a:latin typeface="Calibri" panose="020F0502020204030204" pitchFamily="34" charset="0"/>
              </a:rPr>
              <a:t> as significant ozone </a:t>
            </a:r>
            <a:r>
              <a:rPr lang="en-CA" sz="2400" dirty="0" err="1">
                <a:solidFill>
                  <a:srgbClr val="000000"/>
                </a:solidFill>
                <a:latin typeface="Calibri" panose="020F0502020204030204" pitchFamily="34" charset="0"/>
              </a:rPr>
              <a:t>depleter</a:t>
            </a:r>
            <a:r>
              <a:rPr lang="en-CA" sz="2400" dirty="0">
                <a:solidFill>
                  <a:srgbClr val="000000"/>
                </a:solidFill>
                <a:latin typeface="Calibri" panose="020F0502020204030204" pitchFamily="34" charset="0"/>
              </a:rPr>
              <a:t>: </a:t>
            </a:r>
          </a:p>
          <a:p>
            <a:pPr marL="742950" lvl="1" indent="-285750">
              <a:buFont typeface="Arial" panose="020B0604020202020204" pitchFamily="34" charset="0"/>
              <a:buChar char="•"/>
            </a:pPr>
            <a:r>
              <a:rPr lang="en-CA" sz="2000" b="1" dirty="0" err="1">
                <a:solidFill>
                  <a:srgbClr val="000000"/>
                </a:solidFill>
                <a:latin typeface="Calibri" panose="020F0502020204030204" pitchFamily="34" charset="0"/>
              </a:rPr>
              <a:t>Wienna</a:t>
            </a:r>
            <a:r>
              <a:rPr lang="en-CA" sz="2000" b="1" dirty="0">
                <a:solidFill>
                  <a:srgbClr val="000000"/>
                </a:solidFill>
                <a:latin typeface="Calibri" panose="020F0502020204030204" pitchFamily="34" charset="0"/>
              </a:rPr>
              <a:t> Convention for the protection of the Ozone Layer </a:t>
            </a:r>
            <a:r>
              <a:rPr lang="en-CA" sz="2000" dirty="0">
                <a:solidFill>
                  <a:srgbClr val="000000"/>
                </a:solidFill>
                <a:latin typeface="Calibri" panose="020F0502020204030204" pitchFamily="34" charset="0"/>
              </a:rPr>
              <a:t>(Signed 1988 , universally ratified 2009)  </a:t>
            </a:r>
          </a:p>
          <a:p>
            <a:pPr marL="742950" lvl="1" indent="-285750">
              <a:buFont typeface="Arial" panose="020B0604020202020204" pitchFamily="34" charset="0"/>
              <a:buChar char="•"/>
            </a:pPr>
            <a:r>
              <a:rPr lang="en-CA" sz="2000" b="1" dirty="0">
                <a:solidFill>
                  <a:srgbClr val="000000"/>
                </a:solidFill>
                <a:latin typeface="Calibri" panose="020F0502020204030204" pitchFamily="34" charset="0"/>
              </a:rPr>
              <a:t>Montreal Protocol  </a:t>
            </a:r>
            <a:r>
              <a:rPr lang="en-CA" sz="2000" dirty="0">
                <a:solidFill>
                  <a:srgbClr val="000000"/>
                </a:solidFill>
                <a:latin typeface="Calibri" panose="020F0502020204030204" pitchFamily="34" charset="0"/>
              </a:rPr>
              <a:t>signed 1987 (requires countries to take action and recommended for gradual phase-out of chemical that deplete ozone For </a:t>
            </a:r>
            <a:r>
              <a:rPr lang="en-CA" sz="2000" dirty="0" err="1">
                <a:solidFill>
                  <a:srgbClr val="000000"/>
                </a:solidFill>
                <a:latin typeface="Calibri" panose="020F0502020204030204" pitchFamily="34" charset="0"/>
              </a:rPr>
              <a:t>MeBr</a:t>
            </a:r>
            <a:r>
              <a:rPr lang="en-CA" sz="2000" dirty="0">
                <a:solidFill>
                  <a:srgbClr val="000000"/>
                </a:solidFill>
                <a:latin typeface="Calibri" panose="020F0502020204030204" pitchFamily="34" charset="0"/>
              </a:rPr>
              <a:t>. Had 6 amendments . Countries should actively seek workable alternatives </a:t>
            </a:r>
          </a:p>
        </p:txBody>
      </p:sp>
    </p:spTree>
    <p:extLst>
      <p:ext uri="{BB962C8B-B14F-4D97-AF65-F5344CB8AC3E}">
        <p14:creationId xmlns:p14="http://schemas.microsoft.com/office/powerpoint/2010/main" val="1996200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E405-0A87-9BA1-6A3C-AB182CC605FD}"/>
              </a:ext>
            </a:extLst>
          </p:cNvPr>
          <p:cNvSpPr>
            <a:spLocks noGrp="1"/>
          </p:cNvSpPr>
          <p:nvPr>
            <p:ph type="title"/>
          </p:nvPr>
        </p:nvSpPr>
        <p:spPr>
          <a:xfrm>
            <a:off x="428673" y="0"/>
            <a:ext cx="10515600" cy="1325563"/>
          </a:xfrm>
        </p:spPr>
        <p:txBody>
          <a:bodyPr>
            <a:normAutofit/>
          </a:bodyPr>
          <a:lstStyle/>
          <a:p>
            <a:r>
              <a:rPr lang="en-US" sz="5400" dirty="0"/>
              <a:t>Methyl Bromide; Restrictions on use</a:t>
            </a:r>
          </a:p>
        </p:txBody>
      </p:sp>
      <p:sp>
        <p:nvSpPr>
          <p:cNvPr id="7" name="TextBox 6">
            <a:extLst>
              <a:ext uri="{FF2B5EF4-FFF2-40B4-BE49-F238E27FC236}">
                <a16:creationId xmlns:a16="http://schemas.microsoft.com/office/drawing/2014/main" id="{6EBA4079-4779-5315-1C9F-25575BFF170C}"/>
              </a:ext>
            </a:extLst>
          </p:cNvPr>
          <p:cNvSpPr txBox="1"/>
          <p:nvPr/>
        </p:nvSpPr>
        <p:spPr>
          <a:xfrm>
            <a:off x="139225" y="1841242"/>
            <a:ext cx="11913549" cy="501675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CA" sz="2000" b="1" dirty="0">
                <a:solidFill>
                  <a:srgbClr val="000000"/>
                </a:solidFill>
                <a:latin typeface="Calibri" panose="020F0502020204030204" pitchFamily="34" charset="0"/>
              </a:rPr>
              <a:t>UN Environment Programme (UNEP</a:t>
            </a:r>
            <a:r>
              <a:rPr lang="en-CA" sz="2000" dirty="0">
                <a:solidFill>
                  <a:srgbClr val="000000"/>
                </a:solidFill>
                <a:latin typeface="Calibri" panose="020F0502020204030204" pitchFamily="34" charset="0"/>
              </a:rPr>
              <a:t>) </a:t>
            </a:r>
            <a:r>
              <a:rPr lang="en-CA" sz="2000" dirty="0">
                <a:solidFill>
                  <a:srgbClr val="000000"/>
                </a:solidFill>
                <a:latin typeface="Calibri" panose="020F0502020204030204" pitchFamily="34" charset="0"/>
                <a:hlinkClick r:id="rId3"/>
              </a:rPr>
              <a:t>https://ozone.unep.org/</a:t>
            </a:r>
            <a:r>
              <a:rPr lang="en-CA" sz="2000" dirty="0">
                <a:solidFill>
                  <a:srgbClr val="000000"/>
                </a:solidFill>
                <a:latin typeface="Calibri" panose="020F0502020204030204" pitchFamily="34" charset="0"/>
              </a:rPr>
              <a:t>; an implementing agency of the protocols fund (1991)</a:t>
            </a:r>
          </a:p>
          <a:p>
            <a:pPr marL="285750" indent="-285750">
              <a:lnSpc>
                <a:spcPct val="150000"/>
              </a:lnSpc>
              <a:buFont typeface="Arial" panose="020B0604020202020204" pitchFamily="34" charset="0"/>
              <a:buChar char="•"/>
            </a:pPr>
            <a:r>
              <a:rPr lang="en-CA" sz="2000" b="1" dirty="0">
                <a:solidFill>
                  <a:srgbClr val="000000"/>
                </a:solidFill>
                <a:latin typeface="Calibri" panose="020F0502020204030204" pitchFamily="34" charset="0"/>
              </a:rPr>
              <a:t>Technology and Economic Assessment Panel (TEAP) </a:t>
            </a:r>
            <a:r>
              <a:rPr lang="en-CA" sz="2000" dirty="0">
                <a:solidFill>
                  <a:srgbClr val="000000"/>
                </a:solidFill>
                <a:latin typeface="Calibri" panose="020F0502020204030204" pitchFamily="34" charset="0"/>
                <a:hlinkClick r:id="rId4"/>
              </a:rPr>
              <a:t>https://ozone.unep.org/science/assessment/teap</a:t>
            </a:r>
            <a:r>
              <a:rPr lang="en-CA" sz="2000" dirty="0">
                <a:solidFill>
                  <a:srgbClr val="000000"/>
                </a:solidFill>
                <a:latin typeface="Calibri" panose="020F0502020204030204" pitchFamily="34" charset="0"/>
              </a:rPr>
              <a:t> provides technical information relevant to alternative technologies . </a:t>
            </a:r>
            <a:r>
              <a:rPr lang="en-CA" sz="2000" dirty="0" err="1">
                <a:solidFill>
                  <a:srgbClr val="000000"/>
                </a:solidFill>
                <a:latin typeface="Calibri" panose="020F0502020204030204" pitchFamily="34" charset="0"/>
              </a:rPr>
              <a:t>MeBr</a:t>
            </a:r>
            <a:r>
              <a:rPr lang="en-CA" sz="2000" dirty="0">
                <a:solidFill>
                  <a:srgbClr val="000000"/>
                </a:solidFill>
                <a:latin typeface="Calibri" panose="020F0502020204030204" pitchFamily="34" charset="0"/>
              </a:rPr>
              <a:t> Technical options committee (TOC ) is one of the 5  other TOCs </a:t>
            </a:r>
          </a:p>
          <a:p>
            <a:pPr marL="285750" indent="-285750">
              <a:lnSpc>
                <a:spcPct val="150000"/>
              </a:lnSpc>
              <a:buFont typeface="Arial" panose="020B0604020202020204" pitchFamily="34" charset="0"/>
              <a:buChar char="•"/>
            </a:pPr>
            <a:r>
              <a:rPr lang="en-CA" sz="2000" b="1" dirty="0">
                <a:solidFill>
                  <a:srgbClr val="000000"/>
                </a:solidFill>
                <a:latin typeface="Calibri" panose="020F0502020204030204" pitchFamily="34" charset="0"/>
              </a:rPr>
              <a:t>Annex III of the Rotterdam Convention</a:t>
            </a:r>
            <a:r>
              <a:rPr lang="en-CA" sz="2000" dirty="0">
                <a:solidFill>
                  <a:srgbClr val="000000"/>
                </a:solidFill>
                <a:latin typeface="Calibri" panose="020F0502020204030204" pitchFamily="34" charset="0"/>
              </a:rPr>
              <a:t>, allowing 165 Parties to influence potential tracking and importation of </a:t>
            </a:r>
            <a:r>
              <a:rPr lang="en-CA" sz="2000" dirty="0" err="1">
                <a:solidFill>
                  <a:srgbClr val="000000"/>
                </a:solidFill>
                <a:latin typeface="Calibri" panose="020F0502020204030204" pitchFamily="34" charset="0"/>
              </a:rPr>
              <a:t>MeBr</a:t>
            </a:r>
            <a:r>
              <a:rPr lang="en-CA" sz="2000" dirty="0">
                <a:solidFill>
                  <a:srgbClr val="000000"/>
                </a:solidFill>
                <a:latin typeface="Calibri" panose="020F0502020204030204" pitchFamily="34" charset="0"/>
              </a:rPr>
              <a:t> under the Prior Informed Consent procedure. If adopted there, this could influence (and probably limit), how </a:t>
            </a:r>
            <a:r>
              <a:rPr lang="en-CA" sz="2000" dirty="0" err="1">
                <a:solidFill>
                  <a:srgbClr val="000000"/>
                </a:solidFill>
                <a:latin typeface="Calibri" panose="020F0502020204030204" pitchFamily="34" charset="0"/>
              </a:rPr>
              <a:t>MeBr</a:t>
            </a:r>
            <a:r>
              <a:rPr lang="en-CA" sz="2000" dirty="0">
                <a:solidFill>
                  <a:srgbClr val="000000"/>
                </a:solidFill>
                <a:latin typeface="Calibri" panose="020F0502020204030204" pitchFamily="34" charset="0"/>
              </a:rPr>
              <a:t> is distributed and used worldwide.</a:t>
            </a:r>
          </a:p>
          <a:p>
            <a:pPr marL="285750" indent="-285750">
              <a:lnSpc>
                <a:spcPct val="150000"/>
              </a:lnSpc>
              <a:buFont typeface="Arial" panose="020B0604020202020204" pitchFamily="34" charset="0"/>
              <a:buChar char="•"/>
            </a:pPr>
            <a:endParaRPr lang="en-CA" sz="2000" dirty="0">
              <a:solidFill>
                <a:srgbClr val="000000"/>
              </a:solidFill>
              <a:latin typeface="Calibri" panose="020F0502020204030204" pitchFamily="34" charset="0"/>
            </a:endParaRPr>
          </a:p>
          <a:p>
            <a:pPr marL="285750" indent="-285750">
              <a:lnSpc>
                <a:spcPct val="150000"/>
              </a:lnSpc>
              <a:buFont typeface="Arial" panose="020B0604020202020204" pitchFamily="34" charset="0"/>
              <a:buChar char="•"/>
            </a:pPr>
            <a:endParaRPr lang="en-CA" sz="2000" dirty="0">
              <a:solidFill>
                <a:srgbClr val="000000"/>
              </a:solidFill>
              <a:latin typeface="Calibri" panose="020F0502020204030204" pitchFamily="34" charset="0"/>
            </a:endParaRPr>
          </a:p>
          <a:p>
            <a:pPr algn="l"/>
            <a:endParaRPr lang="en-CA" sz="20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116026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F9F40E6-463E-63E3-9176-DDCD6EF9BBFC}"/>
              </a:ext>
            </a:extLst>
          </p:cNvPr>
          <p:cNvPicPr>
            <a:picLocks noGrp="1" noChangeAspect="1"/>
          </p:cNvPicPr>
          <p:nvPr>
            <p:ph idx="1"/>
          </p:nvPr>
        </p:nvPicPr>
        <p:blipFill>
          <a:blip r:embed="rId3"/>
          <a:stretch>
            <a:fillRect/>
          </a:stretch>
        </p:blipFill>
        <p:spPr>
          <a:xfrm>
            <a:off x="0" y="1200877"/>
            <a:ext cx="9612236" cy="5270261"/>
          </a:xfrm>
        </p:spPr>
      </p:pic>
      <p:sp>
        <p:nvSpPr>
          <p:cNvPr id="12" name="Rectangle 1">
            <a:extLst>
              <a:ext uri="{FF2B5EF4-FFF2-40B4-BE49-F238E27FC236}">
                <a16:creationId xmlns:a16="http://schemas.microsoft.com/office/drawing/2014/main" id="{3A9007E7-988A-F20B-065A-CAE9F117098D}"/>
              </a:ext>
            </a:extLst>
          </p:cNvPr>
          <p:cNvSpPr>
            <a:spLocks noChangeArrowheads="1"/>
          </p:cNvSpPr>
          <p:nvPr/>
        </p:nvSpPr>
        <p:spPr bwMode="auto">
          <a:xfrm>
            <a:off x="5121275" y="1419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08E9A2BB-36C5-35B3-A48E-979B376F99F3}"/>
              </a:ext>
            </a:extLst>
          </p:cNvPr>
          <p:cNvPicPr>
            <a:picLocks noChangeAspect="1"/>
          </p:cNvPicPr>
          <p:nvPr/>
        </p:nvPicPr>
        <p:blipFill>
          <a:blip r:embed="rId4"/>
          <a:stretch>
            <a:fillRect/>
          </a:stretch>
        </p:blipFill>
        <p:spPr>
          <a:xfrm>
            <a:off x="9366754" y="40295"/>
            <a:ext cx="2825245" cy="3968987"/>
          </a:xfrm>
          <a:prstGeom prst="rect">
            <a:avLst/>
          </a:prstGeom>
        </p:spPr>
      </p:pic>
    </p:spTree>
    <p:extLst>
      <p:ext uri="{BB962C8B-B14F-4D97-AF65-F5344CB8AC3E}">
        <p14:creationId xmlns:p14="http://schemas.microsoft.com/office/powerpoint/2010/main" val="1113417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AE405-0A87-9BA1-6A3C-AB182CC605FD}"/>
              </a:ext>
            </a:extLst>
          </p:cNvPr>
          <p:cNvSpPr>
            <a:spLocks noGrp="1"/>
          </p:cNvSpPr>
          <p:nvPr>
            <p:ph type="title"/>
          </p:nvPr>
        </p:nvSpPr>
        <p:spPr>
          <a:xfrm>
            <a:off x="841248" y="382770"/>
            <a:ext cx="10509504" cy="1076914"/>
          </a:xfrm>
        </p:spPr>
        <p:txBody>
          <a:bodyPr anchor="ctr">
            <a:normAutofit fontScale="90000"/>
          </a:bodyPr>
          <a:lstStyle/>
          <a:p>
            <a:r>
              <a:rPr lang="en-US" sz="4000" dirty="0" err="1">
                <a:latin typeface="+mn-lt"/>
              </a:rPr>
              <a:t>MeBr</a:t>
            </a:r>
            <a:r>
              <a:rPr lang="en-US" sz="4000" dirty="0">
                <a:latin typeface="+mn-lt"/>
              </a:rPr>
              <a:t> QPS and Non-QPS Uses</a:t>
            </a:r>
            <a:br>
              <a:rPr lang="en-US" sz="4000" dirty="0">
                <a:latin typeface="+mn-lt"/>
              </a:rPr>
            </a:br>
            <a:r>
              <a:rPr lang="en-US" sz="4000" dirty="0">
                <a:latin typeface="+mn-lt"/>
              </a:rPr>
              <a:t>(QPS = Quarantine and Pre Shipment Uses)</a:t>
            </a:r>
          </a:p>
        </p:txBody>
      </p:sp>
      <p:sp>
        <p:nvSpPr>
          <p:cNvPr id="14" name="Rectangle 13">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ontent Placeholder 2">
            <a:extLst>
              <a:ext uri="{FF2B5EF4-FFF2-40B4-BE49-F238E27FC236}">
                <a16:creationId xmlns:a16="http://schemas.microsoft.com/office/drawing/2014/main" id="{00000000-0008-0000-0000-000001040000}"/>
              </a:ext>
            </a:extLst>
          </p:cNvPr>
          <p:cNvGraphicFramePr>
            <a:graphicFrameLocks noGrp="1"/>
          </p:cNvGraphicFramePr>
          <p:nvPr>
            <p:ph idx="1"/>
            <p:extLst>
              <p:ext uri="{D42A27DB-BD31-4B8C-83A1-F6EECF244321}">
                <p14:modId xmlns:p14="http://schemas.microsoft.com/office/powerpoint/2010/main" val="4034266119"/>
              </p:ext>
            </p:extLst>
          </p:nvPr>
        </p:nvGraphicFramePr>
        <p:xfrm>
          <a:off x="838200" y="1737360"/>
          <a:ext cx="10506456" cy="45354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B14FFCC-F605-40CF-433B-8CC45B0A21C1}"/>
              </a:ext>
            </a:extLst>
          </p:cNvPr>
          <p:cNvSpPr txBox="1"/>
          <p:nvPr/>
        </p:nvSpPr>
        <p:spPr>
          <a:xfrm>
            <a:off x="2673678" y="6205737"/>
            <a:ext cx="6094428" cy="369332"/>
          </a:xfrm>
          <a:prstGeom prst="rect">
            <a:avLst/>
          </a:prstGeom>
          <a:noFill/>
        </p:spPr>
        <p:txBody>
          <a:bodyPr wrap="square">
            <a:spAutoFit/>
          </a:bodyPr>
          <a:lstStyle/>
          <a:p>
            <a:pPr>
              <a:spcAft>
                <a:spcPts val="600"/>
              </a:spcAft>
            </a:pPr>
            <a:r>
              <a:rPr lang="en-GB">
                <a:effectLst/>
                <a:latin typeface="Times New Roman" panose="02020603050405020304" pitchFamily="18" charset="0"/>
                <a:ea typeface="Times New Roman" panose="02020603050405020304" pitchFamily="18" charset="0"/>
              </a:rPr>
              <a:t>Source: Ozone Secretariat Data Access Centre 2023</a:t>
            </a:r>
            <a:endParaRPr lang="en-NZ"/>
          </a:p>
        </p:txBody>
      </p:sp>
    </p:spTree>
    <p:extLst>
      <p:ext uri="{BB962C8B-B14F-4D97-AF65-F5344CB8AC3E}">
        <p14:creationId xmlns:p14="http://schemas.microsoft.com/office/powerpoint/2010/main" val="4074315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E36DEA9A-82D6-6881-D6C3-FD115A94B50C}"/>
              </a:ext>
            </a:extLst>
          </p:cNvPr>
          <p:cNvPicPr>
            <a:picLocks noChangeAspect="1"/>
          </p:cNvPicPr>
          <p:nvPr/>
        </p:nvPicPr>
        <p:blipFill>
          <a:blip r:embed="rId3"/>
          <a:stretch>
            <a:fillRect/>
          </a:stretch>
        </p:blipFill>
        <p:spPr>
          <a:xfrm>
            <a:off x="-117299" y="642659"/>
            <a:ext cx="9729025" cy="4667895"/>
          </a:xfrm>
          <a:prstGeom prst="rect">
            <a:avLst/>
          </a:prstGeom>
        </p:spPr>
      </p:pic>
      <p:sp>
        <p:nvSpPr>
          <p:cNvPr id="12" name="Rectangle 1">
            <a:extLst>
              <a:ext uri="{FF2B5EF4-FFF2-40B4-BE49-F238E27FC236}">
                <a16:creationId xmlns:a16="http://schemas.microsoft.com/office/drawing/2014/main" id="{3A9007E7-988A-F20B-065A-CAE9F117098D}"/>
              </a:ext>
            </a:extLst>
          </p:cNvPr>
          <p:cNvSpPr>
            <a:spLocks noChangeArrowheads="1"/>
          </p:cNvSpPr>
          <p:nvPr/>
        </p:nvSpPr>
        <p:spPr bwMode="auto">
          <a:xfrm>
            <a:off x="5121275" y="1419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D588ED88-ECE6-C716-AFE6-7BA34EF4DE05}"/>
              </a:ext>
            </a:extLst>
          </p:cNvPr>
          <p:cNvSpPr txBox="1"/>
          <p:nvPr/>
        </p:nvSpPr>
        <p:spPr>
          <a:xfrm>
            <a:off x="152296" y="5630566"/>
            <a:ext cx="9255474" cy="5232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CA" sz="2800" dirty="0">
                <a:effectLst/>
              </a:rPr>
              <a:t>17 countries use about 94% of the reported QPS consumption</a:t>
            </a:r>
          </a:p>
        </p:txBody>
      </p:sp>
      <p:pic>
        <p:nvPicPr>
          <p:cNvPr id="3" name="Picture 2">
            <a:extLst>
              <a:ext uri="{FF2B5EF4-FFF2-40B4-BE49-F238E27FC236}">
                <a16:creationId xmlns:a16="http://schemas.microsoft.com/office/drawing/2014/main" id="{08E9A2BB-36C5-35B3-A48E-979B376F99F3}"/>
              </a:ext>
            </a:extLst>
          </p:cNvPr>
          <p:cNvPicPr>
            <a:picLocks noChangeAspect="1"/>
          </p:cNvPicPr>
          <p:nvPr/>
        </p:nvPicPr>
        <p:blipFill>
          <a:blip r:embed="rId4"/>
          <a:stretch>
            <a:fillRect/>
          </a:stretch>
        </p:blipFill>
        <p:spPr>
          <a:xfrm>
            <a:off x="9575894" y="0"/>
            <a:ext cx="2616106" cy="3675183"/>
          </a:xfrm>
          <a:prstGeom prst="rect">
            <a:avLst/>
          </a:prstGeom>
        </p:spPr>
      </p:pic>
    </p:spTree>
    <p:extLst>
      <p:ext uri="{BB962C8B-B14F-4D97-AF65-F5344CB8AC3E}">
        <p14:creationId xmlns:p14="http://schemas.microsoft.com/office/powerpoint/2010/main" val="839744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FF97-A183-015C-CA9F-925CA9D1804B}"/>
              </a:ext>
            </a:extLst>
          </p:cNvPr>
          <p:cNvSpPr>
            <a:spLocks noGrp="1"/>
          </p:cNvSpPr>
          <p:nvPr>
            <p:ph type="title"/>
          </p:nvPr>
        </p:nvSpPr>
        <p:spPr>
          <a:xfrm>
            <a:off x="1047112" y="74820"/>
            <a:ext cx="6886653" cy="668004"/>
          </a:xfrm>
        </p:spPr>
        <p:txBody>
          <a:bodyPr/>
          <a:lstStyle/>
          <a:p>
            <a:r>
              <a:rPr lang="en-AU" sz="2800" b="0" dirty="0">
                <a:solidFill>
                  <a:srgbClr val="05486C"/>
                </a:solidFill>
                <a:latin typeface="Arial" panose="020B0604020202020204" pitchFamily="34" charset="0"/>
                <a:cs typeface="Arial" panose="020B0604020202020204" pitchFamily="34" charset="0"/>
              </a:rPr>
              <a:t>Estimated global categories of QPS use</a:t>
            </a:r>
          </a:p>
        </p:txBody>
      </p:sp>
      <p:sp>
        <p:nvSpPr>
          <p:cNvPr id="7" name="TextBox 6">
            <a:extLst>
              <a:ext uri="{FF2B5EF4-FFF2-40B4-BE49-F238E27FC236}">
                <a16:creationId xmlns:a16="http://schemas.microsoft.com/office/drawing/2014/main" id="{E621A30A-5CE9-68D7-CB6F-7DAE2936FA5A}"/>
              </a:ext>
            </a:extLst>
          </p:cNvPr>
          <p:cNvSpPr txBox="1"/>
          <p:nvPr/>
        </p:nvSpPr>
        <p:spPr>
          <a:xfrm>
            <a:off x="0" y="6557394"/>
            <a:ext cx="3386667" cy="261610"/>
          </a:xfrm>
          <a:prstGeom prst="rect">
            <a:avLst/>
          </a:prstGeom>
          <a:noFill/>
        </p:spPr>
        <p:txBody>
          <a:bodyPr wrap="square">
            <a:spAutoFit/>
          </a:bodyPr>
          <a:lstStyle/>
          <a:p>
            <a:pPr>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Source: MBTOC assessment report 2018 and 2022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BEB1907-558F-4E61-B01D-96A3D3289A4D}"/>
              </a:ext>
            </a:extLst>
          </p:cNvPr>
          <p:cNvSpPr txBox="1"/>
          <p:nvPr/>
        </p:nvSpPr>
        <p:spPr>
          <a:xfrm>
            <a:off x="6112057" y="6475403"/>
            <a:ext cx="6174044" cy="307777"/>
          </a:xfrm>
          <a:prstGeom prst="rect">
            <a:avLst/>
          </a:prstGeom>
          <a:noFill/>
        </p:spPr>
        <p:txBody>
          <a:bodyPr wrap="square">
            <a:spAutoFit/>
          </a:bodyPr>
          <a:lstStyle/>
          <a:p>
            <a:pPr>
              <a:spcAft>
                <a:spcPts val="800"/>
              </a:spcAft>
            </a:pPr>
            <a:r>
              <a:rPr lang="en-GB"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logs (25%) + other wood (10%) +Wood packaging (15%) = 50%  wood products</a:t>
            </a:r>
            <a:endParaRPr lang="en-CA" sz="1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77853FC7-5A3C-DC37-F664-1AE626D3054E}"/>
              </a:ext>
            </a:extLst>
          </p:cNvPr>
          <p:cNvSpPr txBox="1">
            <a:spLocks/>
          </p:cNvSpPr>
          <p:nvPr/>
        </p:nvSpPr>
        <p:spPr>
          <a:xfrm>
            <a:off x="4052690" y="710166"/>
            <a:ext cx="2022438" cy="475800"/>
          </a:xfrm>
          <a:prstGeom prst="rect">
            <a:avLst/>
          </a:prstGeom>
          <a:noFill/>
          <a:ln>
            <a:noFill/>
          </a:ln>
        </p:spPr>
        <p:txBody>
          <a:bodyPr spcFirstLastPara="1" vert="horz" wrap="square" lIns="91425" tIns="91425" rIns="91425" bIns="91425" rtlCol="0" anchor="t" anchorCtr="0">
            <a:noAutofit/>
          </a:bodyPr>
          <a:lstStyle>
            <a:lvl1pPr marR="0" lvl="0" algn="l" defTabSz="914400" rtl="0" eaLnBrk="1" latinLnBrk="0" hangingPunct="1">
              <a:lnSpc>
                <a:spcPct val="100000"/>
              </a:lnSpc>
              <a:spcBef>
                <a:spcPts val="0"/>
              </a:spcBef>
              <a:spcAft>
                <a:spcPts val="0"/>
              </a:spcAft>
              <a:buClr>
                <a:srgbClr val="FFFFFF"/>
              </a:buClr>
              <a:buSzPts val="1800"/>
              <a:buFont typeface="Century Gothic"/>
              <a:buNone/>
              <a:defRPr sz="1800" b="1" i="0" u="none" strike="noStrike" kern="1200"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9pPr>
          </a:lstStyle>
          <a:p>
            <a:r>
              <a:rPr lang="en-AU" sz="1750" dirty="0">
                <a:solidFill>
                  <a:schemeClr val="tx1"/>
                </a:solidFill>
              </a:rPr>
              <a:t>In 2017</a:t>
            </a:r>
          </a:p>
        </p:txBody>
      </p:sp>
      <p:pic>
        <p:nvPicPr>
          <p:cNvPr id="9" name="Picture 8">
            <a:extLst>
              <a:ext uri="{FF2B5EF4-FFF2-40B4-BE49-F238E27FC236}">
                <a16:creationId xmlns:a16="http://schemas.microsoft.com/office/drawing/2014/main" id="{107C0A91-AFF6-8973-ABB0-63FA0D4AB21A}"/>
              </a:ext>
            </a:extLst>
          </p:cNvPr>
          <p:cNvPicPr>
            <a:picLocks noChangeAspect="1"/>
          </p:cNvPicPr>
          <p:nvPr/>
        </p:nvPicPr>
        <p:blipFill>
          <a:blip r:embed="rId3"/>
          <a:stretch>
            <a:fillRect/>
          </a:stretch>
        </p:blipFill>
        <p:spPr>
          <a:xfrm>
            <a:off x="4635696" y="3485462"/>
            <a:ext cx="1253555" cy="2039366"/>
          </a:xfrm>
          <a:prstGeom prst="rect">
            <a:avLst/>
          </a:prstGeom>
        </p:spPr>
      </p:pic>
      <p:pic>
        <p:nvPicPr>
          <p:cNvPr id="4" name="Picture 3">
            <a:extLst>
              <a:ext uri="{FF2B5EF4-FFF2-40B4-BE49-F238E27FC236}">
                <a16:creationId xmlns:a16="http://schemas.microsoft.com/office/drawing/2014/main" id="{5C8FFCB8-A6A1-FD74-86E6-F7F9AE1AE632}"/>
              </a:ext>
            </a:extLst>
          </p:cNvPr>
          <p:cNvPicPr>
            <a:picLocks noChangeAspect="1"/>
          </p:cNvPicPr>
          <p:nvPr/>
        </p:nvPicPr>
        <p:blipFill>
          <a:blip r:embed="rId4"/>
          <a:stretch>
            <a:fillRect/>
          </a:stretch>
        </p:blipFill>
        <p:spPr>
          <a:xfrm>
            <a:off x="6261005" y="601394"/>
            <a:ext cx="5480041" cy="4770725"/>
          </a:xfrm>
          <a:prstGeom prst="rect">
            <a:avLst/>
          </a:prstGeom>
        </p:spPr>
      </p:pic>
      <p:pic>
        <p:nvPicPr>
          <p:cNvPr id="11" name="Picture 10">
            <a:extLst>
              <a:ext uri="{FF2B5EF4-FFF2-40B4-BE49-F238E27FC236}">
                <a16:creationId xmlns:a16="http://schemas.microsoft.com/office/drawing/2014/main" id="{F45F4512-D679-C938-A516-76492A1D98BE}"/>
              </a:ext>
            </a:extLst>
          </p:cNvPr>
          <p:cNvPicPr>
            <a:picLocks noChangeAspect="1"/>
          </p:cNvPicPr>
          <p:nvPr/>
        </p:nvPicPr>
        <p:blipFill>
          <a:blip r:embed="rId5"/>
          <a:stretch>
            <a:fillRect/>
          </a:stretch>
        </p:blipFill>
        <p:spPr>
          <a:xfrm>
            <a:off x="7294996" y="5134370"/>
            <a:ext cx="4425067" cy="1212002"/>
          </a:xfrm>
          <a:prstGeom prst="rect">
            <a:avLst/>
          </a:prstGeom>
        </p:spPr>
      </p:pic>
      <p:pic>
        <p:nvPicPr>
          <p:cNvPr id="12" name="Picture 11">
            <a:extLst>
              <a:ext uri="{FF2B5EF4-FFF2-40B4-BE49-F238E27FC236}">
                <a16:creationId xmlns:a16="http://schemas.microsoft.com/office/drawing/2014/main" id="{E418A474-D341-868B-6DDE-836130F14DC1}"/>
              </a:ext>
            </a:extLst>
          </p:cNvPr>
          <p:cNvPicPr>
            <a:picLocks noChangeAspect="1"/>
          </p:cNvPicPr>
          <p:nvPr/>
        </p:nvPicPr>
        <p:blipFill>
          <a:blip r:embed="rId6"/>
          <a:stretch>
            <a:fillRect/>
          </a:stretch>
        </p:blipFill>
        <p:spPr>
          <a:xfrm>
            <a:off x="152401" y="1090826"/>
            <a:ext cx="4488330" cy="4332294"/>
          </a:xfrm>
          <a:prstGeom prst="rect">
            <a:avLst/>
          </a:prstGeom>
        </p:spPr>
      </p:pic>
      <p:sp>
        <p:nvSpPr>
          <p:cNvPr id="6" name="Title 1">
            <a:extLst>
              <a:ext uri="{FF2B5EF4-FFF2-40B4-BE49-F238E27FC236}">
                <a16:creationId xmlns:a16="http://schemas.microsoft.com/office/drawing/2014/main" id="{F095D33C-B427-F93B-B559-638AA5069A8F}"/>
              </a:ext>
            </a:extLst>
          </p:cNvPr>
          <p:cNvSpPr txBox="1">
            <a:spLocks/>
          </p:cNvSpPr>
          <p:nvPr/>
        </p:nvSpPr>
        <p:spPr>
          <a:xfrm>
            <a:off x="10708844" y="710166"/>
            <a:ext cx="2022438" cy="475800"/>
          </a:xfrm>
          <a:prstGeom prst="rect">
            <a:avLst/>
          </a:prstGeom>
          <a:noFill/>
          <a:ln>
            <a:noFill/>
          </a:ln>
        </p:spPr>
        <p:txBody>
          <a:bodyPr spcFirstLastPara="1" vert="horz" wrap="square" lIns="91425" tIns="91425" rIns="91425" bIns="91425" rtlCol="0" anchor="t" anchorCtr="0">
            <a:noAutofit/>
          </a:bodyPr>
          <a:lstStyle>
            <a:lvl1pPr marR="0" lvl="0" algn="l" defTabSz="914400" rtl="0" eaLnBrk="1" latinLnBrk="0" hangingPunct="1">
              <a:lnSpc>
                <a:spcPct val="100000"/>
              </a:lnSpc>
              <a:spcBef>
                <a:spcPts val="0"/>
              </a:spcBef>
              <a:spcAft>
                <a:spcPts val="0"/>
              </a:spcAft>
              <a:buClr>
                <a:srgbClr val="FFFFFF"/>
              </a:buClr>
              <a:buSzPts val="1800"/>
              <a:buFont typeface="Century Gothic"/>
              <a:buNone/>
              <a:defRPr sz="1800" b="1" i="0" u="none" strike="noStrike" kern="1200" cap="none">
                <a:solidFill>
                  <a:srgbClr val="FFFFF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FFFFFF"/>
              </a:buClr>
              <a:buSzPts val="1800"/>
              <a:buFont typeface="Century Gothic"/>
              <a:buNone/>
              <a:defRPr sz="1800" b="1" i="0" u="none" strike="noStrike" cap="none">
                <a:solidFill>
                  <a:srgbClr val="FFFFFF"/>
                </a:solidFill>
                <a:latin typeface="Century Gothic"/>
                <a:ea typeface="Century Gothic"/>
                <a:cs typeface="Century Gothic"/>
                <a:sym typeface="Century Gothic"/>
              </a:defRPr>
            </a:lvl9pPr>
          </a:lstStyle>
          <a:p>
            <a:r>
              <a:rPr lang="en-AU" sz="1750" dirty="0">
                <a:solidFill>
                  <a:schemeClr val="tx1"/>
                </a:solidFill>
              </a:rPr>
              <a:t>In 2021</a:t>
            </a:r>
          </a:p>
        </p:txBody>
      </p:sp>
    </p:spTree>
    <p:extLst>
      <p:ext uri="{BB962C8B-B14F-4D97-AF65-F5344CB8AC3E}">
        <p14:creationId xmlns:p14="http://schemas.microsoft.com/office/powerpoint/2010/main" val="2218941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211A0BD-9712-BD05-0F34-B76236D6BDDE}"/>
              </a:ext>
            </a:extLst>
          </p:cNvPr>
          <p:cNvPicPr>
            <a:picLocks noChangeAspect="1"/>
          </p:cNvPicPr>
          <p:nvPr/>
        </p:nvPicPr>
        <p:blipFill>
          <a:blip r:embed="rId3"/>
          <a:stretch>
            <a:fillRect/>
          </a:stretch>
        </p:blipFill>
        <p:spPr>
          <a:xfrm>
            <a:off x="0" y="0"/>
            <a:ext cx="5124864" cy="6858000"/>
          </a:xfrm>
          <a:prstGeom prst="rect">
            <a:avLst/>
          </a:prstGeom>
        </p:spPr>
      </p:pic>
      <p:pic>
        <p:nvPicPr>
          <p:cNvPr id="16" name="Picture 15">
            <a:extLst>
              <a:ext uri="{FF2B5EF4-FFF2-40B4-BE49-F238E27FC236}">
                <a16:creationId xmlns:a16="http://schemas.microsoft.com/office/drawing/2014/main" id="{12308A4B-8D1A-388B-ADDD-D99E8732DE24}"/>
              </a:ext>
            </a:extLst>
          </p:cNvPr>
          <p:cNvPicPr>
            <a:picLocks noChangeAspect="1"/>
          </p:cNvPicPr>
          <p:nvPr/>
        </p:nvPicPr>
        <p:blipFill>
          <a:blip r:embed="rId4"/>
          <a:stretch>
            <a:fillRect/>
          </a:stretch>
        </p:blipFill>
        <p:spPr>
          <a:xfrm>
            <a:off x="5147277" y="529391"/>
            <a:ext cx="5346895" cy="5904066"/>
          </a:xfrm>
          <a:prstGeom prst="rect">
            <a:avLst/>
          </a:prstGeom>
        </p:spPr>
      </p:pic>
      <p:pic>
        <p:nvPicPr>
          <p:cNvPr id="6" name="Picture 5">
            <a:extLst>
              <a:ext uri="{FF2B5EF4-FFF2-40B4-BE49-F238E27FC236}">
                <a16:creationId xmlns:a16="http://schemas.microsoft.com/office/drawing/2014/main" id="{82F824C8-9DD6-8510-0561-D3AA3C1A5F35}"/>
              </a:ext>
            </a:extLst>
          </p:cNvPr>
          <p:cNvPicPr>
            <a:picLocks noChangeAspect="1"/>
          </p:cNvPicPr>
          <p:nvPr/>
        </p:nvPicPr>
        <p:blipFill>
          <a:blip r:embed="rId5"/>
          <a:stretch>
            <a:fillRect/>
          </a:stretch>
        </p:blipFill>
        <p:spPr>
          <a:xfrm>
            <a:off x="10386534" y="0"/>
            <a:ext cx="1805466" cy="2536371"/>
          </a:xfrm>
          <a:prstGeom prst="rect">
            <a:avLst/>
          </a:prstGeom>
        </p:spPr>
      </p:pic>
    </p:spTree>
    <p:extLst>
      <p:ext uri="{BB962C8B-B14F-4D97-AF65-F5344CB8AC3E}">
        <p14:creationId xmlns:p14="http://schemas.microsoft.com/office/powerpoint/2010/main" val="3546632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8" ma:contentTypeDescription="Create a new document." ma:contentTypeScope="" ma:versionID="61e50d27a94aff6ed0da6958732925b4">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1b297bcc931609e2c0ac29f3ebfb515b"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0046D9-B926-42E4-9720-C5EC90B75F47}"/>
</file>

<file path=customXml/itemProps2.xml><?xml version="1.0" encoding="utf-8"?>
<ds:datastoreItem xmlns:ds="http://schemas.openxmlformats.org/officeDocument/2006/customXml" ds:itemID="{D73298EC-7133-4CC7-98F6-05CFDFFAEF84}"/>
</file>

<file path=docProps/app.xml><?xml version="1.0" encoding="utf-8"?>
<Properties xmlns="http://schemas.openxmlformats.org/officeDocument/2006/extended-properties" xmlns:vt="http://schemas.openxmlformats.org/officeDocument/2006/docPropsVTypes">
  <Template/>
  <TotalTime>3176</TotalTime>
  <Words>5093</Words>
  <Application>Microsoft Office PowerPoint</Application>
  <PresentationFormat>Widescreen</PresentationFormat>
  <Paragraphs>717</Paragraphs>
  <Slides>28</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Century Gothic</vt:lpstr>
      <vt:lpstr>Helvetica</vt:lpstr>
      <vt:lpstr>Times New Roman</vt:lpstr>
      <vt:lpstr>Wingdings</vt:lpstr>
      <vt:lpstr>Office Theme</vt:lpstr>
      <vt:lpstr>Reducing Methyl Bromide Through a Risk-Based Approach</vt:lpstr>
      <vt:lpstr>Pest Management</vt:lpstr>
      <vt:lpstr>Methyl Bromide; Restrictions on use</vt:lpstr>
      <vt:lpstr>Methyl Bromide; Restrictions on use</vt:lpstr>
      <vt:lpstr>PowerPoint Presentation</vt:lpstr>
      <vt:lpstr>MeBr QPS and Non-QPS Uses (QPS = Quarantine and Pre Shipment Uses)</vt:lpstr>
      <vt:lpstr>PowerPoint Presentation</vt:lpstr>
      <vt:lpstr>Estimated global categories of QPS use</vt:lpstr>
      <vt:lpstr>PowerPoint Presentation</vt:lpstr>
      <vt:lpstr>PowerPoint Presentation</vt:lpstr>
      <vt:lpstr>A need for a Fumigant  substitute for MeBr</vt:lpstr>
      <vt:lpstr>Phosphine</vt:lpstr>
      <vt:lpstr>Sulfuryl Fluoride</vt:lpstr>
      <vt:lpstr>Fumigant substitutes for MeBr</vt:lpstr>
      <vt:lpstr>Ethyl formate</vt:lpstr>
      <vt:lpstr>EDN versus Methyl Bromide</vt:lpstr>
      <vt:lpstr>High-level overview of efficacy data Insects: 11 families &amp; 28 species  </vt:lpstr>
      <vt:lpstr>PowerPoint Presentation</vt:lpstr>
      <vt:lpstr>PowerPoint Presentation</vt:lpstr>
      <vt:lpstr>Ethanedinitrile (EDN)</vt:lpstr>
      <vt:lpstr>Major Uses</vt:lpstr>
      <vt:lpstr>PowerPoint Presentation</vt:lpstr>
      <vt:lpstr>EDN™ registration status</vt:lpstr>
      <vt:lpstr>PowerPoint Presentation</vt:lpstr>
      <vt:lpstr>ISPM 15 - treatments evaluation</vt:lpstr>
      <vt:lpstr>Inconvenient truth</vt:lpstr>
      <vt:lpstr>Family tree - who works on alternatives to MeBr</vt:lpstr>
      <vt:lpstr>Countries collaboration, potential outcomes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Alternatives to methyl bromide - Update on the research and registration status, relevant working groups and options in 2023/2024</dc:title>
  <dc:creator>Adnan U</dc:creator>
  <cp:lastModifiedBy>Nedelka Marin-Martinez</cp:lastModifiedBy>
  <cp:revision>83</cp:revision>
  <dcterms:created xsi:type="dcterms:W3CDTF">2023-11-13T23:48:47Z</dcterms:created>
  <dcterms:modified xsi:type="dcterms:W3CDTF">2024-10-16T12:25:32Z</dcterms:modified>
</cp:coreProperties>
</file>