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4"/>
  </p:notesMasterIdLst>
  <p:sldIdLst>
    <p:sldId id="256" r:id="rId4"/>
    <p:sldId id="262" r:id="rId5"/>
    <p:sldId id="259" r:id="rId6"/>
    <p:sldId id="261" r:id="rId7"/>
    <p:sldId id="263" r:id="rId8"/>
    <p:sldId id="268" r:id="rId9"/>
    <p:sldId id="278" r:id="rId10"/>
    <p:sldId id="260" r:id="rId11"/>
    <p:sldId id="269" r:id="rId12"/>
    <p:sldId id="270" r:id="rId13"/>
    <p:sldId id="265" r:id="rId14"/>
    <p:sldId id="275" r:id="rId15"/>
    <p:sldId id="266" r:id="rId16"/>
    <p:sldId id="276" r:id="rId17"/>
    <p:sldId id="272" r:id="rId18"/>
    <p:sldId id="277" r:id="rId19"/>
    <p:sldId id="271" r:id="rId20"/>
    <p:sldId id="273" r:id="rId21"/>
    <p:sldId id="279" r:id="rId22"/>
    <p:sldId id="274" r:id="rId2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8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4C8601-DDD4-475E-A582-6109BD19D203}" v="128" dt="2024-10-22T16:20:39.3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4772"/>
  </p:normalViewPr>
  <p:slideViewPr>
    <p:cSldViewPr snapToGrid="0" snapToObjects="1">
      <p:cViewPr varScale="1">
        <p:scale>
          <a:sx n="75" d="100"/>
          <a:sy n="75" d="100"/>
        </p:scale>
        <p:origin x="11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delka Marin-Martinez" userId="18629550-3c9d-4252-a615-0373b95fad7d" providerId="ADAL" clId="{714C8601-DDD4-475E-A582-6109BD19D203}"/>
    <pc:docChg chg="undo custSel modSld">
      <pc:chgData name="Nedelka Marin-Martinez" userId="18629550-3c9d-4252-a615-0373b95fad7d" providerId="ADAL" clId="{714C8601-DDD4-475E-A582-6109BD19D203}" dt="2024-10-22T16:21:08.500" v="162" actId="6549"/>
      <pc:docMkLst>
        <pc:docMk/>
      </pc:docMkLst>
      <pc:sldChg chg="modSp mod">
        <pc:chgData name="Nedelka Marin-Martinez" userId="18629550-3c9d-4252-a615-0373b95fad7d" providerId="ADAL" clId="{714C8601-DDD4-475E-A582-6109BD19D203}" dt="2024-10-22T16:15:20.351" v="87" actId="6549"/>
        <pc:sldMkLst>
          <pc:docMk/>
          <pc:sldMk cId="882586243" sldId="260"/>
        </pc:sldMkLst>
        <pc:spChg chg="mod">
          <ac:chgData name="Nedelka Marin-Martinez" userId="18629550-3c9d-4252-a615-0373b95fad7d" providerId="ADAL" clId="{714C8601-DDD4-475E-A582-6109BD19D203}" dt="2024-10-22T16:15:20.351" v="87" actId="6549"/>
          <ac:spMkLst>
            <pc:docMk/>
            <pc:sldMk cId="882586243" sldId="260"/>
            <ac:spMk id="3" creationId="{117769BE-3AF6-D141-934B-9357A9E09592}"/>
          </ac:spMkLst>
        </pc:spChg>
      </pc:sldChg>
      <pc:sldChg chg="modSp mod">
        <pc:chgData name="Nedelka Marin-Martinez" userId="18629550-3c9d-4252-a615-0373b95fad7d" providerId="ADAL" clId="{714C8601-DDD4-475E-A582-6109BD19D203}" dt="2024-10-22T16:12:27.285" v="26" actId="790"/>
        <pc:sldMkLst>
          <pc:docMk/>
          <pc:sldMk cId="4000995572" sldId="261"/>
        </pc:sldMkLst>
        <pc:spChg chg="mod">
          <ac:chgData name="Nedelka Marin-Martinez" userId="18629550-3c9d-4252-a615-0373b95fad7d" providerId="ADAL" clId="{714C8601-DDD4-475E-A582-6109BD19D203}" dt="2024-10-22T16:12:27.285" v="26" actId="790"/>
          <ac:spMkLst>
            <pc:docMk/>
            <pc:sldMk cId="4000995572" sldId="261"/>
            <ac:spMk id="5" creationId="{27CE4089-171E-4D4E-AC66-8BF0754A44CC}"/>
          </ac:spMkLst>
        </pc:spChg>
      </pc:sldChg>
      <pc:sldChg chg="modSp">
        <pc:chgData name="Nedelka Marin-Martinez" userId="18629550-3c9d-4252-a615-0373b95fad7d" providerId="ADAL" clId="{714C8601-DDD4-475E-A582-6109BD19D203}" dt="2024-10-22T16:14:07.488" v="71" actId="20577"/>
        <pc:sldMkLst>
          <pc:docMk/>
          <pc:sldMk cId="957580029" sldId="268"/>
        </pc:sldMkLst>
        <pc:spChg chg="mod">
          <ac:chgData name="Nedelka Marin-Martinez" userId="18629550-3c9d-4252-a615-0373b95fad7d" providerId="ADAL" clId="{714C8601-DDD4-475E-A582-6109BD19D203}" dt="2024-10-22T16:14:07.488" v="71" actId="20577"/>
          <ac:spMkLst>
            <pc:docMk/>
            <pc:sldMk cId="957580029" sldId="268"/>
            <ac:spMk id="3" creationId="{117769BE-3AF6-D141-934B-9357A9E09592}"/>
          </ac:spMkLst>
        </pc:spChg>
      </pc:sldChg>
      <pc:sldChg chg="modSp">
        <pc:chgData name="Nedelka Marin-Martinez" userId="18629550-3c9d-4252-a615-0373b95fad7d" providerId="ADAL" clId="{714C8601-DDD4-475E-A582-6109BD19D203}" dt="2024-10-22T16:10:15.033" v="23" actId="20577"/>
        <pc:sldMkLst>
          <pc:docMk/>
          <pc:sldMk cId="133535633" sldId="269"/>
        </pc:sldMkLst>
        <pc:spChg chg="mod">
          <ac:chgData name="Nedelka Marin-Martinez" userId="18629550-3c9d-4252-a615-0373b95fad7d" providerId="ADAL" clId="{714C8601-DDD4-475E-A582-6109BD19D203}" dt="2024-10-22T16:10:15.033" v="23" actId="20577"/>
          <ac:spMkLst>
            <pc:docMk/>
            <pc:sldMk cId="133535633" sldId="269"/>
            <ac:spMk id="5" creationId="{27CE4089-171E-4D4E-AC66-8BF0754A44CC}"/>
          </ac:spMkLst>
        </pc:spChg>
      </pc:sldChg>
      <pc:sldChg chg="modSp mod">
        <pc:chgData name="Nedelka Marin-Martinez" userId="18629550-3c9d-4252-a615-0373b95fad7d" providerId="ADAL" clId="{714C8601-DDD4-475E-A582-6109BD19D203}" dt="2024-10-22T16:16:37.363" v="91" actId="6549"/>
        <pc:sldMkLst>
          <pc:docMk/>
          <pc:sldMk cId="3002654036" sldId="270"/>
        </pc:sldMkLst>
        <pc:spChg chg="mod">
          <ac:chgData name="Nedelka Marin-Martinez" userId="18629550-3c9d-4252-a615-0373b95fad7d" providerId="ADAL" clId="{714C8601-DDD4-475E-A582-6109BD19D203}" dt="2024-10-22T16:16:37.363" v="91" actId="6549"/>
          <ac:spMkLst>
            <pc:docMk/>
            <pc:sldMk cId="3002654036" sldId="270"/>
            <ac:spMk id="5" creationId="{27CE4089-171E-4D4E-AC66-8BF0754A44CC}"/>
          </ac:spMkLst>
        </pc:spChg>
      </pc:sldChg>
      <pc:sldChg chg="modSp mod">
        <pc:chgData name="Nedelka Marin-Martinez" userId="18629550-3c9d-4252-a615-0373b95fad7d" providerId="ADAL" clId="{714C8601-DDD4-475E-A582-6109BD19D203}" dt="2024-10-22T16:18:12.770" v="94" actId="790"/>
        <pc:sldMkLst>
          <pc:docMk/>
          <pc:sldMk cId="2776222151" sldId="271"/>
        </pc:sldMkLst>
        <pc:spChg chg="mod">
          <ac:chgData name="Nedelka Marin-Martinez" userId="18629550-3c9d-4252-a615-0373b95fad7d" providerId="ADAL" clId="{714C8601-DDD4-475E-A582-6109BD19D203}" dt="2024-10-22T16:18:12.770" v="94" actId="790"/>
          <ac:spMkLst>
            <pc:docMk/>
            <pc:sldMk cId="2776222151" sldId="271"/>
            <ac:spMk id="2" creationId="{00000000-0000-0000-0000-000000000000}"/>
          </ac:spMkLst>
        </pc:spChg>
      </pc:sldChg>
      <pc:sldChg chg="modSp">
        <pc:chgData name="Nedelka Marin-Martinez" userId="18629550-3c9d-4252-a615-0373b95fad7d" providerId="ADAL" clId="{714C8601-DDD4-475E-A582-6109BD19D203}" dt="2024-10-22T16:20:39.371" v="149" actId="6549"/>
        <pc:sldMkLst>
          <pc:docMk/>
          <pc:sldMk cId="2001835649" sldId="273"/>
        </pc:sldMkLst>
        <pc:spChg chg="mod">
          <ac:chgData name="Nedelka Marin-Martinez" userId="18629550-3c9d-4252-a615-0373b95fad7d" providerId="ADAL" clId="{714C8601-DDD4-475E-A582-6109BD19D203}" dt="2024-10-22T16:20:39.371" v="149" actId="6549"/>
          <ac:spMkLst>
            <pc:docMk/>
            <pc:sldMk cId="2001835649" sldId="273"/>
            <ac:spMk id="2" creationId="{00000000-0000-0000-0000-000000000000}"/>
          </ac:spMkLst>
        </pc:spChg>
      </pc:sldChg>
      <pc:sldChg chg="modSp mod">
        <pc:chgData name="Nedelka Marin-Martinez" userId="18629550-3c9d-4252-a615-0373b95fad7d" providerId="ADAL" clId="{714C8601-DDD4-475E-A582-6109BD19D203}" dt="2024-10-22T16:14:25.384" v="75" actId="14100"/>
        <pc:sldMkLst>
          <pc:docMk/>
          <pc:sldMk cId="2021440695" sldId="278"/>
        </pc:sldMkLst>
        <pc:spChg chg="mod">
          <ac:chgData name="Nedelka Marin-Martinez" userId="18629550-3c9d-4252-a615-0373b95fad7d" providerId="ADAL" clId="{714C8601-DDD4-475E-A582-6109BD19D203}" dt="2024-10-22T16:14:25.384" v="75" actId="14100"/>
          <ac:spMkLst>
            <pc:docMk/>
            <pc:sldMk cId="2021440695" sldId="278"/>
            <ac:spMk id="5" creationId="{E27A2E9D-D7E1-F45D-BDD3-A9A7C6E9BAE3}"/>
          </ac:spMkLst>
        </pc:spChg>
      </pc:sldChg>
      <pc:sldChg chg="modSp mod">
        <pc:chgData name="Nedelka Marin-Martinez" userId="18629550-3c9d-4252-a615-0373b95fad7d" providerId="ADAL" clId="{714C8601-DDD4-475E-A582-6109BD19D203}" dt="2024-10-22T16:21:08.500" v="162" actId="6549"/>
        <pc:sldMkLst>
          <pc:docMk/>
          <pc:sldMk cId="4031044342" sldId="279"/>
        </pc:sldMkLst>
        <pc:spChg chg="mod">
          <ac:chgData name="Nedelka Marin-Martinez" userId="18629550-3c9d-4252-a615-0373b95fad7d" providerId="ADAL" clId="{714C8601-DDD4-475E-A582-6109BD19D203}" dt="2024-10-22T16:20:57.711" v="155" actId="20577"/>
          <ac:spMkLst>
            <pc:docMk/>
            <pc:sldMk cId="4031044342" sldId="279"/>
            <ac:spMk id="2" creationId="{F8BD1EE9-ACB9-CEB1-49DB-05F511A67FE6}"/>
          </ac:spMkLst>
        </pc:spChg>
        <pc:spChg chg="mod">
          <ac:chgData name="Nedelka Marin-Martinez" userId="18629550-3c9d-4252-a615-0373b95fad7d" providerId="ADAL" clId="{714C8601-DDD4-475E-A582-6109BD19D203}" dt="2024-10-22T16:21:08.500" v="162" actId="6549"/>
          <ac:spMkLst>
            <pc:docMk/>
            <pc:sldMk cId="4031044342" sldId="279"/>
            <ac:spMk id="4" creationId="{768BDAFD-486F-B64C-B756-CF15EFE07B3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fonso%20NV\Downloads\graficos%20de%20revistas%202023.2024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fonso%20NV\Downloads\graficos%20de%20revistas%202023.2024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Hoja1!$G$25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75-4541-B40E-73CC937ED1F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Hoja1!$F$26:$F$41</c:f>
              <c:strCache>
                <c:ptCount val="16"/>
                <c:pt idx="0">
                  <c:v>OTHERS</c:v>
                </c:pt>
                <c:pt idx="1">
                  <c:v>PLANT GENETICS</c:v>
                </c:pt>
                <c:pt idx="2">
                  <c:v>PRODUCTION TECHNOLOGIES</c:v>
                </c:pt>
                <c:pt idx="3">
                  <c:v>STATISTICS AND MODELING</c:v>
                </c:pt>
                <c:pt idx="4">
                  <c:v>GRASS FORAGES</c:v>
                </c:pt>
                <c:pt idx="5">
                  <c:v>WILDLIFE</c:v>
                </c:pt>
                <c:pt idx="6">
                  <c:v>BOTANICAL PLANT SCIENCE</c:v>
                </c:pt>
                <c:pt idx="7">
                  <c:v>FRUIT TREES AND BERRIES</c:v>
                </c:pt>
                <c:pt idx="8">
                  <c:v>BASIC GRAINS</c:v>
                </c:pt>
                <c:pt idx="9">
                  <c:v>COMMUNITY DEVELOPMENT AND RURAL WELFARE</c:v>
                </c:pt>
                <c:pt idx="10">
                  <c:v>HORTICULTURE</c:v>
                </c:pt>
                <c:pt idx="11">
                  <c:v>FOREST RESOURCES</c:v>
                </c:pt>
                <c:pt idx="12">
                  <c:v>ENTOMOLOGY &amp; PHYTOPATHOLOGY (PLANT PROTECTION)</c:v>
                </c:pt>
                <c:pt idx="13">
                  <c:v>NATURAL RESOURCES WATER - SOIL </c:v>
                </c:pt>
                <c:pt idx="14">
                  <c:v>LIVESTOCK PRODUCTION</c:v>
                </c:pt>
                <c:pt idx="15">
                  <c:v>INDUSTRIAL CROPS</c:v>
                </c:pt>
              </c:strCache>
            </c:strRef>
          </c:cat>
          <c:val>
            <c:numRef>
              <c:f>Hoja1!$G$26:$G$41</c:f>
              <c:numCache>
                <c:formatCode>General</c:formatCode>
                <c:ptCount val="16"/>
                <c:pt idx="0">
                  <c:v>3.5</c:v>
                </c:pt>
                <c:pt idx="1">
                  <c:v>1</c:v>
                </c:pt>
                <c:pt idx="2">
                  <c:v>1.4</c:v>
                </c:pt>
                <c:pt idx="3">
                  <c:v>2.8</c:v>
                </c:pt>
                <c:pt idx="4">
                  <c:v>2.8</c:v>
                </c:pt>
                <c:pt idx="5">
                  <c:v>4.5</c:v>
                </c:pt>
                <c:pt idx="6">
                  <c:v>5.0999999999999996</c:v>
                </c:pt>
                <c:pt idx="7">
                  <c:v>5.2</c:v>
                </c:pt>
                <c:pt idx="8">
                  <c:v>5.3</c:v>
                </c:pt>
                <c:pt idx="9">
                  <c:v>6.9</c:v>
                </c:pt>
                <c:pt idx="10">
                  <c:v>7.9</c:v>
                </c:pt>
                <c:pt idx="11">
                  <c:v>9.8000000000000007</c:v>
                </c:pt>
                <c:pt idx="12">
                  <c:v>10</c:v>
                </c:pt>
                <c:pt idx="13">
                  <c:v>10.4</c:v>
                </c:pt>
                <c:pt idx="14">
                  <c:v>11</c:v>
                </c:pt>
                <c:pt idx="15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75-4541-B40E-73CC937ED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19038207"/>
        <c:axId val="920168799"/>
      </c:barChart>
      <c:catAx>
        <c:axId val="9190382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0168799"/>
        <c:crosses val="autoZero"/>
        <c:auto val="1"/>
        <c:lblAlgn val="ctr"/>
        <c:lblOffset val="100"/>
        <c:noMultiLvlLbl val="0"/>
      </c:catAx>
      <c:valAx>
        <c:axId val="9201687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9038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1C-43C3-A19F-E3CD9DC2DB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(Hoja1!$I$91,Hoja1!$I$92,Hoja1!$I$93,Hoja1!$I$94:$I$108)</c:f>
              <c:strCache>
                <c:ptCount val="18"/>
                <c:pt idx="0">
                  <c:v>ALTERNATIVES TO GLYPHOSATE</c:v>
                </c:pt>
                <c:pt idx="1">
                  <c:v>AQUACULTURE AND FISHING</c:v>
                </c:pt>
                <c:pt idx="2">
                  <c:v>EDIBLE FUNGUS</c:v>
                </c:pt>
                <c:pt idx="3">
                  <c:v>WILDLIFE</c:v>
                </c:pt>
                <c:pt idx="4">
                  <c:v>GENETIC RESOURCES FOR FOOD AND AGRICULTURE</c:v>
                </c:pt>
                <c:pt idx="5">
                  <c:v>STATISTICS AMD MODELING</c:v>
                </c:pt>
                <c:pt idx="6">
                  <c:v>AGROECOSISTEMS</c:v>
                </c:pt>
                <c:pt idx="7">
                  <c:v>CLIMATE AND ENERGY</c:v>
                </c:pt>
                <c:pt idx="8">
                  <c:v>BOTANICAL PLANT SCIENCE</c:v>
                </c:pt>
                <c:pt idx="9">
                  <c:v>BASIC GRAINS</c:v>
                </c:pt>
                <c:pt idx="10">
                  <c:v>FRUIT TREES AND BERRIES</c:v>
                </c:pt>
                <c:pt idx="11">
                  <c:v>FOREST RESOURCES</c:v>
                </c:pt>
                <c:pt idx="12">
                  <c:v>ENTOMOLOGY &amp; PHYTOPATOLOGY (PLANT PROTECTION)</c:v>
                </c:pt>
                <c:pt idx="13">
                  <c:v>HORTICULTURE</c:v>
                </c:pt>
                <c:pt idx="14">
                  <c:v>LIVESTOCK PRODUCTION</c:v>
                </c:pt>
                <c:pt idx="15">
                  <c:v>INDUSTRIAL CROPS</c:v>
                </c:pt>
                <c:pt idx="16">
                  <c:v>NATURAL RESOURCES WATER-SOIL</c:v>
                </c:pt>
                <c:pt idx="17">
                  <c:v>COMMUNITY DEVELOPMENT AND RURAL WELFARE</c:v>
                </c:pt>
              </c:strCache>
            </c:strRef>
          </c:cat>
          <c:val>
            <c:numRef>
              <c:f>(Hoja1!$K$91,Hoja1!$K$92,Hoja1!$K$93,Hoja1!$K$94:$K$108)</c:f>
              <c:numCache>
                <c:formatCode>0.0%</c:formatCode>
                <c:ptCount val="18"/>
                <c:pt idx="0">
                  <c:v>5.0107372942018611E-3</c:v>
                </c:pt>
                <c:pt idx="1">
                  <c:v>1.1453113815318539E-2</c:v>
                </c:pt>
                <c:pt idx="2">
                  <c:v>1.2884753042233358E-2</c:v>
                </c:pt>
                <c:pt idx="3">
                  <c:v>2.0758768790264854E-2</c:v>
                </c:pt>
                <c:pt idx="4">
                  <c:v>2.1474588403722263E-2</c:v>
                </c:pt>
                <c:pt idx="5">
                  <c:v>2.7201145311381531E-2</c:v>
                </c:pt>
                <c:pt idx="6">
                  <c:v>2.7916964924838941E-2</c:v>
                </c:pt>
                <c:pt idx="7">
                  <c:v>3.0780243378668574E-2</c:v>
                </c:pt>
                <c:pt idx="8">
                  <c:v>3.5075161059413031E-2</c:v>
                </c:pt>
                <c:pt idx="9">
                  <c:v>5.654974946313529E-2</c:v>
                </c:pt>
                <c:pt idx="10">
                  <c:v>5.7981388690050109E-2</c:v>
                </c:pt>
                <c:pt idx="11">
                  <c:v>5.7981388690050109E-2</c:v>
                </c:pt>
                <c:pt idx="12">
                  <c:v>6.5139584824624189E-2</c:v>
                </c:pt>
                <c:pt idx="13">
                  <c:v>8.3750894774516818E-2</c:v>
                </c:pt>
                <c:pt idx="14">
                  <c:v>8.9477451682176093E-2</c:v>
                </c:pt>
                <c:pt idx="15">
                  <c:v>0.1231209735146743</c:v>
                </c:pt>
                <c:pt idx="16">
                  <c:v>0.12741589119541877</c:v>
                </c:pt>
                <c:pt idx="17">
                  <c:v>0.14602720114531137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1C-43C3-A19F-E3CD9DC2DBE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12192864"/>
        <c:axId val="1433180192"/>
      </c:barChart>
      <c:catAx>
        <c:axId val="1312192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180192"/>
        <c:crosses val="autoZero"/>
        <c:auto val="1"/>
        <c:lblAlgn val="ctr"/>
        <c:lblOffset val="100"/>
        <c:noMultiLvlLbl val="0"/>
      </c:catAx>
      <c:valAx>
        <c:axId val="1433180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2192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0D539-37FA-4F17-B343-A783B8A84718}" type="datetimeFigureOut">
              <a:rPr lang="es-MX" smtClean="0"/>
              <a:t>22/10/2024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B6636-8469-4F49-8B16-5DCDA8945B1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2358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B6636-8469-4F49-8B16-5DCDA8945B10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0069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B094E-A312-592C-E6C1-21CF8B754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25C9E4D-7E81-B644-5D9E-B0F410A12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88D8524-AE20-FA0A-4DF0-CB644F586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6852CE-DACD-3F12-0D15-1EF4F8D9EF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B6636-8469-4F49-8B16-5DCDA8945B10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883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AFF10-9B89-ECF7-2B29-9CB94D7D4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B76E632-F666-294D-5653-556B9A0DA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2FAA2A-23A8-7F81-5F0F-335293D14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798A89-E9B3-3387-33E6-8523D5404B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B6636-8469-4F49-8B16-5DCDA8945B10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564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B533C-13F6-214B-8CDF-8875E126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C8A079-A9DD-D446-AA2B-69C7E216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fld id="{649D3AE5-1BCF-F440-B2E6-5D65722DACA3}" type="datetimeFigureOut">
              <a:rPr lang="es-MX" smtClean="0"/>
              <a:pPr/>
              <a:t>22/10/2024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1F02EF-E15C-7D4B-A40A-A404CE41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CC2B94-79F1-2E4C-AC8D-068AC5E1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fld id="{40E182ED-D83A-714A-8929-3ACA2D383C01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827196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BF06F-0FC9-82CB-2212-7CFA7BB251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8126" y="339473"/>
            <a:ext cx="1975887" cy="38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844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459" userDrawn="1">
          <p15:clr>
            <a:srgbClr val="FBAE40"/>
          </p15:clr>
        </p15:guide>
        <p15:guide id="5" pos="742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963D53-86E4-3449-8A9F-7C1952BB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fld id="{649D3AE5-1BCF-F440-B2E6-5D65722DACA3}" type="datetimeFigureOut">
              <a:rPr lang="es-MX" smtClean="0"/>
              <a:pPr/>
              <a:t>22/10/2024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40E97-7765-7741-B37A-43F8A020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8D9C87-B7C4-0545-9119-56CC0C0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manist" panose="02000503000000020004" pitchFamily="2" charset="77"/>
              </a:defRPr>
            </a:lvl1pPr>
          </a:lstStyle>
          <a:p>
            <a:fld id="{40E182ED-D83A-714A-8929-3ACA2D383C01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14E86D-D760-36D1-0B81-C26997CC94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7988" y="302960"/>
            <a:ext cx="1975887" cy="38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11275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87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pos="25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7402AB-71AC-E4D3-F2E9-F437AF2FA6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8126" y="339473"/>
            <a:ext cx="1975887" cy="38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8586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459" userDrawn="1">
          <p15:clr>
            <a:srgbClr val="FBAE40"/>
          </p15:clr>
        </p15:guide>
        <p15:guide id="5" pos="742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4ECC39-8C95-8F31-38CB-C7B041575D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7988" y="302960"/>
            <a:ext cx="1975887" cy="38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8880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87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pos="25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48473-27E5-4E41-AF4E-21BFDA18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9775" y="2529852"/>
            <a:ext cx="5201408" cy="108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Primera línea título</a:t>
            </a:r>
          </a:p>
          <a:p>
            <a:pPr lvl="0"/>
            <a:r>
              <a:rPr lang="es-MX" dirty="0"/>
              <a:t>Segunda línea título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25A7A5-1EA6-8941-977D-2E4D4948A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D3AE5-1BCF-F440-B2E6-5D65722DACA3}" type="datetimeFigureOut">
              <a:rPr lang="es-MX" smtClean="0"/>
              <a:t>22/10/2024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298D9-19F6-A543-92E4-24726F723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5C90AE-3759-ED46-BF07-4A6687263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182ED-D83A-714A-8929-3ACA2D383C0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93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51" r:id="rId4"/>
    <p:sldLayoutId id="2147483652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A7802D"/>
          </a:solidFill>
          <a:latin typeface="MadrePatri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hyperlink" Target="mailto:javj@colpos.m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pos.mx/cp/conocenos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F317AC-82BD-FB4A-99CE-84F3F0F47845}"/>
              </a:ext>
            </a:extLst>
          </p:cNvPr>
          <p:cNvSpPr txBox="1"/>
          <p:nvPr/>
        </p:nvSpPr>
        <p:spPr>
          <a:xfrm>
            <a:off x="4458847" y="581620"/>
            <a:ext cx="6448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Introducing</a:t>
            </a:r>
            <a:r>
              <a:rPr lang="es-MX" sz="54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A72C17-7558-7047-BAFF-82FA969728DA}"/>
              </a:ext>
            </a:extLst>
          </p:cNvPr>
          <p:cNvSpPr txBox="1"/>
          <p:nvPr/>
        </p:nvSpPr>
        <p:spPr>
          <a:xfrm>
            <a:off x="5281447" y="4484852"/>
            <a:ext cx="4803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Juan A. Villanueva-Jimenez</a:t>
            </a:r>
          </a:p>
          <a:p>
            <a:pPr algn="ctr"/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General Director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8F6D19C-D31A-4243-9E7F-C5053EEFDEC0}"/>
              </a:ext>
            </a:extLst>
          </p:cNvPr>
          <p:cNvSpPr/>
          <p:nvPr/>
        </p:nvSpPr>
        <p:spPr>
          <a:xfrm>
            <a:off x="175923" y="1504950"/>
            <a:ext cx="3967452" cy="3771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886873F-0EF5-4B0B-A802-601CCECEF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69" y="4484852"/>
            <a:ext cx="2386113" cy="2107733"/>
          </a:xfrm>
          <a:prstGeom prst="rect">
            <a:avLst/>
          </a:prstGeom>
        </p:spPr>
      </p:pic>
      <p:pic>
        <p:nvPicPr>
          <p:cNvPr id="1026" name="Picture 2" descr="Kit mediático y logo :: nappo.org">
            <a:extLst>
              <a:ext uri="{FF2B5EF4-FFF2-40B4-BE49-F238E27FC236}">
                <a16:creationId xmlns:a16="http://schemas.microsoft.com/office/drawing/2014/main" id="{3851E78D-2EB9-4252-AD0E-29A7E1B5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7" y="113015"/>
            <a:ext cx="4236324" cy="278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chivo:Logo COLPOS.png">
            <a:extLst>
              <a:ext uri="{FF2B5EF4-FFF2-40B4-BE49-F238E27FC236}">
                <a16:creationId xmlns:a16="http://schemas.microsoft.com/office/drawing/2014/main" id="{71D5E068-32BC-439C-92BD-D2989AD7D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7" y="1725156"/>
            <a:ext cx="6187481" cy="185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20187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7CE4089-171E-4D4E-AC66-8BF0754A44CC}"/>
              </a:ext>
            </a:extLst>
          </p:cNvPr>
          <p:cNvSpPr txBox="1"/>
          <p:nvPr/>
        </p:nvSpPr>
        <p:spPr>
          <a:xfrm>
            <a:off x="503955" y="943615"/>
            <a:ext cx="76517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50" charset="0"/>
              </a:rPr>
              <a:t>Research organization is based on Lines of Generation </a:t>
            </a:r>
          </a:p>
          <a:p>
            <a:pPr marL="268288"/>
            <a:r>
              <a:rPr lang="en-US" dirty="0">
                <a:latin typeface="Geomanist" panose="02000503000000020004" pitchFamily="50" charset="0"/>
              </a:rPr>
              <a:t>and Application of Knowledge (LGAC).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eomanist" panose="020005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Geomanist" panose="02000503000000020004" pitchFamily="50" charset="0"/>
              </a:rPr>
              <a:t>Currently, 64 LGACs group research teams focusing on specific topics.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eomanist" panose="020005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50" charset="0"/>
              </a:rPr>
              <a:t>1340 research projects are in progress, most associated to Master and Doctoral Thesis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E5FD45-19C0-4643-B97B-D4D5B30C5D0D}"/>
              </a:ext>
            </a:extLst>
          </p:cNvPr>
          <p:cNvSpPr txBox="1"/>
          <p:nvPr/>
        </p:nvSpPr>
        <p:spPr>
          <a:xfrm>
            <a:off x="9291145" y="741604"/>
            <a:ext cx="209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 err="1">
                <a:solidFill>
                  <a:schemeClr val="bg1"/>
                </a:solidFill>
                <a:latin typeface="Geomanist Bold" panose="02000503000000020004" pitchFamily="2" charset="77"/>
              </a:rPr>
              <a:t>Research</a:t>
            </a:r>
            <a:endParaRPr lang="es-MX" sz="2400" b="1" dirty="0">
              <a:solidFill>
                <a:schemeClr val="bg1"/>
              </a:solidFill>
              <a:latin typeface="Geomanist Bold" panose="02000503000000020004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1179D0-B5C8-47EF-97C8-A17E9F235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0" y="3212685"/>
            <a:ext cx="4525817" cy="33943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D8A5924-17AD-4EC9-BF38-611F1D42B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201" y="2558435"/>
            <a:ext cx="3036460" cy="40486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3223B23-E1A2-45D9-9FDA-C52158F2E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22" r="8259"/>
          <a:stretch/>
        </p:blipFill>
        <p:spPr>
          <a:xfrm>
            <a:off x="503956" y="3207164"/>
            <a:ext cx="2731120" cy="33964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21608A-EC01-4914-97CB-F83F65657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00" y="741604"/>
            <a:ext cx="1776047" cy="8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5403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72FC5850-6372-4AF3-8C21-A0DC498AF5A5}"/>
              </a:ext>
            </a:extLst>
          </p:cNvPr>
          <p:cNvGraphicFramePr>
            <a:graphicFrameLocks/>
          </p:cNvGraphicFramePr>
          <p:nvPr/>
        </p:nvGraphicFramePr>
        <p:xfrm>
          <a:off x="4282288" y="889689"/>
          <a:ext cx="7909711" cy="446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4927745-E872-7A4A-AAC1-9C8DA3D63429}"/>
              </a:ext>
            </a:extLst>
          </p:cNvPr>
          <p:cNvSpPr txBox="1"/>
          <p:nvPr/>
        </p:nvSpPr>
        <p:spPr>
          <a:xfrm>
            <a:off x="243351" y="657200"/>
            <a:ext cx="31346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manist Bold" panose="02000503000000020004" pitchFamily="2" charset="77"/>
              </a:rPr>
              <a:t>Papers published by importance of the topic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22543" t="67037" r="72544" b="25478"/>
          <a:stretch/>
        </p:blipFill>
        <p:spPr>
          <a:xfrm>
            <a:off x="311765" y="3643518"/>
            <a:ext cx="2997783" cy="2569525"/>
          </a:xfrm>
          <a:prstGeom prst="rect">
            <a:avLst/>
          </a:prstGeom>
          <a:effectLst>
            <a:innerShdw blurRad="317500">
              <a:prstClr val="black"/>
            </a:innerShdw>
          </a:effectLst>
        </p:spPr>
      </p:pic>
      <p:sp>
        <p:nvSpPr>
          <p:cNvPr id="13" name="Rectángulo 12"/>
          <p:cNvSpPr/>
          <p:nvPr/>
        </p:nvSpPr>
        <p:spPr>
          <a:xfrm>
            <a:off x="4052616" y="5610743"/>
            <a:ext cx="669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anist" panose="02000503000000020004" pitchFamily="50" charset="0"/>
              </a:rPr>
              <a:t>4th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anist" panose="02000503000000020004" pitchFamily="50" charset="0"/>
              </a:rPr>
              <a:t>most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anist" panose="02000503000000020004" pitchFamily="50" charset="0"/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anist" panose="02000503000000020004" pitchFamily="50" charset="0"/>
              </a:rPr>
              <a:t>important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anist" panose="02000503000000020004" pitchFamily="50" charset="0"/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anist" panose="02000503000000020004" pitchFamily="50" charset="0"/>
              </a:rPr>
              <a:t>topic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anist" panose="02000503000000020004" pitchFamily="50" charset="0"/>
              </a:rPr>
              <a:t>: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anist" panose="02000503000000020004" pitchFamily="50" charset="0"/>
              </a:rPr>
              <a:t>Entomology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anist" panose="02000503000000020004" pitchFamily="50" charset="0"/>
              </a:rPr>
              <a:t> &amp;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anist" panose="02000503000000020004" pitchFamily="50" charset="0"/>
              </a:rPr>
              <a:t>Phytopathology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anist" panose="02000503000000020004" pitchFamily="50" charset="0"/>
              </a:rPr>
              <a:t> 10%</a:t>
            </a:r>
          </a:p>
        </p:txBody>
      </p:sp>
      <p:cxnSp>
        <p:nvCxnSpPr>
          <p:cNvPr id="15" name="Conector angular 14"/>
          <p:cNvCxnSpPr>
            <a:cxnSpLocks/>
            <a:stCxn id="13" idx="1"/>
          </p:cNvCxnSpPr>
          <p:nvPr/>
        </p:nvCxnSpPr>
        <p:spPr>
          <a:xfrm rot="10800000" flipH="1">
            <a:off x="4052616" y="2177361"/>
            <a:ext cx="229672" cy="3618048"/>
          </a:xfrm>
          <a:prstGeom prst="bentConnector4">
            <a:avLst>
              <a:gd name="adj1" fmla="val -63102"/>
              <a:gd name="adj2" fmla="val 99960"/>
            </a:avLst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C0D341D-DC34-4ED0-DA33-19CEA1551A20}"/>
              </a:ext>
            </a:extLst>
          </p:cNvPr>
          <p:cNvSpPr txBox="1"/>
          <p:nvPr/>
        </p:nvSpPr>
        <p:spPr>
          <a:xfrm>
            <a:off x="3916218" y="6105525"/>
            <a:ext cx="809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eomanist Book" panose="02000503000000020004" pitchFamily="50" charset="0"/>
              </a:rPr>
              <a:t>OTHERS: </a:t>
            </a:r>
          </a:p>
          <a:p>
            <a:r>
              <a:rPr lang="en-US" sz="1200" dirty="0">
                <a:latin typeface="Geomanist Book" panose="02000503000000020004" pitchFamily="50" charset="0"/>
              </a:rPr>
              <a:t>	AGRO-INDUSTRIAL PROCESSES, EDIBLE FUNGUS, CLIMATE AND ENERGY,  AGROECOSYSTEMS, A	QUACULTURE AND FISHERIES.</a:t>
            </a:r>
            <a:endParaRPr lang="es-MX" dirty="0">
              <a:latin typeface="Geomanist Book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36220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86221-EFED-7EB0-337E-9C32F8BF2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DE6004E-CED8-CFBE-06B0-A2C41835A939}"/>
              </a:ext>
            </a:extLst>
          </p:cNvPr>
          <p:cNvSpPr txBox="1"/>
          <p:nvPr/>
        </p:nvSpPr>
        <p:spPr>
          <a:xfrm>
            <a:off x="243353" y="945514"/>
            <a:ext cx="31346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manist Bold" panose="02000503000000020004" pitchFamily="2" charset="77"/>
              </a:rPr>
              <a:t>Relative importance of current research topics 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E219FF1A-E4C8-663C-20DE-97A97F5317D9}"/>
              </a:ext>
            </a:extLst>
          </p:cNvPr>
          <p:cNvGraphicFramePr>
            <a:graphicFrameLocks/>
          </p:cNvGraphicFramePr>
          <p:nvPr/>
        </p:nvGraphicFramePr>
        <p:xfrm>
          <a:off x="3752850" y="790575"/>
          <a:ext cx="8439150" cy="560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988082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7D23121-1A3B-DB01-8280-5D82B9B42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011"/>
            <a:ext cx="10420350" cy="570908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273551" y="175680"/>
            <a:ext cx="4003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eomanist Bold" panose="02000503000000020004" pitchFamily="50" charset="0"/>
              </a:rPr>
              <a:t>Research topics of projects being at the Colegio de Postgraduados</a:t>
            </a:r>
            <a:endParaRPr lang="es-MX" b="1" dirty="0">
              <a:latin typeface="Geomanist Bold" panose="02000503000000020004" pitchFamily="50" charset="0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876301" y="5762626"/>
            <a:ext cx="2743200" cy="62865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36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 w="1905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5015809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9CFDD-1275-D8E1-7F2C-8BA25E88D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55F6624E-D6B4-CB3D-CD05-ADE2ED3CB7D4}"/>
              </a:ext>
            </a:extLst>
          </p:cNvPr>
          <p:cNvGraphicFramePr>
            <a:graphicFrameLocks noGrp="1"/>
          </p:cNvGraphicFramePr>
          <p:nvPr/>
        </p:nvGraphicFramePr>
        <p:xfrm>
          <a:off x="3991091" y="829340"/>
          <a:ext cx="6893777" cy="5478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3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1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2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24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24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2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24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08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RESEARCH INSTITUTIONAL AXES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NUMBER OF RESEARCH PROJECTS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PERCENTAGE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RESEARCH TOPICS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25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AGRICULTURE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lvl="1" algn="l" fontAlgn="ctr"/>
                      <a:r>
                        <a:rPr lang="en-US" sz="1400" b="1" u="none" strike="noStrike" dirty="0">
                          <a:effectLst/>
                        </a:rPr>
                        <a:t>INDUSTRIAL CROPS, LIVESTOCK PRODUCTION, FRUIT TREES AND BERRIES, ORNAMENTALS, BASIC GRAINS, AQUACULTURE AND FISHERIES, AGROECOSYSTEMS AND VEGETABLES, FOREST RESOURCES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69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ENVIRONMENT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lvl="1" algn="l" fontAlgn="ctr"/>
                      <a:r>
                        <a:rPr lang="en-US" sz="1400" b="1" u="none" strike="noStrike" dirty="0">
                          <a:effectLst/>
                        </a:rPr>
                        <a:t>WATER AND SOIL RESOURCE, CLIMATE AND ENERGY, EDIBLE FUNGI, WILDLIFE, ENTOMOLOGY &amp; PHYTOPATOLOGY (PLANT PROTECTION)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0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SOCIETY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lvl="1" algn="l" fontAlgn="ctr"/>
                      <a:r>
                        <a:rPr lang="en-US" sz="1400" b="1" u="none" strike="noStrike" dirty="0">
                          <a:effectLst/>
                        </a:rPr>
                        <a:t>COMMUNITY DEVELOPMENT AND RURAL WELFARE, STATISTICS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1,397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100%</a:t>
                      </a:r>
                      <a:endParaRPr lang="is-I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6245EB1-01DE-8D11-C081-B3DC680D007F}"/>
              </a:ext>
            </a:extLst>
          </p:cNvPr>
          <p:cNvSpPr txBox="1"/>
          <p:nvPr/>
        </p:nvSpPr>
        <p:spPr>
          <a:xfrm>
            <a:off x="243351" y="495420"/>
            <a:ext cx="31346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manist Bold" panose="02000503000000020004" pitchFamily="2" charset="77"/>
              </a:rPr>
              <a:t>Classification of topics by Institutional Research Axes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manist Bold" panose="02000503000000020004" pitchFamily="2" charset="77"/>
            </a:endParaRPr>
          </a:p>
        </p:txBody>
      </p:sp>
      <p:cxnSp>
        <p:nvCxnSpPr>
          <p:cNvPr id="15" name="Conector angular 14">
            <a:extLst>
              <a:ext uri="{FF2B5EF4-FFF2-40B4-BE49-F238E27FC236}">
                <a16:creationId xmlns:a16="http://schemas.microsoft.com/office/drawing/2014/main" id="{B02F1C81-EFA2-C3B4-1496-6B1CD665505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657763" y="4783020"/>
            <a:ext cx="1277082" cy="894428"/>
          </a:xfrm>
          <a:prstGeom prst="bentConnector2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6546166D-8A2A-1946-1B61-55190F83CBE0}"/>
              </a:ext>
            </a:extLst>
          </p:cNvPr>
          <p:cNvSpPr/>
          <p:nvPr/>
        </p:nvSpPr>
        <p:spPr>
          <a:xfrm>
            <a:off x="8239124" y="5911124"/>
            <a:ext cx="189852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D842481-14F6-7BB1-F789-09656B704EB2}"/>
              </a:ext>
            </a:extLst>
          </p:cNvPr>
          <p:cNvSpPr txBox="1"/>
          <p:nvPr/>
        </p:nvSpPr>
        <p:spPr>
          <a:xfrm>
            <a:off x="8513376" y="5959453"/>
            <a:ext cx="1253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anist" panose="02000503000000020004" pitchFamily="50" charset="0"/>
              </a:rPr>
              <a:t>7 %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D23463C-2A50-F362-61E9-46F7E2B43567}"/>
              </a:ext>
            </a:extLst>
          </p:cNvPr>
          <p:cNvSpPr txBox="1"/>
          <p:nvPr/>
        </p:nvSpPr>
        <p:spPr>
          <a:xfrm>
            <a:off x="9977650" y="4402846"/>
            <a:ext cx="146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manist" panose="02000503000000020004" pitchFamily="50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92BDC2A-6226-3825-55C4-5FF34AFF2CCF}"/>
              </a:ext>
            </a:extLst>
          </p:cNvPr>
          <p:cNvGrpSpPr/>
          <p:nvPr/>
        </p:nvGrpSpPr>
        <p:grpSpPr>
          <a:xfrm>
            <a:off x="10262454" y="5835748"/>
            <a:ext cx="1884716" cy="646331"/>
            <a:chOff x="10291190" y="4402846"/>
            <a:chExt cx="1884716" cy="646331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78289BB-FC2E-14EC-B91F-06959EDA8946}"/>
                </a:ext>
              </a:extLst>
            </p:cNvPr>
            <p:cNvSpPr/>
            <p:nvPr/>
          </p:nvSpPr>
          <p:spPr>
            <a:xfrm>
              <a:off x="10311064" y="4448908"/>
              <a:ext cx="1690436" cy="5617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282C857D-3249-8902-053E-BE1F289514B4}"/>
                </a:ext>
              </a:extLst>
            </p:cNvPr>
            <p:cNvGrpSpPr/>
            <p:nvPr/>
          </p:nvGrpSpPr>
          <p:grpSpPr>
            <a:xfrm>
              <a:off x="10291190" y="4402846"/>
              <a:ext cx="1884716" cy="646331"/>
              <a:chOff x="10239258" y="4402846"/>
              <a:chExt cx="1884716" cy="646331"/>
            </a:xfrm>
          </p:grpSpPr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FFFF4B97-4368-D537-610A-20F74BAB19AA}"/>
                  </a:ext>
                </a:extLst>
              </p:cNvPr>
              <p:cNvSpPr txBox="1"/>
              <p:nvPr/>
            </p:nvSpPr>
            <p:spPr>
              <a:xfrm>
                <a:off x="10661212" y="4402846"/>
                <a:ext cx="14627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Geomanist" panose="02000503000000020004" pitchFamily="50" charset="0"/>
                  </a:rPr>
                  <a:t>research projects</a:t>
                </a:r>
                <a:endParaRPr lang="es-MX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manist" panose="02000503000000020004" pitchFamily="50" charset="0"/>
                </a:endParaRP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44F835F6-ED81-2593-42C1-BAA0AED7D349}"/>
                  </a:ext>
                </a:extLst>
              </p:cNvPr>
              <p:cNvSpPr txBox="1"/>
              <p:nvPr/>
            </p:nvSpPr>
            <p:spPr>
              <a:xfrm>
                <a:off x="10239258" y="4455007"/>
                <a:ext cx="8024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manist" panose="02000503000000020004" pitchFamily="50" charset="0"/>
                  </a:rPr>
                  <a:t>91</a:t>
                </a:r>
              </a:p>
            </p:txBody>
          </p:sp>
        </p:grpSp>
      </p:grpSp>
      <p:pic>
        <p:nvPicPr>
          <p:cNvPr id="22" name="Imagen 21" descr="Un hombre con un micrófono en la mano&#10;&#10;Descripción generada automáticamente con confianza baja">
            <a:extLst>
              <a:ext uri="{FF2B5EF4-FFF2-40B4-BE49-F238E27FC236}">
                <a16:creationId xmlns:a16="http://schemas.microsoft.com/office/drawing/2014/main" id="{3483DF79-C77E-0B8B-F4F6-7B9BB13A2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6" b="-1"/>
          <a:stretch/>
        </p:blipFill>
        <p:spPr>
          <a:xfrm>
            <a:off x="322687" y="3159177"/>
            <a:ext cx="2975939" cy="2138875"/>
          </a:xfrm>
          <a:custGeom>
            <a:avLst/>
            <a:gdLst/>
            <a:ahLst/>
            <a:cxnLst/>
            <a:rect l="l" t="t" r="r" b="b"/>
            <a:pathLst>
              <a:path w="9541934" h="6858000">
                <a:moveTo>
                  <a:pt x="4598617" y="0"/>
                </a:moveTo>
                <a:lnTo>
                  <a:pt x="4999980" y="0"/>
                </a:lnTo>
                <a:lnTo>
                  <a:pt x="5085915" y="85955"/>
                </a:lnTo>
                <a:cubicBezTo>
                  <a:pt x="5622534" y="622694"/>
                  <a:pt x="6806798" y="1807220"/>
                  <a:pt x="9420344" y="4421346"/>
                </a:cubicBezTo>
                <a:cubicBezTo>
                  <a:pt x="9582464" y="4583504"/>
                  <a:pt x="9582464" y="4851416"/>
                  <a:pt x="9420344" y="5013574"/>
                </a:cubicBezTo>
                <a:cubicBezTo>
                  <a:pt x="9420344" y="5013574"/>
                  <a:pt x="9420344" y="5013574"/>
                  <a:pt x="7643228" y="6791085"/>
                </a:cubicBezTo>
                <a:lnTo>
                  <a:pt x="7576328" y="6858000"/>
                </a:lnTo>
                <a:lnTo>
                  <a:pt x="7174964" y="6858000"/>
                </a:lnTo>
                <a:lnTo>
                  <a:pt x="7241864" y="6791085"/>
                </a:lnTo>
                <a:cubicBezTo>
                  <a:pt x="9018980" y="5013574"/>
                  <a:pt x="9018980" y="5013574"/>
                  <a:pt x="9018980" y="5013574"/>
                </a:cubicBezTo>
                <a:cubicBezTo>
                  <a:pt x="9181101" y="4851416"/>
                  <a:pt x="9181101" y="4583504"/>
                  <a:pt x="9018980" y="4421346"/>
                </a:cubicBezTo>
                <a:cubicBezTo>
                  <a:pt x="6405434" y="1807220"/>
                  <a:pt x="5221171" y="622694"/>
                  <a:pt x="4684552" y="85955"/>
                </a:cubicBezTo>
                <a:close/>
                <a:moveTo>
                  <a:pt x="3617205" y="0"/>
                </a:moveTo>
                <a:lnTo>
                  <a:pt x="3761444" y="0"/>
                </a:lnTo>
                <a:lnTo>
                  <a:pt x="3847380" y="85955"/>
                </a:lnTo>
                <a:cubicBezTo>
                  <a:pt x="4384000" y="622694"/>
                  <a:pt x="5568263" y="1807220"/>
                  <a:pt x="8181809" y="4421346"/>
                </a:cubicBezTo>
                <a:cubicBezTo>
                  <a:pt x="8343930" y="4583504"/>
                  <a:pt x="8343930" y="4851416"/>
                  <a:pt x="8181809" y="5013574"/>
                </a:cubicBezTo>
                <a:cubicBezTo>
                  <a:pt x="8181809" y="5013574"/>
                  <a:pt x="8181809" y="5013574"/>
                  <a:pt x="6404693" y="6791085"/>
                </a:cubicBezTo>
                <a:lnTo>
                  <a:pt x="6337793" y="6858000"/>
                </a:lnTo>
                <a:lnTo>
                  <a:pt x="6193554" y="6858000"/>
                </a:lnTo>
                <a:lnTo>
                  <a:pt x="6260454" y="6791085"/>
                </a:lnTo>
                <a:cubicBezTo>
                  <a:pt x="8037570" y="5013574"/>
                  <a:pt x="8037570" y="5013574"/>
                  <a:pt x="8037570" y="5013574"/>
                </a:cubicBezTo>
                <a:cubicBezTo>
                  <a:pt x="8199691" y="4851416"/>
                  <a:pt x="8199691" y="4583504"/>
                  <a:pt x="8037570" y="4421346"/>
                </a:cubicBezTo>
                <a:cubicBezTo>
                  <a:pt x="5424024" y="1807220"/>
                  <a:pt x="4239760" y="622694"/>
                  <a:pt x="3703141" y="85955"/>
                </a:cubicBezTo>
                <a:close/>
                <a:moveTo>
                  <a:pt x="0" y="0"/>
                </a:moveTo>
                <a:lnTo>
                  <a:pt x="3352114" y="0"/>
                </a:lnTo>
                <a:lnTo>
                  <a:pt x="3438050" y="85955"/>
                </a:lnTo>
                <a:cubicBezTo>
                  <a:pt x="3974669" y="622694"/>
                  <a:pt x="5158933" y="1807220"/>
                  <a:pt x="7772480" y="4421346"/>
                </a:cubicBezTo>
                <a:cubicBezTo>
                  <a:pt x="7934601" y="4583504"/>
                  <a:pt x="7934601" y="4851416"/>
                  <a:pt x="7772480" y="5013574"/>
                </a:cubicBezTo>
                <a:cubicBezTo>
                  <a:pt x="7772480" y="5013574"/>
                  <a:pt x="7772480" y="5013574"/>
                  <a:pt x="5995364" y="6791085"/>
                </a:cubicBezTo>
                <a:lnTo>
                  <a:pt x="5928464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1D4E28EE-D1AC-29AD-466D-938B531D0969}"/>
              </a:ext>
            </a:extLst>
          </p:cNvPr>
          <p:cNvSpPr/>
          <p:nvPr/>
        </p:nvSpPr>
        <p:spPr>
          <a:xfrm>
            <a:off x="7886815" y="4248792"/>
            <a:ext cx="2962274" cy="7232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36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 w="1905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8703030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7CE4089-171E-4D4E-AC66-8BF0754A44CC}"/>
              </a:ext>
            </a:extLst>
          </p:cNvPr>
          <p:cNvSpPr txBox="1"/>
          <p:nvPr/>
        </p:nvSpPr>
        <p:spPr>
          <a:xfrm>
            <a:off x="503955" y="943615"/>
            <a:ext cx="7901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latin typeface="Geomanist" panose="02000503000000020004" pitchFamily="50" charset="0"/>
              </a:rPr>
              <a:t>We</a:t>
            </a:r>
            <a:r>
              <a:rPr lang="es-MX" dirty="0">
                <a:latin typeface="Geomanist" panose="02000503000000020004" pitchFamily="50" charset="0"/>
              </a:rPr>
              <a:t> are </a:t>
            </a:r>
            <a:r>
              <a:rPr lang="es-MX" dirty="0" err="1">
                <a:latin typeface="Geomanist" panose="02000503000000020004" pitchFamily="50" charset="0"/>
              </a:rPr>
              <a:t>focused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on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increasing</a:t>
            </a:r>
            <a:r>
              <a:rPr lang="es-MX" dirty="0">
                <a:latin typeface="Geomanist" panose="02000503000000020004" pitchFamily="50" charset="0"/>
              </a:rPr>
              <a:t> the </a:t>
            </a:r>
            <a:r>
              <a:rPr lang="es-MX" dirty="0" err="1">
                <a:latin typeface="Geomanist" panose="02000503000000020004" pitchFamily="50" charset="0"/>
              </a:rPr>
              <a:t>impact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of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our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presence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with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growers</a:t>
            </a:r>
            <a:r>
              <a:rPr lang="es-MX" dirty="0">
                <a:latin typeface="Geomanist" panose="02000503000000020004" pitchFamily="50" charset="0"/>
              </a:rPr>
              <a:t> in the </a:t>
            </a:r>
            <a:r>
              <a:rPr lang="es-MX" dirty="0" err="1">
                <a:latin typeface="Geomanist" panose="02000503000000020004" pitchFamily="50" charset="0"/>
              </a:rPr>
              <a:t>field</a:t>
            </a:r>
            <a:r>
              <a:rPr lang="es-MX" dirty="0">
                <a:latin typeface="Geomanist" panose="02000503000000020004" pitchFamily="50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E5FD45-19C0-4643-B97B-D4D5B30C5D0D}"/>
              </a:ext>
            </a:extLst>
          </p:cNvPr>
          <p:cNvSpPr txBox="1"/>
          <p:nvPr/>
        </p:nvSpPr>
        <p:spPr>
          <a:xfrm>
            <a:off x="9291145" y="741604"/>
            <a:ext cx="209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 err="1">
                <a:solidFill>
                  <a:schemeClr val="bg1"/>
                </a:solidFill>
                <a:latin typeface="Geomanist Bold" panose="02000503000000020004" pitchFamily="2" charset="77"/>
              </a:rPr>
              <a:t>Outreach</a:t>
            </a:r>
            <a:endParaRPr lang="es-MX" sz="2400" b="1" dirty="0">
              <a:solidFill>
                <a:schemeClr val="bg1"/>
              </a:solidFill>
              <a:latin typeface="Geomanist Bold" panose="02000503000000020004" pitchFamily="2" charset="7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A8F59C-64BC-498B-A32E-D58632CE4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10" y="1955745"/>
            <a:ext cx="5276770" cy="39586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2A02B39-EF9C-40E2-99F8-232B9C1B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36" y="2999557"/>
            <a:ext cx="1928813" cy="3429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F73D98-07A1-4327-9445-356922CF5834}"/>
              </a:ext>
            </a:extLst>
          </p:cNvPr>
          <p:cNvSpPr txBox="1"/>
          <p:nvPr/>
        </p:nvSpPr>
        <p:spPr>
          <a:xfrm>
            <a:off x="8814914" y="3150235"/>
            <a:ext cx="30440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dirty="0" err="1">
                <a:solidFill>
                  <a:schemeClr val="bg1"/>
                </a:solidFill>
                <a:latin typeface="Geomanist Book" panose="02000503000000020004" pitchFamily="50" charset="0"/>
              </a:rPr>
              <a:t>We</a:t>
            </a:r>
            <a:r>
              <a:rPr lang="es-MX" sz="2400" dirty="0">
                <a:solidFill>
                  <a:schemeClr val="bg1"/>
                </a:solidFill>
                <a:latin typeface="Geomanist Book" panose="02000503000000020004" pitchFamily="50" charset="0"/>
              </a:rPr>
              <a:t> are </a:t>
            </a:r>
            <a:r>
              <a:rPr lang="es-MX" sz="2400" dirty="0" err="1">
                <a:solidFill>
                  <a:schemeClr val="bg1"/>
                </a:solidFill>
                <a:latin typeface="Geomanist Book" panose="02000503000000020004" pitchFamily="50" charset="0"/>
              </a:rPr>
              <a:t>also</a:t>
            </a:r>
            <a:r>
              <a:rPr lang="es-MX" sz="2400" dirty="0">
                <a:solidFill>
                  <a:schemeClr val="bg1"/>
                </a:solidFill>
                <a:latin typeface="Geomanist Book" panose="02000503000000020004" pitchFamily="50" charset="0"/>
              </a:rPr>
              <a:t> </a:t>
            </a:r>
            <a:r>
              <a:rPr lang="es-MX" sz="2400" dirty="0" err="1">
                <a:solidFill>
                  <a:schemeClr val="bg1"/>
                </a:solidFill>
                <a:latin typeface="Geomanist Book" panose="02000503000000020004" pitchFamily="50" charset="0"/>
              </a:rPr>
              <a:t>looking</a:t>
            </a:r>
            <a:r>
              <a:rPr lang="es-MX" sz="2400" dirty="0">
                <a:solidFill>
                  <a:schemeClr val="bg1"/>
                </a:solidFill>
                <a:latin typeface="Geomanist Book" panose="02000503000000020004" pitchFamily="50" charset="0"/>
              </a:rPr>
              <a:t> </a:t>
            </a:r>
            <a:r>
              <a:rPr lang="es-MX" sz="2400" dirty="0" err="1">
                <a:solidFill>
                  <a:schemeClr val="bg1"/>
                </a:solidFill>
                <a:latin typeface="Geomanist Book" panose="02000503000000020004" pitchFamily="50" charset="0"/>
              </a:rPr>
              <a:t>actively</a:t>
            </a:r>
            <a:r>
              <a:rPr lang="es-MX" sz="2400" dirty="0">
                <a:solidFill>
                  <a:schemeClr val="bg1"/>
                </a:solidFill>
                <a:latin typeface="Geomanist Book" panose="02000503000000020004" pitchFamily="50" charset="0"/>
              </a:rPr>
              <a:t> </a:t>
            </a:r>
            <a:r>
              <a:rPr lang="es-MX" sz="2400" dirty="0" err="1">
                <a:solidFill>
                  <a:schemeClr val="bg1"/>
                </a:solidFill>
                <a:latin typeface="Geomanist Book" panose="02000503000000020004" pitchFamily="50" charset="0"/>
              </a:rPr>
              <a:t>to</a:t>
            </a:r>
            <a:r>
              <a:rPr lang="es-MX" sz="2400" dirty="0">
                <a:solidFill>
                  <a:schemeClr val="bg1"/>
                </a:solidFill>
                <a:latin typeface="Geomanist Book" panose="02000503000000020004" pitchFamily="50" charset="0"/>
              </a:rPr>
              <a:t> </a:t>
            </a:r>
            <a:r>
              <a:rPr lang="es-MX" sz="2400" dirty="0" err="1">
                <a:solidFill>
                  <a:schemeClr val="bg1"/>
                </a:solidFill>
                <a:latin typeface="Geomanist Book" panose="02000503000000020004" pitchFamily="50" charset="0"/>
              </a:rPr>
              <a:t>increase</a:t>
            </a:r>
            <a:r>
              <a:rPr lang="es-MX" sz="2400" dirty="0">
                <a:solidFill>
                  <a:schemeClr val="bg1"/>
                </a:solidFill>
                <a:latin typeface="Geomanist Book" panose="02000503000000020004" pitchFamily="50" charset="0"/>
              </a:rPr>
              <a:t> </a:t>
            </a:r>
            <a:r>
              <a:rPr lang="es-MX" sz="2400" dirty="0" err="1">
                <a:solidFill>
                  <a:schemeClr val="bg1"/>
                </a:solidFill>
                <a:latin typeface="Geomanist Book" panose="02000503000000020004" pitchFamily="50" charset="0"/>
              </a:rPr>
              <a:t>our</a:t>
            </a:r>
            <a:r>
              <a:rPr lang="es-MX" sz="2400" dirty="0">
                <a:solidFill>
                  <a:schemeClr val="bg1"/>
                </a:solidFill>
                <a:latin typeface="Geomanist Book" panose="02000503000000020004" pitchFamily="50" charset="0"/>
              </a:rPr>
              <a:t> </a:t>
            </a:r>
            <a:r>
              <a:rPr lang="es-MX" sz="2400" dirty="0" err="1">
                <a:solidFill>
                  <a:schemeClr val="bg1"/>
                </a:solidFill>
                <a:latin typeface="Geomanist Book" panose="02000503000000020004" pitchFamily="50" charset="0"/>
              </a:rPr>
              <a:t>international</a:t>
            </a:r>
            <a:r>
              <a:rPr lang="es-MX" sz="2400" dirty="0">
                <a:solidFill>
                  <a:schemeClr val="bg1"/>
                </a:solidFill>
                <a:latin typeface="Geomanist Book" panose="02000503000000020004" pitchFamily="50" charset="0"/>
              </a:rPr>
              <a:t> </a:t>
            </a:r>
            <a:r>
              <a:rPr lang="es-MX" sz="2400" dirty="0" err="1">
                <a:solidFill>
                  <a:schemeClr val="bg1"/>
                </a:solidFill>
                <a:latin typeface="Geomanist Book" panose="02000503000000020004" pitchFamily="50" charset="0"/>
              </a:rPr>
              <a:t>presence</a:t>
            </a:r>
            <a:endParaRPr lang="es-MX" sz="2400" dirty="0">
              <a:solidFill>
                <a:schemeClr val="bg1"/>
              </a:solidFill>
              <a:latin typeface="Geomanist Book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766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F37C24-689A-448F-8DF4-413292F18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048" y="796377"/>
            <a:ext cx="7355073" cy="5962476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83B27FCD-081C-4D35-901F-A25FA91037C8}"/>
              </a:ext>
            </a:extLst>
          </p:cNvPr>
          <p:cNvSpPr txBox="1">
            <a:spLocks/>
          </p:cNvSpPr>
          <p:nvPr/>
        </p:nvSpPr>
        <p:spPr>
          <a:xfrm>
            <a:off x="4322618" y="-20926"/>
            <a:ext cx="4904512" cy="844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MoU 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6E7BE8DB-53F5-450C-984C-91C435C18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491184"/>
              </p:ext>
            </p:extLst>
          </p:nvPr>
        </p:nvGraphicFramePr>
        <p:xfrm>
          <a:off x="212437" y="362772"/>
          <a:ext cx="3971636" cy="6214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749">
                  <a:extLst>
                    <a:ext uri="{9D8B030D-6E8A-4147-A177-3AD203B41FA5}">
                      <a16:colId xmlns:a16="http://schemas.microsoft.com/office/drawing/2014/main" val="3695062426"/>
                    </a:ext>
                  </a:extLst>
                </a:gridCol>
                <a:gridCol w="3802887">
                  <a:extLst>
                    <a:ext uri="{9D8B030D-6E8A-4147-A177-3AD203B41FA5}">
                      <a16:colId xmlns:a16="http://schemas.microsoft.com/office/drawing/2014/main" val="2919142412"/>
                    </a:ext>
                  </a:extLst>
                </a:gridCol>
              </a:tblGrid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Carta Acuerdo de Compromiso Conjunto COLPOS - FAO - FGUPM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3944817697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Institute Champollion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1808444804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Escuela Nacional de Ciencias Forestales ESNACIFOR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2809518327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Nacional de Ciencias Agrícolas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3534595446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Nacional Pedro Ruiz Gallo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834364273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El Salvador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1278857766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Tsukuba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3232211973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Praga CULS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381345974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Oregón State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798118253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Ohio State University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3716774107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Central de Venezuela</a:t>
                      </a:r>
                      <a:endParaRPr lang="es-MX" sz="11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1863956492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Concepción</a:t>
                      </a:r>
                      <a:endParaRPr lang="es-MX" sz="11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1879862927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Córdoba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3597006747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Córdoba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2614696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Helsinky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131545549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Talca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725251875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Holguín</a:t>
                      </a:r>
                      <a:endParaRPr lang="es-MX" sz="11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892201824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Nacional Rio Cuarto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995513742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Nacional del Centro de Perú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1830627316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Politécnica de Valencia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1101296015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Santiago de Compostela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155994295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Técnica Estatal de Quevedo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2412172140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Colegio de Ingenieros Agrónomos de Guatemala</a:t>
                      </a:r>
                      <a:endParaRPr lang="es-MX" sz="11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3557721719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Panamá</a:t>
                      </a:r>
                      <a:endParaRPr lang="es-MX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3228299393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Sevilla</a:t>
                      </a:r>
                      <a:endParaRPr lang="es-MX" sz="11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3792288808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la Cuenca del Plata</a:t>
                      </a:r>
                      <a:endParaRPr lang="es-MX" sz="11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3534420064"/>
                  </a:ext>
                </a:extLst>
              </a:tr>
              <a:tr h="212076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Agronómico Tropical de Investigación y</a:t>
                      </a:r>
                      <a:endParaRPr lang="es-MX" sz="11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506404255"/>
                  </a:ext>
                </a:extLst>
              </a:tr>
              <a:tr h="223238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Enseñanza CATIE Universidad de Florencia, Italia</a:t>
                      </a:r>
                      <a:endParaRPr lang="es-MX" sz="11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3747314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6123" marR="6123" marT="6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 de Nebraska </a:t>
                      </a:r>
                    </a:p>
                  </a:txBody>
                  <a:tcPr marL="6123" marR="6123" marT="6123" marB="0" anchor="b"/>
                </a:tc>
                <a:extLst>
                  <a:ext uri="{0D108BD9-81ED-4DB2-BD59-A6C34878D82A}">
                    <a16:rowId xmlns:a16="http://schemas.microsoft.com/office/drawing/2014/main" val="3072615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31732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37310" y="1154628"/>
            <a:ext cx="5753762" cy="4401205"/>
          </a:xfrm>
          <a:prstGeom prst="rect">
            <a:avLst/>
          </a:prstGeom>
          <a:blipFill dpi="0" rotWithShape="1">
            <a:blip r:embed="rId2">
              <a:alphaModFix amt="28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glow rad="127000">
              <a:schemeClr val="accent1">
                <a:alpha val="0"/>
              </a:schemeClr>
            </a:glow>
          </a:effec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Geomanist" panose="02000503000000020004" pitchFamily="50" charset="0"/>
              </a:rPr>
              <a:t>The ever-growing NAPPO agenda might be covered by collaborative research with </a:t>
            </a:r>
            <a:r>
              <a:rPr lang="en-US" sz="2000" b="1" dirty="0" err="1">
                <a:latin typeface="Geomanist" panose="02000503000000020004" pitchFamily="50" charset="0"/>
              </a:rPr>
              <a:t>Colpos</a:t>
            </a:r>
            <a:r>
              <a:rPr lang="en-US" sz="2000" b="1" dirty="0">
                <a:latin typeface="Geomanist" panose="02000503000000020004" pitchFamily="50" charset="0"/>
              </a:rPr>
              <a:t> and other actors, working at the same time with our own national agenda, such 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Geomanist" panose="0200050300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Geomanist" panose="02000503000000020004" pitchFamily="50" charset="0"/>
              </a:rPr>
              <a:t>Substitution of Highly Dangerous Pesticides, including methyl bromide and glyphosate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Geomanist" panose="0200050300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Geomanist" panose="02000503000000020004" pitchFamily="50" charset="0"/>
              </a:rPr>
              <a:t>Climate change effect on demography, risk, and management of quarantine pests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Geomanist" panose="0200050300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Geomanist" panose="02000503000000020004" pitchFamily="50" charset="0"/>
              </a:rPr>
              <a:t>Evaluation of the risk associated with eventual introductions of pests to the North American region, as related to international trade.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CB47681-439C-4BA8-8967-070AD9326D87}"/>
              </a:ext>
            </a:extLst>
          </p:cNvPr>
          <p:cNvSpPr/>
          <p:nvPr/>
        </p:nvSpPr>
        <p:spPr>
          <a:xfrm>
            <a:off x="6511636" y="1147761"/>
            <a:ext cx="373149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eomanist" panose="02000503000000020004" pitchFamily="50" charset="0"/>
              </a:rPr>
              <a:t>Available resources to study regional pests might be in place once Colegio and NAPPO collaborate in important topics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Geomanist" panose="0200050300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Geomanist" panose="02000503000000020004" pitchFamily="50" charset="0"/>
              </a:rPr>
              <a:t>Funding can also be provided by the industry that receives the benefits of research, combined with our own funds.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Geomanist" panose="0200050300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eomanist" panose="02000503000000020004" pitchFamily="50" charset="0"/>
              </a:rPr>
              <a:t>Quarantine pests are a national priority.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776222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37310" y="1154628"/>
            <a:ext cx="559723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eomanist" panose="02000503000000020004" pitchFamily="50" charset="0"/>
              </a:rPr>
              <a:t>I ask this distinguished auditorium, NAPPO, and the participating industry, to take a moment to identify Colegio de </a:t>
            </a:r>
            <a:r>
              <a:rPr lang="en-US" sz="2000" dirty="0" err="1">
                <a:latin typeface="Geomanist" panose="02000503000000020004" pitchFamily="50" charset="0"/>
              </a:rPr>
              <a:t>Postgraduados</a:t>
            </a:r>
            <a:r>
              <a:rPr lang="en-US" sz="2000" dirty="0">
                <a:latin typeface="Geomanist" panose="02000503000000020004" pitchFamily="50" charset="0"/>
              </a:rPr>
              <a:t> as a long- term partner.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Geomanist" panose="0200050300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Geomanist" panose="02000503000000020004" pitchFamily="50" charset="0"/>
              </a:rPr>
              <a:t>Based on our current capacities, we are willing to respond positively to the common needs identified by all participants.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Geomanist" panose="0200050300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eomanist" panose="02000503000000020004" pitchFamily="50" charset="0"/>
              </a:rPr>
              <a:t>We are particularly interested in moving our younger scientists through innovative processes in those topics relevant to North America in quarantine issues. </a:t>
            </a:r>
            <a:endParaRPr lang="en-US" sz="2000" dirty="0">
              <a:solidFill>
                <a:srgbClr val="0070C0"/>
              </a:solidFill>
              <a:latin typeface="Geomanist" panose="02000503000000020004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ADBEF0-9F20-4C05-BD54-B02F8D081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235" y="983350"/>
            <a:ext cx="3368040" cy="25267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A124347-E21E-4A47-A7BA-CD374F125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235" y="4024771"/>
            <a:ext cx="3373058" cy="220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35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DDE8B-DB69-8ED6-351E-EC17A1B06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8BD1EE9-ACB9-CEB1-49DB-05F511A67FE6}"/>
              </a:ext>
            </a:extLst>
          </p:cNvPr>
          <p:cNvSpPr/>
          <p:nvPr/>
        </p:nvSpPr>
        <p:spPr>
          <a:xfrm>
            <a:off x="1949116" y="175680"/>
            <a:ext cx="10242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eomanist Bold" panose="02000503000000020004" pitchFamily="50" charset="0"/>
              </a:rPr>
              <a:t>Topics to collaborate</a:t>
            </a:r>
            <a:endParaRPr lang="es-MX" sz="3600" b="1" dirty="0">
              <a:latin typeface="Geomanist Bold" panose="02000503000000020004" pitchFamily="50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5649EEB-477A-6093-9E1E-8752C5B5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864"/>
            <a:ext cx="22442" cy="9747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68BDAFD-486F-B64C-B756-CF15EFE07B31}"/>
              </a:ext>
            </a:extLst>
          </p:cNvPr>
          <p:cNvSpPr txBox="1"/>
          <p:nvPr/>
        </p:nvSpPr>
        <p:spPr>
          <a:xfrm>
            <a:off x="2133600" y="1123406"/>
            <a:ext cx="9170126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manist Medium" panose="02000603000000020004" pitchFamily="50" charset="0"/>
              </a:rPr>
              <a:t>Active participation in reviewing NAPPO Regional Standards for Phytosanitary Measures</a:t>
            </a:r>
          </a:p>
          <a:p>
            <a:endParaRPr lang="en-US" sz="2000" dirty="0">
              <a:latin typeface="Geomanist Medium" panose="02000603000000020004" pitchFamily="50" charset="0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Geomanist Medium" panose="02000603000000020004" pitchFamily="50" charset="0"/>
              </a:rPr>
              <a:t>Expert opinion on the importation </a:t>
            </a:r>
            <a:r>
              <a:rPr lang="en-US" sz="2000">
                <a:solidFill>
                  <a:schemeClr val="accent1"/>
                </a:solidFill>
                <a:latin typeface="Geomanist Medium" panose="02000603000000020004" pitchFamily="50" charset="0"/>
              </a:rPr>
              <a:t>or movement </a:t>
            </a:r>
            <a:r>
              <a:rPr lang="en-US" sz="2000" dirty="0">
                <a:solidFill>
                  <a:schemeClr val="accent1"/>
                </a:solidFill>
                <a:latin typeface="Geomanist Medium" panose="02000603000000020004" pitchFamily="50" charset="0"/>
              </a:rPr>
              <a:t>of biological control agents</a:t>
            </a:r>
          </a:p>
          <a:p>
            <a:endParaRPr lang="en-US" sz="2000" dirty="0">
              <a:solidFill>
                <a:schemeClr val="accent4">
                  <a:lumMod val="50000"/>
                </a:schemeClr>
              </a:solidFill>
              <a:latin typeface="Geomanist Medium" panose="02000603000000020004" pitchFamily="50" charset="0"/>
            </a:endParaRPr>
          </a:p>
          <a:p>
            <a:r>
              <a:rPr lang="en-US" sz="2000" dirty="0">
                <a:latin typeface="Geomanist Medium" panose="02000603000000020004" pitchFamily="50" charset="0"/>
              </a:rPr>
              <a:t>Discuss, plan, and elaborate grants on pests of regional importance:</a:t>
            </a:r>
          </a:p>
          <a:p>
            <a:endParaRPr lang="en-US" sz="2000" dirty="0">
              <a:solidFill>
                <a:schemeClr val="accent4">
                  <a:lumMod val="50000"/>
                </a:schemeClr>
              </a:solidFill>
              <a:latin typeface="Geomanist Medium" panose="02000603000000020004" pitchFamily="50" charset="0"/>
            </a:endParaRPr>
          </a:p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Geomanist Medium" panose="02000603000000020004" pitchFamily="50" charset="0"/>
              </a:rPr>
              <a:t>	</a:t>
            </a:r>
            <a:r>
              <a:rPr lang="en-US" sz="2000" dirty="0">
                <a:solidFill>
                  <a:schemeClr val="accent1"/>
                </a:solidFill>
                <a:latin typeface="Geomanist Medium" panose="02000603000000020004" pitchFamily="50" charset="0"/>
              </a:rPr>
              <a:t>Avocado branch borer and the stone borers</a:t>
            </a:r>
          </a:p>
          <a:p>
            <a:r>
              <a:rPr lang="en-US" sz="2000" dirty="0">
                <a:solidFill>
                  <a:schemeClr val="accent1"/>
                </a:solidFill>
                <a:latin typeface="Geomanist Medium" panose="02000603000000020004" pitchFamily="50" charset="0"/>
              </a:rPr>
              <a:t>	Native and exotic fruit flies</a:t>
            </a:r>
          </a:p>
          <a:p>
            <a:r>
              <a:rPr lang="en-US" sz="2000" dirty="0">
                <a:solidFill>
                  <a:schemeClr val="accent1"/>
                </a:solidFill>
                <a:latin typeface="Geomanist Medium" panose="02000603000000020004" pitchFamily="50" charset="0"/>
              </a:rPr>
              <a:t>	Corn leafhopper</a:t>
            </a:r>
          </a:p>
          <a:p>
            <a:endParaRPr lang="en-US" sz="2000" dirty="0">
              <a:solidFill>
                <a:schemeClr val="accent4">
                  <a:lumMod val="50000"/>
                </a:schemeClr>
              </a:solidFill>
              <a:latin typeface="Geomanist Medium" panose="02000603000000020004" pitchFamily="50" charset="0"/>
            </a:endParaRPr>
          </a:p>
          <a:p>
            <a:r>
              <a:rPr lang="en-US" sz="2000" dirty="0">
                <a:latin typeface="Geomanist Medium" panose="02000603000000020004" pitchFamily="50" charset="0"/>
              </a:rPr>
              <a:t>ID and risk analysis of intercepted pests in containers on the borderlines</a:t>
            </a:r>
          </a:p>
          <a:p>
            <a:endParaRPr lang="en-US" sz="2000" dirty="0">
              <a:latin typeface="Geomanist Medium" panose="02000603000000020004" pitchFamily="50" charset="0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Geomanist Medium" panose="02000603000000020004" pitchFamily="50" charset="0"/>
              </a:rPr>
              <a:t>Implement surveillance programs on specific pests and diseases to prevent their arrival.</a:t>
            </a:r>
          </a:p>
        </p:txBody>
      </p:sp>
    </p:spTree>
    <p:extLst>
      <p:ext uri="{BB962C8B-B14F-4D97-AF65-F5344CB8AC3E}">
        <p14:creationId xmlns:p14="http://schemas.microsoft.com/office/powerpoint/2010/main" val="40310443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9A6BA8-E44C-CF42-8284-C9E8E3DC982B}"/>
              </a:ext>
            </a:extLst>
          </p:cNvPr>
          <p:cNvSpPr txBox="1"/>
          <p:nvPr/>
        </p:nvSpPr>
        <p:spPr>
          <a:xfrm>
            <a:off x="3733800" y="872274"/>
            <a:ext cx="75618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Colegio de Postgraduados: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Brief</a:t>
            </a:r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 </a:t>
            </a: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history</a:t>
            </a:r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Organization</a:t>
            </a:r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Education</a:t>
            </a:r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Research</a:t>
            </a:r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Outreach</a:t>
            </a:r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pPr marL="514350" indent="-514350">
              <a:buFont typeface="+mj-lt"/>
              <a:buAutoNum type="arabicPeriod"/>
            </a:pPr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pPr marL="514350" indent="-514350">
              <a:buFont typeface="+mj-lt"/>
              <a:buAutoNum type="arabicPeriod"/>
            </a:pPr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Plant</a:t>
            </a:r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 </a:t>
            </a: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Protection</a:t>
            </a:r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 at </a:t>
            </a: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Colpos</a:t>
            </a:r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Collaboration</a:t>
            </a:r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 </a:t>
            </a: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Opportunities</a:t>
            </a:r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 </a:t>
            </a: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with</a:t>
            </a:r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 NAPPO </a:t>
            </a:r>
          </a:p>
        </p:txBody>
      </p:sp>
    </p:spTree>
    <p:extLst>
      <p:ext uri="{BB962C8B-B14F-4D97-AF65-F5344CB8AC3E}">
        <p14:creationId xmlns:p14="http://schemas.microsoft.com/office/powerpoint/2010/main" val="125851741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9A6BA8-E44C-CF42-8284-C9E8E3DC982B}"/>
              </a:ext>
            </a:extLst>
          </p:cNvPr>
          <p:cNvSpPr txBox="1"/>
          <p:nvPr/>
        </p:nvSpPr>
        <p:spPr>
          <a:xfrm>
            <a:off x="2392218" y="1008369"/>
            <a:ext cx="935643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Thank</a:t>
            </a:r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 you </a:t>
            </a: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for</a:t>
            </a:r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 your </a:t>
            </a:r>
            <a:r>
              <a:rPr lang="es-MX" sz="2800" b="1" dirty="0" err="1">
                <a:solidFill>
                  <a:srgbClr val="A7802D"/>
                </a:solidFill>
                <a:latin typeface="Geomanist Bold" panose="02000503000000020004" pitchFamily="2" charset="77"/>
              </a:rPr>
              <a:t>attention</a:t>
            </a:r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endParaRPr lang="es-MX" sz="28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  <a:p>
            <a:r>
              <a:rPr lang="es-MX" sz="2400" b="1" dirty="0">
                <a:solidFill>
                  <a:srgbClr val="A7802D"/>
                </a:solidFill>
                <a:latin typeface="Geomanist" panose="02000503000000020004" pitchFamily="50" charset="0"/>
              </a:rPr>
              <a:t>				</a:t>
            </a:r>
            <a:r>
              <a:rPr lang="es-MX" sz="2400" b="1" dirty="0">
                <a:latin typeface="Geomanist" panose="02000503000000020004" pitchFamily="50" charset="0"/>
              </a:rPr>
              <a:t>Juan A Villanueva-Jimenez, PhD</a:t>
            </a:r>
          </a:p>
          <a:p>
            <a:r>
              <a:rPr lang="es-MX" sz="2400" b="1" dirty="0">
                <a:solidFill>
                  <a:srgbClr val="A7802D"/>
                </a:solidFill>
                <a:latin typeface="Geomanist" panose="02000503000000020004" pitchFamily="50" charset="0"/>
              </a:rPr>
              <a:t>				General Director</a:t>
            </a:r>
          </a:p>
          <a:p>
            <a:r>
              <a:rPr lang="es-MX" sz="2400" b="1" dirty="0">
                <a:solidFill>
                  <a:srgbClr val="A7802D"/>
                </a:solidFill>
                <a:latin typeface="Geomanist" panose="02000503000000020004" pitchFamily="50" charset="0"/>
              </a:rPr>
              <a:t>				</a:t>
            </a:r>
            <a:r>
              <a:rPr lang="es-MX" sz="2400" b="1" dirty="0">
                <a:solidFill>
                  <a:srgbClr val="A7802D"/>
                </a:solidFill>
                <a:latin typeface="Geomanist" panose="02000503000000020004" pitchFamily="50" charset="0"/>
                <a:hlinkClick r:id="rId2"/>
              </a:rPr>
              <a:t>javj@colpos.mx</a:t>
            </a:r>
            <a:endParaRPr lang="es-MX" sz="2400" b="1" dirty="0">
              <a:solidFill>
                <a:srgbClr val="A7802D"/>
              </a:solidFill>
              <a:latin typeface="Geomanist" panose="02000503000000020004" pitchFamily="50" charset="0"/>
            </a:endParaRPr>
          </a:p>
          <a:p>
            <a:r>
              <a:rPr lang="es-MX" sz="2400" b="1" dirty="0">
                <a:solidFill>
                  <a:srgbClr val="A7802D"/>
                </a:solidFill>
                <a:latin typeface="Geomanist" panose="02000503000000020004" pitchFamily="50" charset="0"/>
              </a:rPr>
              <a:t>				</a:t>
            </a:r>
            <a:r>
              <a:rPr lang="es-MX" sz="2400" b="1" dirty="0">
                <a:latin typeface="Geomanist" panose="02000503000000020004" pitchFamily="50" charset="0"/>
              </a:rPr>
              <a:t>+52 595 95 20200 ext. 1001 </a:t>
            </a:r>
            <a:r>
              <a:rPr lang="es-MX" sz="2400" b="1" dirty="0" err="1">
                <a:latin typeface="Geomanist" panose="02000503000000020004" pitchFamily="50" charset="0"/>
              </a:rPr>
              <a:t>to</a:t>
            </a:r>
            <a:r>
              <a:rPr lang="es-MX" sz="2400" b="1" dirty="0">
                <a:latin typeface="Geomanist" panose="02000503000000020004" pitchFamily="50" charset="0"/>
              </a:rPr>
              <a:t> 1004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39AAA9-DE96-426F-8814-9A8426FE7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182" y="1731818"/>
            <a:ext cx="7121236" cy="29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7724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FC93317-B9AA-47DA-BA26-88467D6D8549}"/>
              </a:ext>
            </a:extLst>
          </p:cNvPr>
          <p:cNvSpPr/>
          <p:nvPr/>
        </p:nvSpPr>
        <p:spPr>
          <a:xfrm>
            <a:off x="443345" y="402559"/>
            <a:ext cx="81464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0075"/>
            <a:r>
              <a:rPr lang="es-MX" dirty="0">
                <a:latin typeface="Geomanist" panose="02000503000000020004" pitchFamily="50" charset="0"/>
              </a:rPr>
              <a:t>I </a:t>
            </a:r>
            <a:r>
              <a:rPr lang="es-MX" dirty="0" err="1">
                <a:latin typeface="Geomanist" panose="02000503000000020004" pitchFamily="50" charset="0"/>
              </a:rPr>
              <a:t>want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to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express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my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gratitude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to</a:t>
            </a:r>
            <a:r>
              <a:rPr lang="es-MX" dirty="0">
                <a:latin typeface="Geomanist" panose="02000503000000020004" pitchFamily="50" charset="0"/>
              </a:rPr>
              <a:t> NAPPO </a:t>
            </a:r>
            <a:r>
              <a:rPr lang="es-MX" dirty="0" err="1">
                <a:latin typeface="Geomanist" panose="02000503000000020004" pitchFamily="50" charset="0"/>
              </a:rPr>
              <a:t>representatives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for</a:t>
            </a:r>
            <a:r>
              <a:rPr lang="es-MX" dirty="0">
                <a:latin typeface="Geomanist" panose="02000503000000020004" pitchFamily="50" charset="0"/>
              </a:rPr>
              <a:t> this </a:t>
            </a:r>
            <a:r>
              <a:rPr lang="es-MX" dirty="0" err="1">
                <a:latin typeface="Geomanist" panose="02000503000000020004" pitchFamily="50" charset="0"/>
              </a:rPr>
              <a:t>valuable</a:t>
            </a:r>
            <a:r>
              <a:rPr lang="es-MX" dirty="0">
                <a:latin typeface="Geomanist" panose="02000503000000020004" pitchFamily="50" charset="0"/>
              </a:rPr>
              <a:t> </a:t>
            </a:r>
            <a:r>
              <a:rPr lang="es-MX" dirty="0" err="1">
                <a:latin typeface="Geomanist" panose="02000503000000020004" pitchFamily="50" charset="0"/>
              </a:rPr>
              <a:t>opportunity</a:t>
            </a:r>
            <a:r>
              <a:rPr lang="es-MX" dirty="0">
                <a:latin typeface="Geomanist" panose="02000503000000020004" pitchFamily="50" charset="0"/>
              </a:rPr>
              <a:t>. </a:t>
            </a:r>
          </a:p>
          <a:p>
            <a:endParaRPr lang="es-MX" dirty="0">
              <a:latin typeface="Geomanist" panose="020005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Geomanist" panose="02000503000000020004" pitchFamily="50" charset="0"/>
              </a:rPr>
              <a:t>Colegio de Postgraduados </a:t>
            </a:r>
            <a:r>
              <a:rPr lang="es-MX" dirty="0" err="1">
                <a:latin typeface="Geomanist" panose="02000503000000020004" pitchFamily="50" charset="0"/>
              </a:rPr>
              <a:t>is</a:t>
            </a:r>
            <a:r>
              <a:rPr lang="es-MX" dirty="0">
                <a:latin typeface="Geomanist" panose="02000503000000020004" pitchFamily="50" charset="0"/>
              </a:rPr>
              <a:t> a </a:t>
            </a:r>
            <a:r>
              <a:rPr lang="en-US" dirty="0">
                <a:latin typeface="Geomanist" panose="02000503000000020004" pitchFamily="50" charset="0"/>
              </a:rPr>
              <a:t>Public Decentralized Organization of the Agriculture Ministry (SADER)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50" charset="0"/>
              </a:rPr>
              <a:t>and is widely recognized as a Public Research Center</a:t>
            </a:r>
            <a:r>
              <a:rPr lang="es-MX" dirty="0">
                <a:latin typeface="Geomanist" panose="02000503000000020004" pitchFamily="50" charset="0"/>
              </a:rPr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0B5EB2-AA24-4135-BDBD-1A25E21BF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5545" y="2208551"/>
            <a:ext cx="7218729" cy="4398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02754E1-1B41-4F8B-878F-7A6EA064FB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45"/>
          <a:stretch/>
        </p:blipFill>
        <p:spPr>
          <a:xfrm>
            <a:off x="7695429" y="3178464"/>
            <a:ext cx="2582045" cy="3429000"/>
          </a:xfrm>
          <a:prstGeom prst="rect">
            <a:avLst/>
          </a:prstGeom>
        </p:spPr>
      </p:pic>
      <p:pic>
        <p:nvPicPr>
          <p:cNvPr id="1026" name="Picture 2" descr="Logotipo de NAPPO - North American Plant Protection Organization">
            <a:extLst>
              <a:ext uri="{FF2B5EF4-FFF2-40B4-BE49-F238E27FC236}">
                <a16:creationId xmlns:a16="http://schemas.microsoft.com/office/drawing/2014/main" id="{8BDDE8D8-E5E7-4F48-A404-19985CA84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4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25172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7CE4089-171E-4D4E-AC66-8BF0754A44CC}"/>
              </a:ext>
            </a:extLst>
          </p:cNvPr>
          <p:cNvSpPr txBox="1"/>
          <p:nvPr/>
        </p:nvSpPr>
        <p:spPr>
          <a:xfrm>
            <a:off x="1311564" y="943615"/>
            <a:ext cx="64737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s-MX" dirty="0">
                <a:latin typeface="Geomanist" panose="02000503000000020004" pitchFamily="2" charset="77"/>
              </a:rPr>
              <a:t>“</a:t>
            </a:r>
            <a:r>
              <a:rPr lang="en-US" dirty="0">
                <a:latin typeface="Geomanist" panose="02000503000000020004" pitchFamily="2" charset="77"/>
              </a:rPr>
              <a:t>Our mission is to enhance the quality of life for the population through innovative education, research, and outreach that strengthens the agri-food and environmental sectors</a:t>
            </a:r>
            <a:r>
              <a:rPr lang="es-ES" dirty="0">
                <a:latin typeface="Geomanist" panose="02000503000000020004" pitchFamily="2" charset="77"/>
              </a:rPr>
              <a:t>.”</a:t>
            </a:r>
            <a:r>
              <a:rPr lang="es-MX" dirty="0">
                <a:latin typeface="Geomanist" panose="02000503000000020004" pitchFamily="2" charset="77"/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E5FD45-19C0-4643-B97B-D4D5B30C5D0D}"/>
              </a:ext>
            </a:extLst>
          </p:cNvPr>
          <p:cNvSpPr txBox="1"/>
          <p:nvPr/>
        </p:nvSpPr>
        <p:spPr>
          <a:xfrm>
            <a:off x="9291145" y="741604"/>
            <a:ext cx="209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 err="1">
                <a:solidFill>
                  <a:schemeClr val="bg1"/>
                </a:solidFill>
                <a:latin typeface="Geomanist Bold" panose="02000503000000020004" pitchFamily="2" charset="77"/>
              </a:rPr>
              <a:t>Our</a:t>
            </a:r>
            <a:r>
              <a:rPr lang="es-MX" sz="2400" b="1" dirty="0">
                <a:solidFill>
                  <a:schemeClr val="bg1"/>
                </a:solidFill>
                <a:latin typeface="Geomanist Bold" panose="02000503000000020004" pitchFamily="2" charset="77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Geomanist Bold" panose="02000503000000020004" pitchFamily="2" charset="77"/>
              </a:rPr>
              <a:t>Mission</a:t>
            </a:r>
            <a:endParaRPr lang="es-MX" sz="2400" b="1" dirty="0">
              <a:solidFill>
                <a:schemeClr val="bg1"/>
              </a:solidFill>
              <a:latin typeface="Geomanist Bold" panose="02000503000000020004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7A88DA-A531-4FE3-BD92-4E949E00D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759" y="2355273"/>
            <a:ext cx="4184482" cy="31383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335C0D-81FF-431C-9DBC-6EDF8E191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2556" y="2881784"/>
            <a:ext cx="4212090" cy="315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9557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7CD351-752A-4472-9AD9-F8085A010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00" y="1009650"/>
            <a:ext cx="6514296" cy="555745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453BE75-BCB7-3043-A087-BE7EF5FA7AB5}"/>
              </a:ext>
            </a:extLst>
          </p:cNvPr>
          <p:cNvSpPr txBox="1"/>
          <p:nvPr/>
        </p:nvSpPr>
        <p:spPr>
          <a:xfrm>
            <a:off x="4756728" y="2065711"/>
            <a:ext cx="56145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>
                <a:latin typeface="Geomanist" panose="02000503000000020004" pitchFamily="2" charset="77"/>
              </a:rPr>
              <a:t>Colegio de Postgraduados has 7 Campus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>
              <a:latin typeface="Geomanist" panose="02000503000000020004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>
                <a:latin typeface="Geomanist" panose="02000503000000020004" pitchFamily="2" charset="77"/>
              </a:rPr>
              <a:t>The </a:t>
            </a:r>
            <a:r>
              <a:rPr lang="es-MX" dirty="0" err="1">
                <a:latin typeface="Geomanist" panose="02000503000000020004" pitchFamily="2" charset="77"/>
              </a:rPr>
              <a:t>main</a:t>
            </a:r>
            <a:r>
              <a:rPr lang="es-MX" dirty="0">
                <a:latin typeface="Geomanist" panose="02000503000000020004" pitchFamily="2" charset="77"/>
              </a:rPr>
              <a:t> </a:t>
            </a:r>
            <a:r>
              <a:rPr lang="es-MX" dirty="0" err="1">
                <a:latin typeface="Geomanist" panose="02000503000000020004" pitchFamily="2" charset="77"/>
              </a:rPr>
              <a:t>one</a:t>
            </a:r>
            <a:r>
              <a:rPr lang="es-MX" dirty="0">
                <a:latin typeface="Geomanist" panose="02000503000000020004" pitchFamily="2" charset="77"/>
              </a:rPr>
              <a:t> </a:t>
            </a:r>
            <a:r>
              <a:rPr lang="es-MX" dirty="0" err="1">
                <a:latin typeface="Geomanist" panose="02000503000000020004" pitchFamily="2" charset="77"/>
              </a:rPr>
              <a:t>is</a:t>
            </a:r>
            <a:r>
              <a:rPr lang="es-MX" dirty="0">
                <a:latin typeface="Geomanist" panose="02000503000000020004" pitchFamily="2" charset="77"/>
              </a:rPr>
              <a:t> </a:t>
            </a:r>
            <a:r>
              <a:rPr lang="es-MX" dirty="0" err="1">
                <a:latin typeface="Geomanist" panose="02000503000000020004" pitchFamily="2" charset="77"/>
              </a:rPr>
              <a:t>called</a:t>
            </a:r>
            <a:r>
              <a:rPr lang="es-MX" dirty="0">
                <a:latin typeface="Geomanist" panose="02000503000000020004" pitchFamily="2" charset="77"/>
              </a:rPr>
              <a:t> Campus Montecillo, in the </a:t>
            </a:r>
            <a:r>
              <a:rPr lang="es-MX" dirty="0" err="1">
                <a:latin typeface="Geomanist" panose="02000503000000020004" pitchFamily="2" charset="77"/>
              </a:rPr>
              <a:t>State</a:t>
            </a:r>
            <a:r>
              <a:rPr lang="es-MX" dirty="0">
                <a:latin typeface="Geomanist" panose="02000503000000020004" pitchFamily="2" charset="77"/>
              </a:rPr>
              <a:t> </a:t>
            </a:r>
            <a:r>
              <a:rPr lang="es-MX" dirty="0" err="1">
                <a:latin typeface="Geomanist" panose="02000503000000020004" pitchFamily="2" charset="77"/>
              </a:rPr>
              <a:t>of</a:t>
            </a:r>
            <a:r>
              <a:rPr lang="es-MX" dirty="0">
                <a:latin typeface="Geomanist" panose="02000503000000020004" pitchFamily="2" charset="77"/>
              </a:rPr>
              <a:t> Mexico, 60% </a:t>
            </a:r>
            <a:r>
              <a:rPr lang="es-MX" dirty="0" err="1">
                <a:latin typeface="Geomanist" panose="02000503000000020004" pitchFamily="2" charset="77"/>
              </a:rPr>
              <a:t>of</a:t>
            </a:r>
            <a:r>
              <a:rPr lang="es-MX" dirty="0">
                <a:latin typeface="Geomanist" panose="02000503000000020004" pitchFamily="2" charset="77"/>
              </a:rPr>
              <a:t> the </a:t>
            </a:r>
            <a:r>
              <a:rPr lang="es-MX" dirty="0" err="1">
                <a:latin typeface="Geomanist" panose="02000503000000020004" pitchFamily="2" charset="77"/>
              </a:rPr>
              <a:t>activity</a:t>
            </a:r>
            <a:r>
              <a:rPr lang="es-MX" dirty="0">
                <a:latin typeface="Geomanist" panose="02000503000000020004" pitchFamily="2" charset="77"/>
              </a:rPr>
              <a:t> </a:t>
            </a:r>
            <a:r>
              <a:rPr lang="es-MX" dirty="0" err="1">
                <a:latin typeface="Geomanist" panose="02000503000000020004" pitchFamily="2" charset="77"/>
              </a:rPr>
              <a:t>happens</a:t>
            </a:r>
            <a:r>
              <a:rPr lang="es-MX" dirty="0">
                <a:latin typeface="Geomanist" panose="02000503000000020004" pitchFamily="2" charset="77"/>
              </a:rPr>
              <a:t> </a:t>
            </a:r>
            <a:r>
              <a:rPr lang="es-MX" dirty="0" err="1">
                <a:latin typeface="Geomanist" panose="02000503000000020004" pitchFamily="2" charset="77"/>
              </a:rPr>
              <a:t>there</a:t>
            </a:r>
            <a:endParaRPr lang="es-MX" dirty="0">
              <a:latin typeface="Geomanist" panose="02000503000000020004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>
              <a:latin typeface="Geomanist" panose="02000503000000020004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ED63C1-66C8-4752-98DA-F5C45F36046B}"/>
              </a:ext>
            </a:extLst>
          </p:cNvPr>
          <p:cNvSpPr txBox="1"/>
          <p:nvPr/>
        </p:nvSpPr>
        <p:spPr>
          <a:xfrm>
            <a:off x="6890343" y="3724532"/>
            <a:ext cx="348092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Geomanist" panose="02000503000000020004" pitchFamily="2" charset="77"/>
              </a:rPr>
              <a:t>Campus Puebla </a:t>
            </a:r>
            <a:r>
              <a:rPr lang="es-MX" dirty="0" err="1">
                <a:latin typeface="Geomanist" panose="02000503000000020004" pitchFamily="2" charset="77"/>
              </a:rPr>
              <a:t>is</a:t>
            </a:r>
            <a:r>
              <a:rPr lang="es-MX" dirty="0">
                <a:latin typeface="Geomanist" panose="02000503000000020004" pitchFamily="2" charset="77"/>
              </a:rPr>
              <a:t> the </a:t>
            </a:r>
            <a:r>
              <a:rPr lang="es-MX" dirty="0" err="1">
                <a:latin typeface="Geomanist" panose="02000503000000020004" pitchFamily="2" charset="77"/>
              </a:rPr>
              <a:t>second</a:t>
            </a:r>
            <a:r>
              <a:rPr lang="es-MX" dirty="0">
                <a:latin typeface="Geomanist" panose="02000503000000020004" pitchFamily="2" charset="77"/>
              </a:rPr>
              <a:t> in </a:t>
            </a:r>
            <a:r>
              <a:rPr lang="es-MX" dirty="0" err="1">
                <a:latin typeface="Geomanist" panose="02000503000000020004" pitchFamily="2" charset="77"/>
              </a:rPr>
              <a:t>number</a:t>
            </a:r>
            <a:r>
              <a:rPr lang="es-MX" dirty="0">
                <a:latin typeface="Geomanist" panose="02000503000000020004" pitchFamily="2" charset="77"/>
              </a:rPr>
              <a:t> </a:t>
            </a:r>
            <a:r>
              <a:rPr lang="es-MX" dirty="0" err="1">
                <a:latin typeface="Geomanist" panose="02000503000000020004" pitchFamily="2" charset="77"/>
              </a:rPr>
              <a:t>of</a:t>
            </a:r>
            <a:r>
              <a:rPr lang="es-MX" dirty="0">
                <a:latin typeface="Geomanist" panose="02000503000000020004" pitchFamily="2" charset="77"/>
              </a:rPr>
              <a:t> </a:t>
            </a:r>
            <a:r>
              <a:rPr lang="es-MX" dirty="0" err="1">
                <a:latin typeface="Geomanist" panose="02000503000000020004" pitchFamily="2" charset="77"/>
              </a:rPr>
              <a:t>people</a:t>
            </a:r>
            <a:r>
              <a:rPr lang="es-MX" dirty="0">
                <a:latin typeface="Geomanist" panose="02000503000000020004" pitchFamily="2" charset="77"/>
              </a:rPr>
              <a:t> and </a:t>
            </a:r>
            <a:r>
              <a:rPr lang="es-MX" dirty="0" err="1">
                <a:latin typeface="Geomanist" panose="02000503000000020004" pitchFamily="2" charset="77"/>
              </a:rPr>
              <a:t>academic</a:t>
            </a:r>
            <a:r>
              <a:rPr lang="es-MX" dirty="0">
                <a:latin typeface="Geomanist" panose="02000503000000020004" pitchFamily="2" charset="77"/>
              </a:rPr>
              <a:t> </a:t>
            </a:r>
            <a:r>
              <a:rPr lang="es-MX" dirty="0" err="1">
                <a:latin typeface="Geomanist" panose="02000503000000020004" pitchFamily="2" charset="77"/>
              </a:rPr>
              <a:t>programs</a:t>
            </a:r>
            <a:endParaRPr lang="es-MX" dirty="0">
              <a:latin typeface="Geomanist" panose="0200050300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Geomanist" panose="02000503000000020004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>
                <a:latin typeface="Geomanist" panose="02000503000000020004" pitchFamily="2" charset="77"/>
              </a:rPr>
              <a:t>Tabasco, Córdoba, San Luis Potosí, and Veracruz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>
              <a:latin typeface="Geomanist" panose="02000503000000020004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>
                <a:latin typeface="Geomanist" panose="02000503000000020004" pitchFamily="2" charset="77"/>
              </a:rPr>
              <a:t>Campeche </a:t>
            </a:r>
            <a:r>
              <a:rPr lang="es-MX" dirty="0" err="1">
                <a:latin typeface="Geomanist" panose="02000503000000020004" pitchFamily="2" charset="77"/>
              </a:rPr>
              <a:t>is</a:t>
            </a:r>
            <a:r>
              <a:rPr lang="es-MX" dirty="0">
                <a:latin typeface="Geomanist" panose="02000503000000020004" pitchFamily="2" charset="77"/>
              </a:rPr>
              <a:t> the </a:t>
            </a:r>
            <a:r>
              <a:rPr lang="es-MX" dirty="0" err="1">
                <a:latin typeface="Geomanist" panose="02000503000000020004" pitchFamily="2" charset="77"/>
              </a:rPr>
              <a:t>newest</a:t>
            </a:r>
            <a:r>
              <a:rPr lang="es-MX" dirty="0">
                <a:latin typeface="Geomanist" panose="02000503000000020004" pitchFamily="2" charset="77"/>
              </a:rPr>
              <a:t> Campus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1B5224-37D2-417D-A55D-93EC4D9E7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6" b="5327"/>
          <a:stretch/>
        </p:blipFill>
        <p:spPr>
          <a:xfrm>
            <a:off x="5629157" y="0"/>
            <a:ext cx="2930923" cy="188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1505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7769BE-3AF6-D141-934B-9357A9E09592}"/>
              </a:ext>
            </a:extLst>
          </p:cNvPr>
          <p:cNvSpPr txBox="1"/>
          <p:nvPr/>
        </p:nvSpPr>
        <p:spPr>
          <a:xfrm>
            <a:off x="4580684" y="1114022"/>
            <a:ext cx="678928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2" charset="77"/>
              </a:rPr>
              <a:t>Colegio de </a:t>
            </a:r>
            <a:r>
              <a:rPr lang="en-US" dirty="0" err="1">
                <a:latin typeface="Geomanist" panose="02000503000000020004" pitchFamily="2" charset="77"/>
              </a:rPr>
              <a:t>Postgraduados</a:t>
            </a:r>
            <a:r>
              <a:rPr lang="en-US" dirty="0">
                <a:latin typeface="Geomanist" panose="02000503000000020004" pitchFamily="2" charset="77"/>
              </a:rPr>
              <a:t> was founded in 1959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Geomanist" panose="02000503000000020004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Geomanist" panose="02000503000000020004" pitchFamily="2" charset="77"/>
              </a:rPr>
              <a:t>It was a governmental initiative to establish an institution for the study of agricultural, forestry, and animal sciences at the graduate level and do research in these areas.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Geomanist" panose="02000503000000020004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2" charset="77"/>
              </a:rPr>
              <a:t>It was the first institution of its kind in Latin America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Geomanist" panose="02000503000000020004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Geomanist" panose="02000503000000020004" pitchFamily="2" charset="77"/>
              </a:rPr>
              <a:t>2007 marked the development of the first 5-year Strategic Plan, in line with the National Plan of Development and the Sectorial Program of the Ministry of Agriculture.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Geomanist" panose="02000503000000020004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2" charset="77"/>
              </a:rPr>
              <a:t>Our editorial house “Editorial Colegio de </a:t>
            </a:r>
            <a:r>
              <a:rPr lang="en-US" dirty="0" err="1">
                <a:latin typeface="Geomanist" panose="02000503000000020004" pitchFamily="2" charset="77"/>
              </a:rPr>
              <a:t>Postgraduados</a:t>
            </a:r>
            <a:r>
              <a:rPr lang="en-US" dirty="0">
                <a:latin typeface="Geomanist" panose="02000503000000020004" pitchFamily="2" charset="77"/>
              </a:rPr>
              <a:t>”  began developing the “Basic Library of Agriculture” to cover the Spanish- speakers market in Latin America and Spain.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Geomanist" panose="02000503000000020004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dirty="0">
              <a:latin typeface="Geomanist" panose="02000503000000020004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927745-E872-7A4A-AAC1-9C8DA3D63429}"/>
              </a:ext>
            </a:extLst>
          </p:cNvPr>
          <p:cNvSpPr txBox="1"/>
          <p:nvPr/>
        </p:nvSpPr>
        <p:spPr>
          <a:xfrm>
            <a:off x="725214" y="741604"/>
            <a:ext cx="209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 err="1">
                <a:solidFill>
                  <a:schemeClr val="bg1"/>
                </a:solidFill>
                <a:latin typeface="Geomanist Bold" panose="02000503000000020004" pitchFamily="2" charset="77"/>
              </a:rPr>
              <a:t>History</a:t>
            </a:r>
            <a:endParaRPr lang="es-MX" sz="2400" b="1" dirty="0">
              <a:solidFill>
                <a:schemeClr val="bg1"/>
              </a:solidFill>
              <a:latin typeface="Geomanist Bold" panose="02000503000000020004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7F9B422-A6DC-4CC2-BC7E-86191C430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90"/>
          <a:stretch/>
        </p:blipFill>
        <p:spPr>
          <a:xfrm>
            <a:off x="243353" y="3429000"/>
            <a:ext cx="3325351" cy="29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80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DDE8B-DB69-8ED6-351E-EC17A1B06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618676D3-563D-0F9F-8F08-8CFB7DC76CD9}"/>
              </a:ext>
            </a:extLst>
          </p:cNvPr>
          <p:cNvSpPr/>
          <p:nvPr/>
        </p:nvSpPr>
        <p:spPr>
          <a:xfrm>
            <a:off x="1789463" y="0"/>
            <a:ext cx="1029032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pic>
        <p:nvPicPr>
          <p:cNvPr id="20" name="Imagen 19" descr="Imagen en blanco y negro de un edificio&#10;&#10;Descripción generada automáticamente">
            <a:extLst>
              <a:ext uri="{FF2B5EF4-FFF2-40B4-BE49-F238E27FC236}">
                <a16:creationId xmlns:a16="http://schemas.microsoft.com/office/drawing/2014/main" id="{0E1D4D31-4D6E-5AE0-A61C-D73654432788}"/>
              </a:ext>
            </a:extLst>
          </p:cNvPr>
          <p:cNvPicPr>
            <a:picLocks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87" t="7256" r="12063" b="3818"/>
          <a:stretch/>
        </p:blipFill>
        <p:spPr>
          <a:xfrm>
            <a:off x="4763903" y="1365057"/>
            <a:ext cx="4728300" cy="4728300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8BD1EE9-ACB9-CEB1-49DB-05F511A67FE6}"/>
              </a:ext>
            </a:extLst>
          </p:cNvPr>
          <p:cNvSpPr/>
          <p:nvPr/>
        </p:nvSpPr>
        <p:spPr>
          <a:xfrm>
            <a:off x="1949116" y="175680"/>
            <a:ext cx="10242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eomanist Bold" panose="02000503000000020004" pitchFamily="50" charset="0"/>
              </a:rPr>
              <a:t>Pioneering Graduate Programs (1959)</a:t>
            </a:r>
            <a:endParaRPr lang="es-MX" sz="3600" b="1" dirty="0">
              <a:latin typeface="Geomanist Bold" panose="02000503000000020004" pitchFamily="50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5649EEB-477A-6093-9E1E-8752C5B5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864"/>
            <a:ext cx="22442" cy="9747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DED98B7-DD93-B687-F109-D5EF3EF4ADF4}"/>
              </a:ext>
            </a:extLst>
          </p:cNvPr>
          <p:cNvSpPr/>
          <p:nvPr/>
        </p:nvSpPr>
        <p:spPr>
          <a:xfrm>
            <a:off x="4579157" y="1179095"/>
            <a:ext cx="5100224" cy="5100224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 descr="Una planta con hojas verdes&#10;&#10;Descripción generada automáticamente">
            <a:extLst>
              <a:ext uri="{FF2B5EF4-FFF2-40B4-BE49-F238E27FC236}">
                <a16:creationId xmlns:a16="http://schemas.microsoft.com/office/drawing/2014/main" id="{2611110B-ABA0-3D97-01DF-864025D810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21" r="15704" b="6783"/>
          <a:stretch/>
        </p:blipFill>
        <p:spPr>
          <a:xfrm>
            <a:off x="4475763" y="4172423"/>
            <a:ext cx="2160000" cy="2160000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5D63870-8E21-68C8-A32C-4AF01E9A54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7" b="3365"/>
          <a:stretch/>
        </p:blipFill>
        <p:spPr bwMode="auto">
          <a:xfrm flipH="1">
            <a:off x="4475763" y="1569207"/>
            <a:ext cx="2160000" cy="2160000"/>
          </a:xfrm>
          <a:prstGeom prst="ellipse">
            <a:avLst/>
          </a:prstGeom>
          <a:noFill/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animal, pequeño, comida, diferente&#10;&#10;Descripción generada automáticamente">
            <a:extLst>
              <a:ext uri="{FF2B5EF4-FFF2-40B4-BE49-F238E27FC236}">
                <a16:creationId xmlns:a16="http://schemas.microsoft.com/office/drawing/2014/main" id="{7A64413C-E65D-228F-4E23-C116C3C76A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581" t="24153" r="13257" b="3685"/>
          <a:stretch/>
        </p:blipFill>
        <p:spPr>
          <a:xfrm>
            <a:off x="7622775" y="1569207"/>
            <a:ext cx="2160000" cy="2160000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DAFD-486F-B64C-B756-CF15EFE07B31}"/>
              </a:ext>
            </a:extLst>
          </p:cNvPr>
          <p:cNvSpPr txBox="1"/>
          <p:nvPr/>
        </p:nvSpPr>
        <p:spPr>
          <a:xfrm>
            <a:off x="3198310" y="2409160"/>
            <a:ext cx="23699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>
                <a:solidFill>
                  <a:schemeClr val="accent4">
                    <a:lumMod val="50000"/>
                  </a:schemeClr>
                </a:solidFill>
                <a:latin typeface="Geomanist Medium" panose="02000603000000020004" pitchFamily="50" charset="0"/>
              </a:rPr>
              <a:t>ENTOMOLOGY</a:t>
            </a:r>
            <a:endParaRPr lang="es-MX" sz="2400" b="1" dirty="0">
              <a:solidFill>
                <a:schemeClr val="accent4">
                  <a:lumMod val="50000"/>
                </a:schemeClr>
              </a:solidFill>
              <a:latin typeface="Geomanist Medium" panose="02000603000000020004" pitchFamily="50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86AC2CC-25EA-98B0-2DD3-515CA53B1B6F}"/>
              </a:ext>
            </a:extLst>
          </p:cNvPr>
          <p:cNvSpPr txBox="1"/>
          <p:nvPr/>
        </p:nvSpPr>
        <p:spPr>
          <a:xfrm>
            <a:off x="2927263" y="5094737"/>
            <a:ext cx="26410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>
                <a:solidFill>
                  <a:schemeClr val="accent4">
                    <a:lumMod val="50000"/>
                  </a:schemeClr>
                </a:solidFill>
                <a:latin typeface="Geomanist Medium" panose="02000603000000020004" pitchFamily="50" charset="0"/>
              </a:rPr>
              <a:t>PLANT GENETICS</a:t>
            </a:r>
            <a:endParaRPr lang="es-MX" sz="2400" b="1" dirty="0">
              <a:solidFill>
                <a:schemeClr val="accent4">
                  <a:lumMod val="50000"/>
                </a:schemeClr>
              </a:solidFill>
              <a:latin typeface="Geomanist Medium" panose="02000603000000020004" pitchFamily="50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27A2E9D-D7E1-F45D-BDD3-A9A7C6E9BAE3}"/>
              </a:ext>
            </a:extLst>
          </p:cNvPr>
          <p:cNvSpPr txBox="1"/>
          <p:nvPr/>
        </p:nvSpPr>
        <p:spPr>
          <a:xfrm>
            <a:off x="8786303" y="2435921"/>
            <a:ext cx="26314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4">
                    <a:lumMod val="50000"/>
                  </a:schemeClr>
                </a:solidFill>
                <a:latin typeface="Geomanist Medium" panose="02000603000000020004" pitchFamily="50" charset="0"/>
              </a:rPr>
              <a:t>PHYTOPATHOLOGY</a:t>
            </a:r>
            <a:endParaRPr lang="es-MX" sz="2400" b="1" dirty="0">
              <a:solidFill>
                <a:schemeClr val="accent4">
                  <a:lumMod val="50000"/>
                </a:schemeClr>
              </a:solidFill>
              <a:latin typeface="Geomanist Medium" panose="02000603000000020004" pitchFamily="50" charset="0"/>
            </a:endParaRPr>
          </a:p>
        </p:txBody>
      </p:sp>
      <p:pic>
        <p:nvPicPr>
          <p:cNvPr id="23" name="Imagen 22" descr="Planta verde en el pasto&#10;&#10;Descripción generada automáticamente">
            <a:extLst>
              <a:ext uri="{FF2B5EF4-FFF2-40B4-BE49-F238E27FC236}">
                <a16:creationId xmlns:a16="http://schemas.microsoft.com/office/drawing/2014/main" id="{415E53F6-572B-4AC8-299D-16821A4D0DF9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51" t="7086" r="28758" b="12551"/>
          <a:stretch/>
        </p:blipFill>
        <p:spPr>
          <a:xfrm>
            <a:off x="7706303" y="4099228"/>
            <a:ext cx="2160000" cy="2160000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AA721EB-C15E-6E4D-6629-EF8BBA6364DB}"/>
              </a:ext>
            </a:extLst>
          </p:cNvPr>
          <p:cNvSpPr txBox="1"/>
          <p:nvPr/>
        </p:nvSpPr>
        <p:spPr>
          <a:xfrm>
            <a:off x="8817421" y="4934729"/>
            <a:ext cx="26314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4">
                    <a:lumMod val="50000"/>
                  </a:schemeClr>
                </a:solidFill>
                <a:latin typeface="Geomanist Medium" panose="02000603000000020004" pitchFamily="50" charset="0"/>
              </a:rPr>
              <a:t>EDAPHOLOGY</a:t>
            </a:r>
          </a:p>
          <a:p>
            <a:r>
              <a:rPr lang="es-ES" sz="1600" dirty="0">
                <a:solidFill>
                  <a:schemeClr val="accent4">
                    <a:lumMod val="50000"/>
                  </a:schemeClr>
                </a:solidFill>
                <a:latin typeface="Geomanist Medium" panose="02000603000000020004" pitchFamily="50" charset="0"/>
              </a:rPr>
              <a:t>(SOIL SCIENCES)</a:t>
            </a:r>
            <a:endParaRPr lang="es-MX" sz="1600" dirty="0">
              <a:solidFill>
                <a:schemeClr val="accent4">
                  <a:lumMod val="50000"/>
                </a:schemeClr>
              </a:solidFill>
              <a:latin typeface="Geomanist Medium" panose="020006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4069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7769BE-3AF6-D141-934B-9357A9E09592}"/>
              </a:ext>
            </a:extLst>
          </p:cNvPr>
          <p:cNvSpPr txBox="1"/>
          <p:nvPr/>
        </p:nvSpPr>
        <p:spPr>
          <a:xfrm>
            <a:off x="4042338" y="800803"/>
            <a:ext cx="4107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400" dirty="0">
                <a:latin typeface="Geomanist" panose="02000503000000020004" pitchFamily="2" charset="77"/>
              </a:rPr>
              <a:t>The </a:t>
            </a:r>
            <a:r>
              <a:rPr lang="es-ES" sz="2400" dirty="0" err="1">
                <a:latin typeface="Geomanist" panose="02000503000000020004" pitchFamily="2" charset="77"/>
              </a:rPr>
              <a:t>three</a:t>
            </a:r>
            <a:r>
              <a:rPr lang="es-ES" sz="2400" dirty="0">
                <a:latin typeface="Geomanist" panose="02000503000000020004" pitchFamily="2" charset="77"/>
              </a:rPr>
              <a:t> fundamental </a:t>
            </a:r>
            <a:r>
              <a:rPr lang="es-ES" sz="2400" dirty="0" err="1">
                <a:latin typeface="Geomanist" panose="02000503000000020004" pitchFamily="2" charset="77"/>
              </a:rPr>
              <a:t>areas</a:t>
            </a:r>
            <a:endParaRPr lang="es-ES" sz="2400" dirty="0">
              <a:latin typeface="Geomanist" panose="02000503000000020004" pitchFamily="2" charset="77"/>
            </a:endParaRPr>
          </a:p>
          <a:p>
            <a:pPr lvl="0"/>
            <a:r>
              <a:rPr lang="es-ES" sz="2400" dirty="0">
                <a:latin typeface="Geomanist" panose="02000503000000020004" pitchFamily="2" charset="77"/>
              </a:rPr>
              <a:t>     </a:t>
            </a:r>
            <a:r>
              <a:rPr lang="es-ES" sz="2400" dirty="0" err="1">
                <a:latin typeface="Geomanist" panose="02000503000000020004" pitchFamily="2" charset="77"/>
              </a:rPr>
              <a:t>of</a:t>
            </a:r>
            <a:r>
              <a:rPr lang="es-ES" sz="2400" dirty="0">
                <a:latin typeface="Geomanist" panose="02000503000000020004" pitchFamily="2" charset="77"/>
              </a:rPr>
              <a:t> </a:t>
            </a:r>
            <a:r>
              <a:rPr lang="es-ES" sz="2400" dirty="0" err="1">
                <a:latin typeface="Geomanist" panose="02000503000000020004" pitchFamily="2" charset="77"/>
              </a:rPr>
              <a:t>Colpos</a:t>
            </a:r>
            <a:r>
              <a:rPr lang="es-ES" sz="2400" dirty="0">
                <a:latin typeface="Geomanist" panose="02000503000000020004" pitchFamily="2" charset="77"/>
              </a:rPr>
              <a:t> are: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927745-E872-7A4A-AAC1-9C8DA3D63429}"/>
              </a:ext>
            </a:extLst>
          </p:cNvPr>
          <p:cNvSpPr txBox="1"/>
          <p:nvPr/>
        </p:nvSpPr>
        <p:spPr>
          <a:xfrm>
            <a:off x="24584" y="3483546"/>
            <a:ext cx="36026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Historically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,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plant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protection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specialists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have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participated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as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part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of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several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NAPPO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expert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groups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,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such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as:</a:t>
            </a:r>
          </a:p>
          <a:p>
            <a:pPr algn="ctr"/>
            <a:endParaRPr lang="es-MX" sz="2000" dirty="0">
              <a:solidFill>
                <a:schemeClr val="bg1"/>
              </a:solidFill>
              <a:latin typeface="Geomanist" panose="02000503000000020004" pitchFamily="50" charset="0"/>
            </a:endParaRPr>
          </a:p>
          <a:p>
            <a:pPr algn="ctr"/>
            <a:endParaRPr lang="es-MX" sz="2000" dirty="0">
              <a:solidFill>
                <a:schemeClr val="bg1"/>
              </a:solidFill>
              <a:latin typeface="Geomanist" panose="02000503000000020004" pitchFamily="50" charset="0"/>
            </a:endParaRPr>
          </a:p>
          <a:p>
            <a:pPr algn="ctr"/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1)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Regulation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of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introduction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of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exotic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species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,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acting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as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biological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control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agents</a:t>
            </a:r>
            <a:endParaRPr lang="es-MX" sz="2000" dirty="0">
              <a:solidFill>
                <a:schemeClr val="bg1"/>
              </a:solidFill>
              <a:latin typeface="Geomanist" panose="02000503000000020004" pitchFamily="50" charset="0"/>
            </a:endParaRPr>
          </a:p>
          <a:p>
            <a:pPr algn="ctr"/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2)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Methyl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bromide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Geomanist" panose="02000503000000020004" pitchFamily="50" charset="0"/>
              </a:rPr>
              <a:t>alternatives</a:t>
            </a:r>
            <a:r>
              <a:rPr lang="es-MX" sz="20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DB48C98-C0E6-4AF9-9628-653B2EE4E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998" y="4516582"/>
            <a:ext cx="2540546" cy="190541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A7D012A-81BD-45B6-8B6E-88F5920A0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102" y="1216302"/>
            <a:ext cx="2610956" cy="195821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669100A-7EC0-43C6-83A8-BA7F01396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325" y="4516582"/>
            <a:ext cx="2540546" cy="1905410"/>
          </a:xfrm>
          <a:prstGeom prst="rect">
            <a:avLst/>
          </a:prstGeom>
        </p:spPr>
      </p:pic>
      <p:pic>
        <p:nvPicPr>
          <p:cNvPr id="11" name="Imagen 10" descr="Una señal de tránsito&#10;&#10;Descripción generada automáticamente con confianza baja">
            <a:extLst>
              <a:ext uri="{FF2B5EF4-FFF2-40B4-BE49-F238E27FC236}">
                <a16:creationId xmlns:a16="http://schemas.microsoft.com/office/drawing/2014/main" id="{66C878FA-6176-423A-A6A5-C417BF7B5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207" y="1538895"/>
            <a:ext cx="5302373" cy="297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2586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7CE4089-171E-4D4E-AC66-8BF0754A44CC}"/>
              </a:ext>
            </a:extLst>
          </p:cNvPr>
          <p:cNvSpPr txBox="1"/>
          <p:nvPr/>
        </p:nvSpPr>
        <p:spPr>
          <a:xfrm>
            <a:off x="503956" y="943615"/>
            <a:ext cx="459451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2" charset="77"/>
              </a:rPr>
              <a:t>1 Specialization, 19 Masters and 15 Doctoral programs are offered by our Institution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Geomanist" panose="02000503000000020004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Geomanist" panose="02000503000000020004" pitchFamily="2" charset="77"/>
              </a:rPr>
              <a:t>Majority of educational programs offer non-refundable scholarships paid by the Mexican Government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Geomanist" panose="02000503000000020004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2" charset="77"/>
              </a:rPr>
              <a:t>Main topics covered: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Geomanist" panose="02000503000000020004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Geomanist" panose="02000503000000020004" pitchFamily="2" charset="77"/>
              </a:rPr>
              <a:t>Plan protection, </a:t>
            </a:r>
            <a:r>
              <a:rPr lang="en-US" b="1" dirty="0" err="1">
                <a:solidFill>
                  <a:srgbClr val="0070C0"/>
                </a:solidFill>
                <a:latin typeface="Geomanist" panose="02000503000000020004" pitchFamily="2" charset="77"/>
              </a:rPr>
              <a:t>Agro</a:t>
            </a:r>
            <a:r>
              <a:rPr lang="en-US" b="1" dirty="0">
                <a:solidFill>
                  <a:srgbClr val="0070C0"/>
                </a:solidFill>
                <a:latin typeface="Geomanist" panose="02000503000000020004" pitchFamily="2" charset="77"/>
              </a:rPr>
              <a:t>-ecology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2" charset="77"/>
              </a:rPr>
              <a:t>Genetics, Seed production,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2" charset="77"/>
              </a:rPr>
              <a:t>Fruticulture, Botany, Forestry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2" charset="77"/>
              </a:rPr>
              <a:t>Soil and Water sciences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2" charset="77"/>
              </a:rPr>
              <a:t>Animal husbandry, Wildlife management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2" charset="77"/>
              </a:rPr>
              <a:t>Innovation in natural resources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2" charset="77"/>
              </a:rPr>
              <a:t>Tropical Agroecosystems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2" charset="77"/>
              </a:rPr>
              <a:t>Rural development, Gender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manist" panose="02000503000000020004" pitchFamily="2" charset="77"/>
              </a:rPr>
              <a:t>Among others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E5FD45-19C0-4643-B97B-D4D5B30C5D0D}"/>
              </a:ext>
            </a:extLst>
          </p:cNvPr>
          <p:cNvSpPr txBox="1"/>
          <p:nvPr/>
        </p:nvSpPr>
        <p:spPr>
          <a:xfrm>
            <a:off x="9291145" y="741604"/>
            <a:ext cx="209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 err="1">
                <a:solidFill>
                  <a:schemeClr val="bg1"/>
                </a:solidFill>
                <a:latin typeface="Geomanist Bold" panose="02000503000000020004" pitchFamily="2" charset="77"/>
              </a:rPr>
              <a:t>Education</a:t>
            </a:r>
            <a:endParaRPr lang="es-MX" sz="2400" b="1" dirty="0">
              <a:solidFill>
                <a:schemeClr val="bg1"/>
              </a:solidFill>
              <a:latin typeface="Geomanist Bold" panose="02000503000000020004" pitchFamily="2" charset="7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08A25D-54C9-42FF-9745-B7FAF54DC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498" y="1736437"/>
            <a:ext cx="6410033" cy="480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5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8" ma:contentTypeDescription="Create a new document." ma:contentTypeScope="" ma:versionID="61e50d27a94aff6ed0da6958732925b4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1b297bcc931609e2c0ac29f3ebfb515b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22CEBC-DA23-43B1-B0F0-E46A50C3B1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56444D-205E-41AA-98BB-325260C287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d07005-8444-42b2-a841-576e386ff06a"/>
    <ds:schemaRef ds:uri="826fa057-fb92-41d3-a05d-69389c14cf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2042</TotalTime>
  <Words>1077</Words>
  <Application>Microsoft Office PowerPoint</Application>
  <PresentationFormat>Widescreen</PresentationFormat>
  <Paragraphs>214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Geomanist</vt:lpstr>
      <vt:lpstr>Geomanist Bold</vt:lpstr>
      <vt:lpstr>Geomanist Book</vt:lpstr>
      <vt:lpstr>Geomanist Medium</vt:lpstr>
      <vt:lpstr>MadrePatria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Andrés Silva Páez</dc:creator>
  <cp:lastModifiedBy>Nedelka Marin-Martinez</cp:lastModifiedBy>
  <cp:revision>62</cp:revision>
  <dcterms:created xsi:type="dcterms:W3CDTF">2024-10-01T20:00:48Z</dcterms:created>
  <dcterms:modified xsi:type="dcterms:W3CDTF">2024-10-22T16:21:09Z</dcterms:modified>
</cp:coreProperties>
</file>