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448" r:id="rId5"/>
    <p:sldId id="1018" r:id="rId6"/>
    <p:sldId id="258" r:id="rId7"/>
    <p:sldId id="257" r:id="rId8"/>
    <p:sldId id="259" r:id="rId9"/>
    <p:sldId id="260" r:id="rId10"/>
    <p:sldId id="261" r:id="rId11"/>
    <p:sldId id="262" r:id="rId12"/>
    <p:sldId id="263" r:id="rId13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609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12191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24383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7" userDrawn="1">
          <p15:clr>
            <a:srgbClr val="A4A3A4"/>
          </p15:clr>
        </p15:guide>
        <p15:guide id="2" orient="horz" pos="3240" userDrawn="1">
          <p15:clr>
            <a:srgbClr val="A4A3A4"/>
          </p15:clr>
        </p15:guide>
        <p15:guide id="3" orient="horz" pos="2040" userDrawn="1">
          <p15:clr>
            <a:srgbClr val="A4A3A4"/>
          </p15:clr>
        </p15:guide>
        <p15:guide id="4" orient="horz" pos="576" userDrawn="1">
          <p15:clr>
            <a:srgbClr val="A4A3A4"/>
          </p15:clr>
        </p15:guide>
        <p15:guide id="5" orient="horz" pos="143" userDrawn="1">
          <p15:clr>
            <a:srgbClr val="A4A3A4"/>
          </p15:clr>
        </p15:guide>
        <p15:guide id="6" orient="horz" pos="4181" userDrawn="1">
          <p15:clr>
            <a:srgbClr val="A4A3A4"/>
          </p15:clr>
        </p15:guide>
        <p15:guide id="7" orient="horz" pos="801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pos="5891" userDrawn="1">
          <p15:clr>
            <a:srgbClr val="A4A3A4"/>
          </p15:clr>
        </p15:guide>
        <p15:guide id="10" pos="4480" userDrawn="1">
          <p15:clr>
            <a:srgbClr val="A4A3A4"/>
          </p15:clr>
        </p15:guide>
        <p15:guide id="11" pos="352" userDrawn="1">
          <p15:clr>
            <a:srgbClr val="A4A3A4"/>
          </p15:clr>
        </p15:guide>
        <p15:guide id="12" pos="1811" userDrawn="1">
          <p15:clr>
            <a:srgbClr val="A4A3A4"/>
          </p15:clr>
        </p15:guide>
        <p15:guide id="13" pos="4647" userDrawn="1">
          <p15:clr>
            <a:srgbClr val="A4A3A4"/>
          </p15:clr>
        </p15:guide>
        <p15:guide id="14" pos="6055" userDrawn="1">
          <p15:clr>
            <a:srgbClr val="A4A3A4"/>
          </p15:clr>
        </p15:guide>
        <p15:guide id="15" pos="1651" userDrawn="1">
          <p15:clr>
            <a:srgbClr val="A4A3A4"/>
          </p15:clr>
        </p15:guide>
        <p15:guide id="16" pos="3040" userDrawn="1">
          <p15:clr>
            <a:srgbClr val="A4A3A4"/>
          </p15:clr>
        </p15:guide>
        <p15:guide id="17" pos="7328" userDrawn="1">
          <p15:clr>
            <a:srgbClr val="A4A3A4"/>
          </p15:clr>
        </p15:guide>
        <p15:guide id="18" pos="32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es, Christy" initials="MC" lastIdx="10" clrIdx="0"/>
  <p:cmAuthor id="1" name="STEWART COTTM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25"/>
    <a:srgbClr val="0F97A3"/>
    <a:srgbClr val="040000"/>
    <a:srgbClr val="FEFFFF"/>
    <a:srgbClr val="FBFBFB"/>
    <a:srgbClr val="2FA98B"/>
    <a:srgbClr val="EAEAEA"/>
    <a:srgbClr val="32AB84"/>
    <a:srgbClr val="2FA98A"/>
    <a:srgbClr val="31A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4" autoAdjust="0"/>
    <p:restoredTop sz="97307" autoAdjust="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>
        <p:guide orient="horz" pos="3897"/>
        <p:guide orient="horz" pos="3240"/>
        <p:guide orient="horz" pos="2040"/>
        <p:guide orient="horz" pos="576"/>
        <p:guide orient="horz" pos="143"/>
        <p:guide orient="horz" pos="4181"/>
        <p:guide orient="horz" pos="801"/>
        <p:guide orient="horz" pos="2160"/>
        <p:guide pos="5891"/>
        <p:guide pos="4480"/>
        <p:guide pos="352"/>
        <p:guide pos="1811"/>
        <p:guide pos="4647"/>
        <p:guide pos="6055"/>
        <p:guide pos="1651"/>
        <p:guide pos="3040"/>
        <p:guide pos="7328"/>
        <p:guide pos="3227"/>
      </p:guideLst>
    </p:cSldViewPr>
  </p:slideViewPr>
  <p:outlineViewPr>
    <p:cViewPr>
      <p:scale>
        <a:sx n="33" d="100"/>
        <a:sy n="33" d="100"/>
      </p:scale>
      <p:origin x="0" y="139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2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delka Marin-Martinez" userId="18629550-3c9d-4252-a615-0373b95fad7d" providerId="ADAL" clId="{292BF2B8-CD8D-4664-9EAA-728602DE3B14}"/>
    <pc:docChg chg="modSld">
      <pc:chgData name="Nedelka Marin-Martinez" userId="18629550-3c9d-4252-a615-0373b95fad7d" providerId="ADAL" clId="{292BF2B8-CD8D-4664-9EAA-728602DE3B14}" dt="2024-10-09T18:51:29.613" v="1" actId="20577"/>
      <pc:docMkLst>
        <pc:docMk/>
      </pc:docMkLst>
      <pc:sldChg chg="modSp mod">
        <pc:chgData name="Nedelka Marin-Martinez" userId="18629550-3c9d-4252-a615-0373b95fad7d" providerId="ADAL" clId="{292BF2B8-CD8D-4664-9EAA-728602DE3B14}" dt="2024-10-09T18:51:29.613" v="1" actId="20577"/>
        <pc:sldMkLst>
          <pc:docMk/>
          <pc:sldMk cId="1563061016" sldId="263"/>
        </pc:sldMkLst>
        <pc:spChg chg="mod">
          <ac:chgData name="Nedelka Marin-Martinez" userId="18629550-3c9d-4252-a615-0373b95fad7d" providerId="ADAL" clId="{292BF2B8-CD8D-4664-9EAA-728602DE3B14}" dt="2024-10-09T18:51:29.613" v="1" actId="20577"/>
          <ac:spMkLst>
            <pc:docMk/>
            <pc:sldMk cId="1563061016" sldId="263"/>
            <ac:spMk id="4" creationId="{9B77EF45-9404-2E58-E01E-24233EE74F8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4B33F-EA58-4768-9BD5-BFD9B5B5858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820588-599D-496F-B8C2-3B901765E935}">
      <dgm:prSet/>
      <dgm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003725"/>
              </a:solidFill>
              <a:latin typeface="Franklin Gothic Book" panose="020B0503020102020204" pitchFamily="34" charset="0"/>
              <a:ea typeface="+mn-ea"/>
              <a:cs typeface="+mn-cs"/>
            </a:rPr>
            <a:t>BS in Chemical Engineering, MS and PhD in Materials</a:t>
          </a:r>
        </a:p>
      </dgm:t>
    </dgm:pt>
    <dgm:pt modelId="{37B4D07F-9924-4937-8FF2-7B2FC8FA9D61}" type="parTrans" cxnId="{0A9B5201-9361-4750-A94E-09DA8DB380F2}">
      <dgm:prSet/>
      <dgm:spPr/>
      <dgm:t>
        <a:bodyPr/>
        <a:lstStyle/>
        <a:p>
          <a:endParaRPr lang="en-US" b="1">
            <a:latin typeface="Franklin Gothic Book" panose="020B0503020102020204" pitchFamily="34" charset="0"/>
          </a:endParaRPr>
        </a:p>
      </dgm:t>
    </dgm:pt>
    <dgm:pt modelId="{93B12C2B-FFD6-40CD-86D3-FD16CF0A58A4}" type="sibTrans" cxnId="{0A9B5201-9361-4750-A94E-09DA8DB380F2}">
      <dgm:prSet/>
      <dgm:spPr/>
      <dgm:t>
        <a:bodyPr/>
        <a:lstStyle/>
        <a:p>
          <a:endParaRPr lang="en-US" b="1">
            <a:latin typeface="Franklin Gothic Book" panose="020B0503020102020204" pitchFamily="34" charset="0"/>
          </a:endParaRPr>
        </a:p>
      </dgm:t>
    </dgm:pt>
    <dgm:pt modelId="{074ABB98-19CD-4C49-82F4-26D98A3DC2CE}">
      <dgm:prSet/>
      <dgm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003725"/>
              </a:solidFill>
              <a:latin typeface="Franklin Gothic Book" panose="020B0503020102020204" pitchFamily="34" charset="0"/>
              <a:ea typeface="+mn-ea"/>
              <a:cs typeface="+mn-cs"/>
            </a:rPr>
            <a:t>Joined NWPCA in 2013.  </a:t>
          </a:r>
        </a:p>
        <a:p>
          <a:pPr>
            <a:buNone/>
          </a:pPr>
          <a:r>
            <a:rPr lang="en-US" b="1" dirty="0">
              <a:solidFill>
                <a:srgbClr val="003725"/>
              </a:solidFill>
              <a:latin typeface="Franklin Gothic Book" panose="020B0503020102020204" pitchFamily="34" charset="0"/>
              <a:ea typeface="+mn-ea"/>
              <a:cs typeface="+mn-cs"/>
            </a:rPr>
            <a:t>Prior to that worked as a graduate research assistant developing the dielectric heat treatment schedule for ISPM 15</a:t>
          </a:r>
        </a:p>
      </dgm:t>
    </dgm:pt>
    <dgm:pt modelId="{8F076FB7-2660-4109-B96E-594D43BDE00F}" type="parTrans" cxnId="{E1B11B2A-5198-4E3E-8BB9-47B882F6A260}">
      <dgm:prSet/>
      <dgm:spPr/>
      <dgm:t>
        <a:bodyPr/>
        <a:lstStyle/>
        <a:p>
          <a:endParaRPr lang="en-US" b="1">
            <a:latin typeface="Franklin Gothic Book" panose="020B0503020102020204" pitchFamily="34" charset="0"/>
          </a:endParaRPr>
        </a:p>
      </dgm:t>
    </dgm:pt>
    <dgm:pt modelId="{88B10431-493A-4B93-9137-F74F0925D89B}" type="sibTrans" cxnId="{E1B11B2A-5198-4E3E-8BB9-47B882F6A260}">
      <dgm:prSet/>
      <dgm:spPr/>
      <dgm:t>
        <a:bodyPr/>
        <a:lstStyle/>
        <a:p>
          <a:endParaRPr lang="en-US" b="1">
            <a:latin typeface="Franklin Gothic Book" panose="020B0503020102020204" pitchFamily="34" charset="0"/>
          </a:endParaRPr>
        </a:p>
      </dgm:t>
    </dgm:pt>
    <dgm:pt modelId="{0DCD6DC5-92DF-4F57-8983-CBCD7EBB8609}">
      <dgm:prSet/>
      <dgm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003725"/>
              </a:solidFill>
              <a:latin typeface="Franklin Gothic Book" panose="020B0503020102020204" pitchFamily="34" charset="0"/>
              <a:ea typeface="+mn-ea"/>
              <a:cs typeface="+mn-cs"/>
            </a:rPr>
            <a:t>Standing member - NAPPO Forestry Expert Working Group </a:t>
          </a:r>
          <a:br>
            <a:rPr lang="en-US" b="1" dirty="0">
              <a:solidFill>
                <a:srgbClr val="003725"/>
              </a:solidFill>
              <a:latin typeface="Franklin Gothic Book" panose="020B0503020102020204" pitchFamily="34" charset="0"/>
              <a:ea typeface="+mn-ea"/>
              <a:cs typeface="+mn-cs"/>
            </a:rPr>
          </a:br>
          <a:r>
            <a:rPr lang="en-US" b="1" dirty="0">
              <a:solidFill>
                <a:srgbClr val="003725"/>
              </a:solidFill>
              <a:latin typeface="Franklin Gothic Book" panose="020B0503020102020204" pitchFamily="34" charset="0"/>
              <a:ea typeface="+mn-ea"/>
              <a:cs typeface="+mn-cs"/>
            </a:rPr>
            <a:t>International Forestry Quarantine Research Group (IFQRG)</a:t>
          </a:r>
        </a:p>
      </dgm:t>
    </dgm:pt>
    <dgm:pt modelId="{BD76307A-E3C0-4B3C-AABE-0DBC31D5D3A5}" type="parTrans" cxnId="{77C75D68-B2CC-4BA7-8C50-3C40E576DD24}">
      <dgm:prSet/>
      <dgm:spPr/>
      <dgm:t>
        <a:bodyPr/>
        <a:lstStyle/>
        <a:p>
          <a:endParaRPr lang="en-US" b="1">
            <a:latin typeface="Franklin Gothic Book" panose="020B0503020102020204" pitchFamily="34" charset="0"/>
          </a:endParaRPr>
        </a:p>
      </dgm:t>
    </dgm:pt>
    <dgm:pt modelId="{933DD407-AB43-4910-8327-B14B910DF1D5}" type="sibTrans" cxnId="{77C75D68-B2CC-4BA7-8C50-3C40E576DD24}">
      <dgm:prSet/>
      <dgm:spPr/>
      <dgm:t>
        <a:bodyPr/>
        <a:lstStyle/>
        <a:p>
          <a:endParaRPr lang="en-US" b="1">
            <a:latin typeface="Franklin Gothic Book" panose="020B0503020102020204" pitchFamily="34" charset="0"/>
          </a:endParaRPr>
        </a:p>
      </dgm:t>
    </dgm:pt>
    <dgm:pt modelId="{A7FEA0F3-8AF2-41DF-95B4-1AE190E525B9}">
      <dgm:prSet/>
      <dgm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003725"/>
              </a:solidFill>
              <a:latin typeface="Franklin Gothic Book" panose="020B0503020102020204" pitchFamily="34" charset="0"/>
              <a:ea typeface="+mn-ea"/>
              <a:cs typeface="+mn-cs"/>
            </a:rPr>
            <a:t>Member of IPPC WG on ISPM 15 guidance </a:t>
          </a:r>
        </a:p>
      </dgm:t>
    </dgm:pt>
    <dgm:pt modelId="{3378D6DE-DC05-469B-8F0B-68CA4184B6CB}" type="parTrans" cxnId="{7FD63293-3139-4CBD-BA4F-4CFDAAC2BC35}">
      <dgm:prSet/>
      <dgm:spPr/>
      <dgm:t>
        <a:bodyPr/>
        <a:lstStyle/>
        <a:p>
          <a:endParaRPr lang="en-US" b="1">
            <a:latin typeface="Franklin Gothic Book" panose="020B0503020102020204" pitchFamily="34" charset="0"/>
          </a:endParaRPr>
        </a:p>
      </dgm:t>
    </dgm:pt>
    <dgm:pt modelId="{34B180C3-A721-4760-8332-077116C05C8C}" type="sibTrans" cxnId="{7FD63293-3139-4CBD-BA4F-4CFDAAC2BC35}">
      <dgm:prSet/>
      <dgm:spPr/>
      <dgm:t>
        <a:bodyPr/>
        <a:lstStyle/>
        <a:p>
          <a:endParaRPr lang="en-US" b="1">
            <a:latin typeface="Franklin Gothic Book" panose="020B0503020102020204" pitchFamily="34" charset="0"/>
          </a:endParaRPr>
        </a:p>
      </dgm:t>
    </dgm:pt>
    <dgm:pt modelId="{A44E48AF-3B95-40D7-AB68-E58A65FC78C4}" type="pres">
      <dgm:prSet presAssocID="{BB94B33F-EA58-4768-9BD5-BFD9B5B5858A}" presName="vert0" presStyleCnt="0">
        <dgm:presLayoutVars>
          <dgm:dir/>
          <dgm:animOne val="branch"/>
          <dgm:animLvl val="lvl"/>
        </dgm:presLayoutVars>
      </dgm:prSet>
      <dgm:spPr/>
    </dgm:pt>
    <dgm:pt modelId="{0751F318-B685-4537-ACDE-6B8EFC1CB903}" type="pres">
      <dgm:prSet presAssocID="{93820588-599D-496F-B8C2-3B901765E935}" presName="thickLine" presStyleLbl="alignNode1" presStyleIdx="0" presStyleCnt="4"/>
      <dgm:spPr>
        <a:xfrm>
          <a:off x="0" y="0"/>
          <a:ext cx="10515600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F76DDE5-39B0-44B0-A471-42DA5A6C8696}" type="pres">
      <dgm:prSet presAssocID="{93820588-599D-496F-B8C2-3B901765E935}" presName="horz1" presStyleCnt="0"/>
      <dgm:spPr/>
    </dgm:pt>
    <dgm:pt modelId="{03894E48-D21E-4407-AB9F-D82C5F0C5578}" type="pres">
      <dgm:prSet presAssocID="{93820588-599D-496F-B8C2-3B901765E935}" presName="tx1" presStyleLbl="revTx" presStyleIdx="0" presStyleCnt="4"/>
      <dgm:spPr/>
    </dgm:pt>
    <dgm:pt modelId="{049F710F-2EA2-4EA8-9B2F-D9E8D0358867}" type="pres">
      <dgm:prSet presAssocID="{93820588-599D-496F-B8C2-3B901765E935}" presName="vert1" presStyleCnt="0"/>
      <dgm:spPr/>
    </dgm:pt>
    <dgm:pt modelId="{84F263C3-1402-4346-BD5C-FCE5287832F5}" type="pres">
      <dgm:prSet presAssocID="{074ABB98-19CD-4C49-82F4-26D98A3DC2CE}" presName="thickLine" presStyleLbl="alignNode1" presStyleIdx="1" presStyleCnt="4"/>
      <dgm:spPr>
        <a:xfrm>
          <a:off x="0" y="1087834"/>
          <a:ext cx="10515600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0057E05-4D00-49FF-B122-F2DFD3343F23}" type="pres">
      <dgm:prSet presAssocID="{074ABB98-19CD-4C49-82F4-26D98A3DC2CE}" presName="horz1" presStyleCnt="0"/>
      <dgm:spPr/>
    </dgm:pt>
    <dgm:pt modelId="{23416734-E8D9-4453-8521-F5A4E008E30E}" type="pres">
      <dgm:prSet presAssocID="{074ABB98-19CD-4C49-82F4-26D98A3DC2CE}" presName="tx1" presStyleLbl="revTx" presStyleIdx="1" presStyleCnt="4"/>
      <dgm:spPr/>
    </dgm:pt>
    <dgm:pt modelId="{33E8599C-F42B-46B5-B88A-90D9623CA58D}" type="pres">
      <dgm:prSet presAssocID="{074ABB98-19CD-4C49-82F4-26D98A3DC2CE}" presName="vert1" presStyleCnt="0"/>
      <dgm:spPr/>
    </dgm:pt>
    <dgm:pt modelId="{1B2F71F0-8A5A-4B0B-B007-7BF90A841333}" type="pres">
      <dgm:prSet presAssocID="{0DCD6DC5-92DF-4F57-8983-CBCD7EBB8609}" presName="thickLine" presStyleLbl="alignNode1" presStyleIdx="2" presStyleCnt="4"/>
      <dgm:spPr>
        <a:xfrm>
          <a:off x="0" y="2175669"/>
          <a:ext cx="10515600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08B2526-E534-4D31-A000-7280E96DBA10}" type="pres">
      <dgm:prSet presAssocID="{0DCD6DC5-92DF-4F57-8983-CBCD7EBB8609}" presName="horz1" presStyleCnt="0"/>
      <dgm:spPr/>
    </dgm:pt>
    <dgm:pt modelId="{1DA1A8F1-78EC-4AD9-B499-E94A5020DB16}" type="pres">
      <dgm:prSet presAssocID="{0DCD6DC5-92DF-4F57-8983-CBCD7EBB8609}" presName="tx1" presStyleLbl="revTx" presStyleIdx="2" presStyleCnt="4"/>
      <dgm:spPr/>
    </dgm:pt>
    <dgm:pt modelId="{73D21193-7020-484B-BF73-3B6E968CB902}" type="pres">
      <dgm:prSet presAssocID="{0DCD6DC5-92DF-4F57-8983-CBCD7EBB8609}" presName="vert1" presStyleCnt="0"/>
      <dgm:spPr/>
    </dgm:pt>
    <dgm:pt modelId="{D9221672-B3A2-4075-8640-4A766B9CA50C}" type="pres">
      <dgm:prSet presAssocID="{A7FEA0F3-8AF2-41DF-95B4-1AE190E525B9}" presName="thickLine" presStyleLbl="alignNode1" presStyleIdx="3" presStyleCnt="4"/>
      <dgm:spPr>
        <a:xfrm>
          <a:off x="0" y="3263503"/>
          <a:ext cx="10515600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D7D99689-130A-4A09-ACD4-E8EBD38C5137}" type="pres">
      <dgm:prSet presAssocID="{A7FEA0F3-8AF2-41DF-95B4-1AE190E525B9}" presName="horz1" presStyleCnt="0"/>
      <dgm:spPr/>
    </dgm:pt>
    <dgm:pt modelId="{7D3A91AA-CD48-486B-B2F9-7963F6EF84E1}" type="pres">
      <dgm:prSet presAssocID="{A7FEA0F3-8AF2-41DF-95B4-1AE190E525B9}" presName="tx1" presStyleLbl="revTx" presStyleIdx="3" presStyleCnt="4"/>
      <dgm:spPr/>
    </dgm:pt>
    <dgm:pt modelId="{EB7C0C78-6427-419F-8736-9B65C5AB5BFC}" type="pres">
      <dgm:prSet presAssocID="{A7FEA0F3-8AF2-41DF-95B4-1AE190E525B9}" presName="vert1" presStyleCnt="0"/>
      <dgm:spPr/>
    </dgm:pt>
  </dgm:ptLst>
  <dgm:cxnLst>
    <dgm:cxn modelId="{0A9B5201-9361-4750-A94E-09DA8DB380F2}" srcId="{BB94B33F-EA58-4768-9BD5-BFD9B5B5858A}" destId="{93820588-599D-496F-B8C2-3B901765E935}" srcOrd="0" destOrd="0" parTransId="{37B4D07F-9924-4937-8FF2-7B2FC8FA9D61}" sibTransId="{93B12C2B-FFD6-40CD-86D3-FD16CF0A58A4}"/>
    <dgm:cxn modelId="{E1B11B2A-5198-4E3E-8BB9-47B882F6A260}" srcId="{BB94B33F-EA58-4768-9BD5-BFD9B5B5858A}" destId="{074ABB98-19CD-4C49-82F4-26D98A3DC2CE}" srcOrd="1" destOrd="0" parTransId="{8F076FB7-2660-4109-B96E-594D43BDE00F}" sibTransId="{88B10431-493A-4B93-9137-F74F0925D89B}"/>
    <dgm:cxn modelId="{3B86ED2B-C156-4C59-A095-D015D3D522EE}" type="presOf" srcId="{0DCD6DC5-92DF-4F57-8983-CBCD7EBB8609}" destId="{1DA1A8F1-78EC-4AD9-B499-E94A5020DB16}" srcOrd="0" destOrd="0" presId="urn:microsoft.com/office/officeart/2008/layout/LinedList"/>
    <dgm:cxn modelId="{86257C35-3181-449D-B057-A6B573EBE4DD}" type="presOf" srcId="{BB94B33F-EA58-4768-9BD5-BFD9B5B5858A}" destId="{A44E48AF-3B95-40D7-AB68-E58A65FC78C4}" srcOrd="0" destOrd="0" presId="urn:microsoft.com/office/officeart/2008/layout/LinedList"/>
    <dgm:cxn modelId="{77C75D68-B2CC-4BA7-8C50-3C40E576DD24}" srcId="{BB94B33F-EA58-4768-9BD5-BFD9B5B5858A}" destId="{0DCD6DC5-92DF-4F57-8983-CBCD7EBB8609}" srcOrd="2" destOrd="0" parTransId="{BD76307A-E3C0-4B3C-AABE-0DBC31D5D3A5}" sibTransId="{933DD407-AB43-4910-8327-B14B910DF1D5}"/>
    <dgm:cxn modelId="{102BA878-A8BB-49FA-B715-3E85858E6144}" type="presOf" srcId="{A7FEA0F3-8AF2-41DF-95B4-1AE190E525B9}" destId="{7D3A91AA-CD48-486B-B2F9-7963F6EF84E1}" srcOrd="0" destOrd="0" presId="urn:microsoft.com/office/officeart/2008/layout/LinedList"/>
    <dgm:cxn modelId="{D190067B-5B0E-41D5-9DD7-FA6BFBD4612F}" type="presOf" srcId="{93820588-599D-496F-B8C2-3B901765E935}" destId="{03894E48-D21E-4407-AB9F-D82C5F0C5578}" srcOrd="0" destOrd="0" presId="urn:microsoft.com/office/officeart/2008/layout/LinedList"/>
    <dgm:cxn modelId="{7FD63293-3139-4CBD-BA4F-4CFDAAC2BC35}" srcId="{BB94B33F-EA58-4768-9BD5-BFD9B5B5858A}" destId="{A7FEA0F3-8AF2-41DF-95B4-1AE190E525B9}" srcOrd="3" destOrd="0" parTransId="{3378D6DE-DC05-469B-8F0B-68CA4184B6CB}" sibTransId="{34B180C3-A721-4760-8332-077116C05C8C}"/>
    <dgm:cxn modelId="{61E6C6DF-3FA8-40AF-B64F-695C13BECE43}" type="presOf" srcId="{074ABB98-19CD-4C49-82F4-26D98A3DC2CE}" destId="{23416734-E8D9-4453-8521-F5A4E008E30E}" srcOrd="0" destOrd="0" presId="urn:microsoft.com/office/officeart/2008/layout/LinedList"/>
    <dgm:cxn modelId="{CB728B4C-67EE-49CC-896B-ED053406A52B}" type="presParOf" srcId="{A44E48AF-3B95-40D7-AB68-E58A65FC78C4}" destId="{0751F318-B685-4537-ACDE-6B8EFC1CB903}" srcOrd="0" destOrd="0" presId="urn:microsoft.com/office/officeart/2008/layout/LinedList"/>
    <dgm:cxn modelId="{2444B0E4-2E5C-401B-9164-F705403C1FD7}" type="presParOf" srcId="{A44E48AF-3B95-40D7-AB68-E58A65FC78C4}" destId="{9F76DDE5-39B0-44B0-A471-42DA5A6C8696}" srcOrd="1" destOrd="0" presId="urn:microsoft.com/office/officeart/2008/layout/LinedList"/>
    <dgm:cxn modelId="{49047AA0-CCD0-4159-8188-8684547E755C}" type="presParOf" srcId="{9F76DDE5-39B0-44B0-A471-42DA5A6C8696}" destId="{03894E48-D21E-4407-AB9F-D82C5F0C5578}" srcOrd="0" destOrd="0" presId="urn:microsoft.com/office/officeart/2008/layout/LinedList"/>
    <dgm:cxn modelId="{09A26364-C82F-48BF-8704-1EB4DCD06856}" type="presParOf" srcId="{9F76DDE5-39B0-44B0-A471-42DA5A6C8696}" destId="{049F710F-2EA2-4EA8-9B2F-D9E8D0358867}" srcOrd="1" destOrd="0" presId="urn:microsoft.com/office/officeart/2008/layout/LinedList"/>
    <dgm:cxn modelId="{1F0BEDD6-7597-4603-859D-153DB2A5E446}" type="presParOf" srcId="{A44E48AF-3B95-40D7-AB68-E58A65FC78C4}" destId="{84F263C3-1402-4346-BD5C-FCE5287832F5}" srcOrd="2" destOrd="0" presId="urn:microsoft.com/office/officeart/2008/layout/LinedList"/>
    <dgm:cxn modelId="{DA2FEDFD-E1FA-4C99-9096-7F65B394C1A9}" type="presParOf" srcId="{A44E48AF-3B95-40D7-AB68-E58A65FC78C4}" destId="{C0057E05-4D00-49FF-B122-F2DFD3343F23}" srcOrd="3" destOrd="0" presId="urn:microsoft.com/office/officeart/2008/layout/LinedList"/>
    <dgm:cxn modelId="{96D47A04-FECB-4596-8802-007931E5AAD8}" type="presParOf" srcId="{C0057E05-4D00-49FF-B122-F2DFD3343F23}" destId="{23416734-E8D9-4453-8521-F5A4E008E30E}" srcOrd="0" destOrd="0" presId="urn:microsoft.com/office/officeart/2008/layout/LinedList"/>
    <dgm:cxn modelId="{947B0B9E-89F5-402F-86DC-72D626246BE6}" type="presParOf" srcId="{C0057E05-4D00-49FF-B122-F2DFD3343F23}" destId="{33E8599C-F42B-46B5-B88A-90D9623CA58D}" srcOrd="1" destOrd="0" presId="urn:microsoft.com/office/officeart/2008/layout/LinedList"/>
    <dgm:cxn modelId="{8DD3B323-22B1-4611-8FB1-A5B641C39697}" type="presParOf" srcId="{A44E48AF-3B95-40D7-AB68-E58A65FC78C4}" destId="{1B2F71F0-8A5A-4B0B-B007-7BF90A841333}" srcOrd="4" destOrd="0" presId="urn:microsoft.com/office/officeart/2008/layout/LinedList"/>
    <dgm:cxn modelId="{CD116592-9142-4180-9B34-1FC62D6A81F1}" type="presParOf" srcId="{A44E48AF-3B95-40D7-AB68-E58A65FC78C4}" destId="{708B2526-E534-4D31-A000-7280E96DBA10}" srcOrd="5" destOrd="0" presId="urn:microsoft.com/office/officeart/2008/layout/LinedList"/>
    <dgm:cxn modelId="{77EBD4BE-1860-41FD-AEC0-4994C2BEADA4}" type="presParOf" srcId="{708B2526-E534-4D31-A000-7280E96DBA10}" destId="{1DA1A8F1-78EC-4AD9-B499-E94A5020DB16}" srcOrd="0" destOrd="0" presId="urn:microsoft.com/office/officeart/2008/layout/LinedList"/>
    <dgm:cxn modelId="{540CF2EE-863F-450E-BD10-DA32439DA039}" type="presParOf" srcId="{708B2526-E534-4D31-A000-7280E96DBA10}" destId="{73D21193-7020-484B-BF73-3B6E968CB902}" srcOrd="1" destOrd="0" presId="urn:microsoft.com/office/officeart/2008/layout/LinedList"/>
    <dgm:cxn modelId="{88C2154A-9F10-4B59-8DD8-57B50523BD3E}" type="presParOf" srcId="{A44E48AF-3B95-40D7-AB68-E58A65FC78C4}" destId="{D9221672-B3A2-4075-8640-4A766B9CA50C}" srcOrd="6" destOrd="0" presId="urn:microsoft.com/office/officeart/2008/layout/LinedList"/>
    <dgm:cxn modelId="{CDB1E37C-B2BA-42C3-ABCF-705C606BF662}" type="presParOf" srcId="{A44E48AF-3B95-40D7-AB68-E58A65FC78C4}" destId="{D7D99689-130A-4A09-ACD4-E8EBD38C5137}" srcOrd="7" destOrd="0" presId="urn:microsoft.com/office/officeart/2008/layout/LinedList"/>
    <dgm:cxn modelId="{0CEF2059-87AC-4688-BE99-B88104777E01}" type="presParOf" srcId="{D7D99689-130A-4A09-ACD4-E8EBD38C5137}" destId="{7D3A91AA-CD48-486B-B2F9-7963F6EF84E1}" srcOrd="0" destOrd="0" presId="urn:microsoft.com/office/officeart/2008/layout/LinedList"/>
    <dgm:cxn modelId="{ABB1DD29-6605-4836-931D-76376DCEF3FE}" type="presParOf" srcId="{D7D99689-130A-4A09-ACD4-E8EBD38C5137}" destId="{EB7C0C78-6427-419F-8736-9B65C5AB5B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1F318-B685-4537-ACDE-6B8EFC1CB903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94E48-D21E-4407-AB9F-D82C5F0C5578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03725"/>
              </a:solidFill>
              <a:latin typeface="Franklin Gothic Book" panose="020B0503020102020204" pitchFamily="34" charset="0"/>
              <a:ea typeface="+mn-ea"/>
              <a:cs typeface="+mn-cs"/>
            </a:rPr>
            <a:t>BS in Chemical Engineering, MS and PhD in Materials</a:t>
          </a:r>
        </a:p>
      </dsp:txBody>
      <dsp:txXfrm>
        <a:off x="0" y="0"/>
        <a:ext cx="10515600" cy="1087834"/>
      </dsp:txXfrm>
    </dsp:sp>
    <dsp:sp modelId="{84F263C3-1402-4346-BD5C-FCE5287832F5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16734-E8D9-4453-8521-F5A4E008E30E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03725"/>
              </a:solidFill>
              <a:latin typeface="Franklin Gothic Book" panose="020B0503020102020204" pitchFamily="34" charset="0"/>
              <a:ea typeface="+mn-ea"/>
              <a:cs typeface="+mn-cs"/>
            </a:rPr>
            <a:t>Joined NWPCA in 2013. 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03725"/>
              </a:solidFill>
              <a:latin typeface="Franklin Gothic Book" panose="020B0503020102020204" pitchFamily="34" charset="0"/>
              <a:ea typeface="+mn-ea"/>
              <a:cs typeface="+mn-cs"/>
            </a:rPr>
            <a:t>Prior to that worked as a graduate research assistant developing the dielectric heat treatment schedule for ISPM 15</a:t>
          </a:r>
        </a:p>
      </dsp:txBody>
      <dsp:txXfrm>
        <a:off x="0" y="1087834"/>
        <a:ext cx="10515600" cy="1087834"/>
      </dsp:txXfrm>
    </dsp:sp>
    <dsp:sp modelId="{1B2F71F0-8A5A-4B0B-B007-7BF90A841333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1A8F1-78EC-4AD9-B499-E94A5020DB16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03725"/>
              </a:solidFill>
              <a:latin typeface="Franklin Gothic Book" panose="020B0503020102020204" pitchFamily="34" charset="0"/>
              <a:ea typeface="+mn-ea"/>
              <a:cs typeface="+mn-cs"/>
            </a:rPr>
            <a:t>Standing member - NAPPO Forestry Expert Working Group </a:t>
          </a:r>
          <a:br>
            <a:rPr lang="en-US" sz="2100" b="1" kern="1200" dirty="0">
              <a:solidFill>
                <a:srgbClr val="003725"/>
              </a:solidFill>
              <a:latin typeface="Franklin Gothic Book" panose="020B0503020102020204" pitchFamily="34" charset="0"/>
              <a:ea typeface="+mn-ea"/>
              <a:cs typeface="+mn-cs"/>
            </a:rPr>
          </a:br>
          <a:r>
            <a:rPr lang="en-US" sz="2100" b="1" kern="1200" dirty="0">
              <a:solidFill>
                <a:srgbClr val="003725"/>
              </a:solidFill>
              <a:latin typeface="Franklin Gothic Book" panose="020B0503020102020204" pitchFamily="34" charset="0"/>
              <a:ea typeface="+mn-ea"/>
              <a:cs typeface="+mn-cs"/>
            </a:rPr>
            <a:t>International Forestry Quarantine Research Group (IFQRG)</a:t>
          </a:r>
        </a:p>
      </dsp:txBody>
      <dsp:txXfrm>
        <a:off x="0" y="2175669"/>
        <a:ext cx="10515600" cy="1087834"/>
      </dsp:txXfrm>
    </dsp:sp>
    <dsp:sp modelId="{D9221672-B3A2-4075-8640-4A766B9CA50C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A91AA-CD48-486B-B2F9-7963F6EF84E1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03725"/>
              </a:solidFill>
              <a:latin typeface="Franklin Gothic Book" panose="020B0503020102020204" pitchFamily="34" charset="0"/>
              <a:ea typeface="+mn-ea"/>
              <a:cs typeface="+mn-cs"/>
            </a:rPr>
            <a:t>Member of IPPC WG on ISPM 15 guidance </a:t>
          </a:r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Franklin Gothic Book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Franklin Gothic Book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Franklin Gothic Book"/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7D9E80C-1275-4BB2-B463-83D7BFC7A942}" type="slidenum">
              <a:rPr lang="en-US">
                <a:latin typeface="Franklin Gothic Book"/>
              </a:rPr>
              <a:pPr>
                <a:defRPr/>
              </a:pPr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71804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Franklin Gothic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Franklin Gothic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6913"/>
            <a:ext cx="618807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Franklin Gothic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Franklin Gothic Book"/>
        <a:ea typeface="ＭＳ Ｐゴシック" charset="0"/>
        <a:cs typeface="ＭＳ Ｐゴシック" charset="0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Franklin Gothic Book"/>
        <a:ea typeface="ＭＳ Ｐゴシック" pitchFamily="-106" charset="-128"/>
        <a:cs typeface="ＭＳ Ｐゴシック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Franklin Gothic Book"/>
        <a:ea typeface="ＭＳ Ｐゴシック" pitchFamily="-106" charset="-128"/>
        <a:cs typeface="ＭＳ Ｐゴシック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Franklin Gothic Book"/>
        <a:ea typeface="ＭＳ Ｐゴシック" pitchFamily="-106" charset="-128"/>
        <a:cs typeface="ＭＳ Ｐゴシック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Franklin Gothic Book"/>
        <a:ea typeface="ＭＳ Ｐゴシック" pitchFamily="-106" charset="-128"/>
        <a:cs typeface="ＭＳ Ｐゴシック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1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9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E1068D7-93BB-3A46-B89F-BEF5498CAD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2020" y="5917544"/>
            <a:ext cx="5587966" cy="341686"/>
          </a:xfrm>
        </p:spPr>
        <p:txBody>
          <a:bodyPr/>
          <a:lstStyle>
            <a:lvl1pPr>
              <a:defRPr sz="2200" b="1" baseline="0">
                <a:solidFill>
                  <a:srgbClr val="003725"/>
                </a:solidFill>
              </a:defRPr>
            </a:lvl1pPr>
          </a:lstStyle>
          <a:p>
            <a:r>
              <a:rPr lang="en-US" dirty="0"/>
              <a:t>Subtitle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38E2B3E-1786-EB47-9E70-E61BA2E57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2020" y="5071873"/>
            <a:ext cx="5587966" cy="743140"/>
          </a:xfrm>
        </p:spPr>
        <p:txBody>
          <a:bodyPr anchor="b"/>
          <a:lstStyle>
            <a:lvl1pPr>
              <a:lnSpc>
                <a:spcPts val="2500"/>
              </a:lnSpc>
              <a:defRPr sz="2800" b="1" i="0" baseline="0">
                <a:gradFill>
                  <a:gsLst>
                    <a:gs pos="0">
                      <a:srgbClr val="3BB04A"/>
                    </a:gs>
                    <a:gs pos="100000">
                      <a:srgbClr val="0F97A3"/>
                    </a:gs>
                  </a:gsLst>
                  <a:lin ang="0" scaled="1"/>
                </a:gradFill>
                <a:latin typeface="Franklin Gothic Heavy" panose="020B0603020102020204" pitchFamily="34" charset="0"/>
              </a:defRPr>
            </a:lvl1pPr>
          </a:lstStyle>
          <a:p>
            <a:r>
              <a:rPr lang="en-US" dirty="0"/>
              <a:t>Title of Presentation Goes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1B8C7F5-048C-C24B-B132-31A25D14F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71232" y="5917544"/>
            <a:ext cx="3698748" cy="341686"/>
          </a:xfrm>
        </p:spPr>
        <p:txBody>
          <a:bodyPr anchor="b"/>
          <a:lstStyle>
            <a:lvl1pPr algn="r">
              <a:defRPr sz="1800" b="0" baseline="0">
                <a:solidFill>
                  <a:srgbClr val="003725"/>
                </a:solidFill>
              </a:defRPr>
            </a:lvl1pPr>
          </a:lstStyle>
          <a:p>
            <a:r>
              <a:rPr lang="en-US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57253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D5B6-5961-07B3-C0B4-23D2A2BB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F347AB-2A4E-39C9-BD91-E99681939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6A846-EEA6-D55F-901E-0FE00102E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BF20A-0920-017F-1183-86B8155C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6F0F-423A-482A-8457-C28891398AA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00541-19A0-763B-4857-3DE6614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04F31-2179-5573-F45D-CA7FEA2A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D26C-EAD7-4872-8FB2-B53FA692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9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948F-9B66-8E62-1367-90E093E9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B539A-7DD3-E371-FEC9-9CFE39A65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77EE7-5200-AEA8-74F8-73DF325F9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4C3D9-3F2A-A983-02E6-267E5B2C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6F0F-423A-482A-8457-C28891398AA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8ADED-919E-6A48-7B2B-76870AE6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A060F-A456-C48B-BF8D-AEB6268E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D26C-EAD7-4872-8FB2-B53FA692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6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F78DBC8-7EAC-904F-AA51-E1A9AAB5DD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2020" y="5917544"/>
            <a:ext cx="5587966" cy="341686"/>
          </a:xfrm>
        </p:spPr>
        <p:txBody>
          <a:bodyPr/>
          <a:lstStyle>
            <a:lvl1pPr>
              <a:defRPr sz="2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45BFC1-F5D6-FD4A-90B9-9AD7773656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2020" y="5071873"/>
            <a:ext cx="5587966" cy="743140"/>
          </a:xfrm>
        </p:spPr>
        <p:txBody>
          <a:bodyPr anchor="b"/>
          <a:lstStyle>
            <a:lvl1pPr>
              <a:lnSpc>
                <a:spcPts val="2500"/>
              </a:lnSpc>
              <a:defRPr sz="2800" b="1" i="0" baseline="0">
                <a:solidFill>
                  <a:schemeClr val="bg1"/>
                </a:solidFill>
                <a:latin typeface="Franklin Gothic Heavy" panose="020B0603020102020204" pitchFamily="34" charset="0"/>
              </a:defRPr>
            </a:lvl1pPr>
          </a:lstStyle>
          <a:p>
            <a:r>
              <a:rPr lang="en-US" dirty="0"/>
              <a:t>Title of Presentation Goes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A9FE45-A752-0148-B80E-50876FBF45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71232" y="5917544"/>
            <a:ext cx="3698748" cy="341686"/>
          </a:xfrm>
        </p:spPr>
        <p:txBody>
          <a:bodyPr anchor="b"/>
          <a:lstStyle>
            <a:lvl1pPr algn="r">
              <a:defRPr sz="18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75831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9BAE-668E-8243-8F23-7A9B6502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7884C-944F-9809-7706-E6E45F32D6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326" y="6344612"/>
            <a:ext cx="435099" cy="4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89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BB04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3B433E-CC2D-6345-B669-62F520A4B1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465263"/>
            <a:ext cx="10911840" cy="449865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BA49B3-E123-1913-1107-3646AC691F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366" y="6382712"/>
            <a:ext cx="435099" cy="4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B04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00DA0-5932-7F41-B0F7-1C6E8C2570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463041"/>
            <a:ext cx="4917524" cy="4500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3773D48-ABF3-3E45-8A68-D95D460198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15246" y="1477655"/>
            <a:ext cx="5409276" cy="4500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gradFill>
          <a:gsLst>
            <a:gs pos="0">
              <a:srgbClr val="3BB04A"/>
            </a:gs>
            <a:gs pos="100000">
              <a:srgbClr val="0F97A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74DBF8A-EB8C-6B49-8283-C2056FD87B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8240" y="3082392"/>
            <a:ext cx="7335519" cy="344577"/>
          </a:xfrm>
        </p:spPr>
        <p:txBody>
          <a:bodyPr/>
          <a:lstStyle>
            <a:lvl1pPr algn="ctr">
              <a:defRPr sz="2667" b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324446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>
          <a:gsLst>
            <a:gs pos="0">
              <a:srgbClr val="3BB04A"/>
            </a:gs>
            <a:gs pos="100000">
              <a:srgbClr val="0F97A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74DBF8A-EB8C-6B49-8283-C2056FD87B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8240" y="3004236"/>
            <a:ext cx="7335519" cy="849528"/>
          </a:xfrm>
        </p:spPr>
        <p:txBody>
          <a:bodyPr/>
          <a:lstStyle>
            <a:lvl1pPr algn="ctr">
              <a:defRPr sz="5400" b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5634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889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1163300" y="6142998"/>
            <a:ext cx="0" cy="432718"/>
          </a:xfrm>
          <a:prstGeom prst="line">
            <a:avLst/>
          </a:prstGeom>
          <a:ln w="889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466363"/>
            <a:ext cx="36322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25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2" y="6107132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4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8" name="TextBox 17"/>
          <p:cNvSpPr txBox="1"/>
          <p:nvPr userDrawn="1"/>
        </p:nvSpPr>
        <p:spPr>
          <a:xfrm>
            <a:off x="406402" y="6127552"/>
            <a:ext cx="255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National Wooden Pallet </a:t>
            </a:r>
            <a:br>
              <a:rPr lang="en-US" sz="1200" b="1" dirty="0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</a:br>
            <a:r>
              <a:rPr lang="en-US" sz="1200" b="1" dirty="0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&amp; Container</a:t>
            </a:r>
            <a:r>
              <a:rPr lang="en-US" sz="1200" b="1" dirty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 Association</a:t>
            </a:r>
            <a:endParaRPr lang="ru-RU" sz="1200" b="1" dirty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389782" y="6118169"/>
            <a:ext cx="273716" cy="205287"/>
            <a:chOff x="6324600" y="4114799"/>
            <a:chExt cx="685800" cy="68580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635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635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>
            <a:grpSpLocks noChangeAspect="1"/>
          </p:cNvGrpSpPr>
          <p:nvPr userDrawn="1"/>
        </p:nvGrpSpPr>
        <p:grpSpPr>
          <a:xfrm rot="10800000">
            <a:off x="2692554" y="6425068"/>
            <a:ext cx="273716" cy="205287"/>
            <a:chOff x="6324600" y="4114799"/>
            <a:chExt cx="685800" cy="6858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635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635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04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8EF9-C321-F154-7415-63D1AD09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D3493-10FC-26DA-4DC0-9A24370A4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0DD3B-1885-3060-4679-1C8FA16D5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0ABEF-F265-74A3-9062-3DCC29CA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6F0F-423A-482A-8457-C28891398AA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38966-040F-B2CA-53F7-C1304C5F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1832E-681E-E2E5-BFB1-BC8A7EBD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D26C-EAD7-4872-8FB2-B53FA692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9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5425"/>
            <a:ext cx="8229600" cy="60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3833" y="1249362"/>
            <a:ext cx="10972800" cy="492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tier bullet – 20pt</a:t>
            </a:r>
          </a:p>
          <a:p>
            <a:pPr lvl="2"/>
            <a:r>
              <a:rPr lang="en-US" dirty="0"/>
              <a:t>Second tier bullet – 18pt</a:t>
            </a:r>
          </a:p>
          <a:p>
            <a:pPr lvl="3"/>
            <a:r>
              <a:rPr lang="en-US" altLang="en-US" sz="1400" dirty="0"/>
              <a:t>Third tier bullet (use sparingly): 14 </a:t>
            </a:r>
            <a:r>
              <a:rPr lang="en-US" altLang="en-US" sz="1400" dirty="0" err="1"/>
              <a:t>pt</a:t>
            </a:r>
            <a:endParaRPr lang="en-US" altLang="en-US" sz="1400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621157" y="6349872"/>
            <a:ext cx="109515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 userDrawn="1"/>
        </p:nvSpPr>
        <p:spPr>
          <a:xfrm>
            <a:off x="609866" y="6445626"/>
            <a:ext cx="2529587" cy="21544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9F3BA562-E6CC-1B4D-9BAD-A0094B1EC033}" type="slidenum">
              <a:rPr lang="en-US" sz="1100" smtClean="0">
                <a:solidFill>
                  <a:srgbClr val="000000"/>
                </a:solidFill>
                <a:ea typeface="ＭＳ Ｐゴシック" pitchFamily="34" charset="-128"/>
                <a:cs typeface="Franklin Gothic Book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100" dirty="0">
                <a:solidFill>
                  <a:srgbClr val="000000"/>
                </a:solidFill>
                <a:ea typeface="ＭＳ Ｐゴシック" pitchFamily="34" charset="-128"/>
                <a:cs typeface="Franklin Gothic Book"/>
              </a:rPr>
              <a:t>	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24A7EF8-FC7C-4E92-88DF-949B18A777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0" b="22422"/>
          <a:stretch/>
        </p:blipFill>
        <p:spPr>
          <a:xfrm>
            <a:off x="9742089" y="6391307"/>
            <a:ext cx="2011946" cy="39949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1C944EA-2B9E-6218-B748-1A9D4C73BD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366" y="6382712"/>
            <a:ext cx="435099" cy="4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06" r:id="rId3"/>
    <p:sldLayoutId id="2147483651" r:id="rId4"/>
    <p:sldLayoutId id="2147483653" r:id="rId5"/>
    <p:sldLayoutId id="2147483707" r:id="rId6"/>
    <p:sldLayoutId id="2147483709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baseline="0">
          <a:solidFill>
            <a:srgbClr val="3BB04A"/>
          </a:solidFill>
          <a:latin typeface="+mj-lt"/>
          <a:ea typeface="ＭＳ Ｐゴシック" charset="0"/>
          <a:cs typeface="Franklin Gothic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1800"/>
        </a:spcBef>
        <a:spcAft>
          <a:spcPct val="0"/>
        </a:spcAft>
        <a:buClr>
          <a:srgbClr val="0068AC"/>
        </a:buClr>
        <a:buNone/>
        <a:defRPr sz="2800" baseline="0">
          <a:solidFill>
            <a:srgbClr val="040000"/>
          </a:solidFill>
          <a:latin typeface="Franklin Gothic Book"/>
          <a:ea typeface="ＭＳ Ｐゴシック" charset="0"/>
          <a:cs typeface="ＭＳ Ｐゴシック" charset="0"/>
        </a:defRPr>
      </a:lvl1pPr>
      <a:lvl2pPr marL="171446" indent="-171446" algn="l" rtl="0" eaLnBrk="1" fontAlgn="base" hangingPunct="1">
        <a:spcBef>
          <a:spcPct val="20000"/>
        </a:spcBef>
        <a:spcAft>
          <a:spcPct val="0"/>
        </a:spcAft>
        <a:buClr>
          <a:srgbClr val="0F97A3"/>
        </a:buClr>
        <a:buFont typeface="Wingdings" charset="2"/>
        <a:buChar char="§"/>
        <a:tabLst/>
        <a:defRPr sz="2000" baseline="0">
          <a:solidFill>
            <a:srgbClr val="040000"/>
          </a:solidFill>
          <a:latin typeface="Franklin Gothic Book"/>
          <a:ea typeface="ＭＳ Ｐゴシック" charset="0"/>
        </a:defRPr>
      </a:lvl2pPr>
      <a:lvl3pPr marL="400041" marR="0" indent="-169858" algn="l" defTabSz="914377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F97A3"/>
        </a:buClr>
        <a:buSzTx/>
        <a:buFont typeface=".HelveticaNeueDeskInterface-Regular" charset="-120"/>
        <a:buChar char="-"/>
        <a:tabLst/>
        <a:defRPr sz="1800" baseline="0">
          <a:solidFill>
            <a:srgbClr val="040000"/>
          </a:solidFill>
          <a:latin typeface="Franklin Gothic Book"/>
          <a:ea typeface="ＭＳ Ｐゴシック" charset="0"/>
        </a:defRPr>
      </a:lvl3pPr>
      <a:lvl4pPr marL="571486" marR="0" indent="-171446" algn="l" defTabSz="914377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F97A3"/>
        </a:buClr>
        <a:buSzTx/>
        <a:buFont typeface="Arial" charset="0"/>
        <a:buChar char="•"/>
        <a:tabLst/>
        <a:defRPr sz="1400">
          <a:solidFill>
            <a:schemeClr val="accent4"/>
          </a:solidFill>
          <a:latin typeface="Franklin Gothic Book"/>
          <a:ea typeface="ＭＳ Ｐゴシック" charset="0"/>
        </a:defRPr>
      </a:lvl4pPr>
      <a:lvl5pPr marL="2003375" indent="-174621" algn="l" rtl="0" eaLnBrk="1" fontAlgn="base" hangingPunct="1">
        <a:spcBef>
          <a:spcPct val="20000"/>
        </a:spcBef>
        <a:spcAft>
          <a:spcPct val="0"/>
        </a:spcAft>
        <a:buClr>
          <a:srgbClr val="0068AC"/>
        </a:buClr>
        <a:buChar char="»"/>
        <a:defRPr sz="1400">
          <a:solidFill>
            <a:schemeClr val="tx1"/>
          </a:solidFill>
          <a:latin typeface="Franklin Gothic Book"/>
          <a:ea typeface="ＭＳ Ｐゴシック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  <p15:guide id="5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AB8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7D2BD-C23B-45CF-93CE-C201B4260A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524" y="2680575"/>
            <a:ext cx="7933960" cy="19216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8800" dirty="0">
                <a:solidFill>
                  <a:srgbClr val="003725"/>
                </a:solidFill>
              </a:rPr>
              <a:t>US IAG UPDATE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6C8EE-BADB-44C8-9CD4-5594F2F47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28728" y="4545417"/>
            <a:ext cx="3698748" cy="4565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/>
              <a:t>Brad Gething, PhD</a:t>
            </a:r>
          </a:p>
          <a:p>
            <a:pPr>
              <a:spcBef>
                <a:spcPts val="0"/>
              </a:spcBef>
            </a:pPr>
            <a:r>
              <a:rPr lang="en-US" dirty="0"/>
              <a:t>NWPCA Vice President </a:t>
            </a:r>
          </a:p>
          <a:p>
            <a:pPr>
              <a:spcBef>
                <a:spcPts val="0"/>
              </a:spcBef>
            </a:pPr>
            <a:r>
              <a:rPr lang="en-US" dirty="0"/>
              <a:t>of Science &amp; Technology 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ED25818-2E6B-4F88-84EE-90DD55AE3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048850"/>
            <a:ext cx="4071937" cy="1460807"/>
          </a:xfrm>
          <a:prstGeom prst="rect">
            <a:avLst/>
          </a:prstGeom>
        </p:spPr>
      </p:pic>
      <p:pic>
        <p:nvPicPr>
          <p:cNvPr id="6" name="Picture 5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F52430C0-4BB4-42F2-829D-65FA8D9645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819" y="1167870"/>
            <a:ext cx="1890074" cy="283511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828CC9B-8069-386F-B074-90FD40F5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54429"/>
            <a:ext cx="2661557" cy="26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80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D72AB-DE24-4DDE-8D70-36350CF7A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3725"/>
                </a:solidFill>
              </a:rPr>
              <a:t>My Background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1266C39-4134-2A71-304B-9372BD924C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563118"/>
              </p:ext>
            </p:extLst>
          </p:nvPr>
        </p:nvGraphicFramePr>
        <p:xfrm>
          <a:off x="723900" y="17494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415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DEFF-9EA2-AFF4-9D9D-441FE7187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5" y="741391"/>
            <a:ext cx="3443514" cy="16162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>
                <a:solidFill>
                  <a:srgbClr val="003725"/>
                </a:solidFill>
              </a:rPr>
              <a:t>Methyl Bromide Alternative</a:t>
            </a:r>
          </a:p>
        </p:txBody>
      </p:sp>
      <p:pic>
        <p:nvPicPr>
          <p:cNvPr id="5" name="Picture 4" descr="http://www.pattayashipping.com/images/Freight/Fumi1.jpg">
            <a:extLst>
              <a:ext uri="{FF2B5EF4-FFF2-40B4-BE49-F238E27FC236}">
                <a16:creationId xmlns:a16="http://schemas.microsoft.com/office/drawing/2014/main" id="{F7F4B83D-88D9-68FC-B488-89DBD0ABB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" b="1"/>
          <a:stretch/>
        </p:blipFill>
        <p:spPr bwMode="auto">
          <a:xfrm>
            <a:off x="787114" y="1106570"/>
            <a:ext cx="6449549" cy="457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41C4D-8080-D0D7-BBAC-895C1EE28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0285" y="2533476"/>
            <a:ext cx="3443514" cy="344783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3400" dirty="0">
                <a:solidFill>
                  <a:srgbClr val="003725"/>
                </a:solidFill>
              </a:rPr>
              <a:t>Many industries continue to depend on Methyl Bromide to effectively eliminate phytosanitary risks.</a:t>
            </a:r>
          </a:p>
          <a:p>
            <a:r>
              <a:rPr lang="en-US" sz="3400" dirty="0">
                <a:solidFill>
                  <a:srgbClr val="003725"/>
                </a:solidFill>
              </a:rPr>
              <a:t>Finding alternatives is important, but so is assurance that they are commercially viable.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969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isk-Based Thinking: An Essential Part of ISO 9001 -">
            <a:extLst>
              <a:ext uri="{FF2B5EF4-FFF2-40B4-BE49-F238E27FC236}">
                <a16:creationId xmlns:a16="http://schemas.microsoft.com/office/drawing/2014/main" id="{1D7F13AB-3070-7D78-D95D-00D104DB84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r="12267" b="8309"/>
          <a:stretch/>
        </p:blipFill>
        <p:spPr bwMode="auto">
          <a:xfrm>
            <a:off x="5311702" y="10"/>
            <a:ext cx="6878775" cy="628814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BBCA25-593C-8C12-B8A1-9DC25AD1D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003725"/>
                </a:solidFill>
              </a:rPr>
              <a:t>System Approaches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2789A-212A-48A3-E30B-AE1E22E7C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834" y="2872899"/>
            <a:ext cx="4831868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u="sng" dirty="0"/>
              <a:t>ISPM 38 Annex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Seeds</a:t>
            </a:r>
          </a:p>
          <a:p>
            <a:r>
              <a:rPr lang="en-US" sz="2200" u="sng" dirty="0"/>
              <a:t>Fruit Tree Protocol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Washington State </a:t>
            </a:r>
            <a:r>
              <a:rPr lang="en-US" sz="2400" dirty="0">
                <a:solidFill>
                  <a:srgbClr val="003725"/>
                </a:solidFill>
              </a:rPr>
              <a:t> → </a:t>
            </a:r>
            <a:r>
              <a:rPr lang="en-US" sz="2200" dirty="0"/>
              <a:t> British Columbia</a:t>
            </a:r>
          </a:p>
        </p:txBody>
      </p:sp>
    </p:spTree>
    <p:extLst>
      <p:ext uri="{BB962C8B-B14F-4D97-AF65-F5344CB8AC3E}">
        <p14:creationId xmlns:p14="http://schemas.microsoft.com/office/powerpoint/2010/main" val="250897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DEFF-9EA2-AFF4-9D9D-441FE7187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84" y="346185"/>
            <a:ext cx="8229600" cy="603496"/>
          </a:xfrm>
        </p:spPr>
        <p:txBody>
          <a:bodyPr vert="horz" wrap="square" lIns="91440" tIns="45720" rIns="91440" bIns="45720" rtlCol="0" anchor="b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4400" dirty="0">
                <a:solidFill>
                  <a:srgbClr val="003725"/>
                </a:solidFill>
              </a:rPr>
              <a:t>Greenhouse/Nursery</a:t>
            </a:r>
            <a:endParaRPr lang="en-US" sz="4400" b="1" dirty="0">
              <a:solidFill>
                <a:srgbClr val="003725"/>
              </a:solidFill>
            </a:endParaRPr>
          </a:p>
        </p:txBody>
      </p:sp>
      <p:pic>
        <p:nvPicPr>
          <p:cNvPr id="8" name="Picture 2" descr="Free Stock Photo of Greenhouse Filled With Hanging Plants | Download Free  Images and Free Illustrations">
            <a:extLst>
              <a:ext uri="{FF2B5EF4-FFF2-40B4-BE49-F238E27FC236}">
                <a16:creationId xmlns:a16="http://schemas.microsoft.com/office/drawing/2014/main" id="{39832044-47DA-B829-A969-C402D5F9C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7" r="19818" b="-1"/>
          <a:stretch/>
        </p:blipFill>
        <p:spPr bwMode="auto">
          <a:xfrm>
            <a:off x="609600" y="1463041"/>
            <a:ext cx="4917524" cy="450087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41C4D-8080-D0D7-BBAC-895C1EE28F3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15246" y="1477655"/>
            <a:ext cx="5409276" cy="4500879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u="sng" dirty="0">
                <a:solidFill>
                  <a:srgbClr val="003725"/>
                </a:solidFill>
              </a:rPr>
              <a:t>Areas of emphasis</a:t>
            </a:r>
            <a:r>
              <a:rPr lang="en-US" sz="2400" dirty="0">
                <a:solidFill>
                  <a:srgbClr val="003725"/>
                </a:solidFill>
              </a:rPr>
              <a:t>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3725"/>
                </a:solidFill>
              </a:rPr>
              <a:t>   Box Tree Moth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3725"/>
                </a:solidFill>
              </a:rPr>
              <a:t>   </a:t>
            </a:r>
            <a:r>
              <a:rPr lang="en-US" sz="2400" dirty="0" err="1">
                <a:solidFill>
                  <a:srgbClr val="003725"/>
                </a:solidFill>
              </a:rPr>
              <a:t>Ralstonia</a:t>
            </a:r>
            <a:endParaRPr lang="en-US" sz="2400" dirty="0">
              <a:solidFill>
                <a:srgbClr val="003725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u="sng">
                <a:solidFill>
                  <a:srgbClr val="003725"/>
                </a:solidFill>
              </a:rPr>
              <a:t>Farm </a:t>
            </a:r>
            <a:r>
              <a:rPr lang="en-US" sz="2400" u="sng" dirty="0">
                <a:solidFill>
                  <a:srgbClr val="003725"/>
                </a:solidFill>
              </a:rPr>
              <a:t>Bill </a:t>
            </a:r>
            <a:r>
              <a:rPr lang="en-US" sz="2400" dirty="0">
                <a:solidFill>
                  <a:srgbClr val="003725"/>
                </a:solidFill>
              </a:rPr>
              <a:t>– Plant Protection Act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5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7617-252B-A99B-A038-CAC06371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003725"/>
                </a:solidFill>
              </a:rPr>
              <a:t>Citrus</a:t>
            </a:r>
          </a:p>
        </p:txBody>
      </p:sp>
      <p:pic>
        <p:nvPicPr>
          <p:cNvPr id="5" name="Picture 2" descr="15361f9890 – WordPress photo | WordPress.org Photo Directory">
            <a:extLst>
              <a:ext uri="{FF2B5EF4-FFF2-40B4-BE49-F238E27FC236}">
                <a16:creationId xmlns:a16="http://schemas.microsoft.com/office/drawing/2014/main" id="{52F4BD67-4582-C37F-656E-1529D167F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r="4923"/>
          <a:stretch/>
        </p:blipFill>
        <p:spPr bwMode="auto">
          <a:xfrm>
            <a:off x="1" y="9"/>
            <a:ext cx="4657344" cy="634646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52567-408A-233E-E624-8FEF6421C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u="sng" dirty="0">
                <a:solidFill>
                  <a:srgbClr val="003725"/>
                </a:solidFill>
              </a:rPr>
              <a:t>Areas of emphasis</a:t>
            </a:r>
            <a:r>
              <a:rPr lang="en-US" sz="2400" dirty="0">
                <a:solidFill>
                  <a:srgbClr val="003725"/>
                </a:solidFill>
              </a:rPr>
              <a:t>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3725"/>
                </a:solidFill>
              </a:rPr>
              <a:t>  -Citrus Leprosis Disease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3725"/>
                </a:solidFill>
              </a:rPr>
              <a:t>  -Citrus Greening Disease</a:t>
            </a:r>
          </a:p>
          <a:p>
            <a:r>
              <a:rPr lang="en-US" sz="2400" dirty="0">
                <a:solidFill>
                  <a:srgbClr val="003725"/>
                </a:solidFill>
              </a:rPr>
              <a:t>Harmonization of maximum residue levels (MRLs) for pesticides</a:t>
            </a:r>
          </a:p>
        </p:txBody>
      </p:sp>
    </p:spTree>
    <p:extLst>
      <p:ext uri="{BB962C8B-B14F-4D97-AF65-F5344CB8AC3E}">
        <p14:creationId xmlns:p14="http://schemas.microsoft.com/office/powerpoint/2010/main" val="258652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2EE1-1572-31DE-A39F-F538EE78B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003725"/>
                </a:solidFill>
              </a:rPr>
              <a:t>Seeds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19C-9D8B-87AF-1ABB-B5877D362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33297"/>
            <a:ext cx="644984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u="sng" dirty="0">
                <a:solidFill>
                  <a:srgbClr val="003725"/>
                </a:solidFill>
              </a:rPr>
              <a:t>Areas of emphasis</a:t>
            </a:r>
            <a:r>
              <a:rPr lang="en-US" sz="2000" dirty="0">
                <a:solidFill>
                  <a:srgbClr val="003725"/>
                </a:solidFill>
              </a:rPr>
              <a:t>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3725"/>
                </a:solidFill>
              </a:rPr>
              <a:t>  Tomato brown rugose fruit virus (</a:t>
            </a:r>
            <a:r>
              <a:rPr lang="en-US" sz="2000" dirty="0" err="1">
                <a:solidFill>
                  <a:srgbClr val="003725"/>
                </a:solidFill>
              </a:rPr>
              <a:t>ToBRFV</a:t>
            </a:r>
            <a:r>
              <a:rPr lang="en-US" sz="2000" dirty="0">
                <a:solidFill>
                  <a:srgbClr val="003725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3725"/>
                </a:solidFill>
              </a:rPr>
              <a:t>  Corn seed to Chile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srgbClr val="003725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srgbClr val="003725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srgbClr val="003725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srgbClr val="003725"/>
              </a:solidFill>
            </a:endParaRPr>
          </a:p>
          <a:p>
            <a:r>
              <a:rPr lang="en-US" sz="2000" u="sng" dirty="0">
                <a:solidFill>
                  <a:srgbClr val="003725"/>
                </a:solidFill>
              </a:rPr>
              <a:t>Industry Dynamics</a:t>
            </a:r>
            <a:r>
              <a:rPr lang="en-US" sz="2000" dirty="0">
                <a:solidFill>
                  <a:srgbClr val="003725"/>
                </a:solidFill>
              </a:rPr>
              <a:t>:</a:t>
            </a:r>
          </a:p>
          <a:p>
            <a:r>
              <a:rPr lang="en-US" sz="2000" dirty="0">
                <a:solidFill>
                  <a:srgbClr val="003725"/>
                </a:solidFill>
              </a:rPr>
              <a:t>New regulation → Diagnostic Test → Attaining a </a:t>
            </a:r>
            <a:r>
              <a:rPr lang="en-US" sz="2000" dirty="0" err="1">
                <a:solidFill>
                  <a:srgbClr val="003725"/>
                </a:solidFill>
              </a:rPr>
              <a:t>phyto</a:t>
            </a:r>
            <a:endParaRPr lang="en-US" sz="2000" dirty="0">
              <a:solidFill>
                <a:srgbClr val="003725"/>
              </a:solidFill>
            </a:endParaRPr>
          </a:p>
        </p:txBody>
      </p:sp>
      <p:pic>
        <p:nvPicPr>
          <p:cNvPr id="5" name="Picture 2" descr="Free picture: seeds, various, grains">
            <a:extLst>
              <a:ext uri="{FF2B5EF4-FFF2-40B4-BE49-F238E27FC236}">
                <a16:creationId xmlns:a16="http://schemas.microsoft.com/office/drawing/2014/main" id="{159DDEAA-DED1-48BA-AECC-C7A85FD5880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5" b="5775"/>
          <a:stretch/>
        </p:blipFill>
        <p:spPr bwMode="auto">
          <a:xfrm>
            <a:off x="6229215" y="10"/>
            <a:ext cx="5962785" cy="6304537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8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30092-555B-CA95-7FE8-54A9FA112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003725"/>
                </a:solidFill>
              </a:rPr>
              <a:t>Forestry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C21E9-EAB3-31BA-1C41-C8E395BF8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03" y="1774479"/>
            <a:ext cx="5014309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u="sng" dirty="0">
                <a:solidFill>
                  <a:srgbClr val="003725"/>
                </a:solidFill>
              </a:rPr>
              <a:t>Continuous improvement of ISPM 15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3725"/>
                </a:solidFill>
              </a:rPr>
              <a:t>  -Confirmation of HT schedule (56ºC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3725"/>
                </a:solidFill>
              </a:rPr>
              <a:t>   for 30 minutes)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3725"/>
                </a:solidFill>
              </a:rPr>
              <a:t>  -Terminology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3725"/>
                </a:solidFill>
              </a:rPr>
              <a:t>  -Compliance Data</a:t>
            </a:r>
          </a:p>
        </p:txBody>
      </p:sp>
      <p:pic>
        <p:nvPicPr>
          <p:cNvPr id="5" name="Picture 2" descr="Forestry Stewardship | Row by row trees planted, not really … | Flickr">
            <a:extLst>
              <a:ext uri="{FF2B5EF4-FFF2-40B4-BE49-F238E27FC236}">
                <a16:creationId xmlns:a16="http://schemas.microsoft.com/office/drawing/2014/main" id="{3CA40B05-8E2E-DE87-7E83-C5AA00990B4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8" r="19543" b="1"/>
          <a:stretch/>
        </p:blipFill>
        <p:spPr bwMode="auto">
          <a:xfrm>
            <a:off x="6096000" y="1"/>
            <a:ext cx="6102825" cy="635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5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F75B9-8F55-D900-FA2B-6F4A511A4FDD}"/>
              </a:ext>
            </a:extLst>
          </p:cNvPr>
          <p:cNvSpPr/>
          <p:nvPr/>
        </p:nvSpPr>
        <p:spPr>
          <a:xfrm>
            <a:off x="0" y="0"/>
            <a:ext cx="3946358" cy="6342278"/>
          </a:xfrm>
          <a:prstGeom prst="rect">
            <a:avLst/>
          </a:prstGeom>
          <a:solidFill>
            <a:srgbClr val="0F9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AF302D-4A7D-584A-3AFF-B1B7E1F3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84" y="1439796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rgbClr val="003725"/>
                </a:solidFill>
              </a:rPr>
              <a:t>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B4E6-4805-0EC0-F881-4EA53A54E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596082" cy="4363844"/>
          </a:xfrm>
        </p:spPr>
        <p:txBody>
          <a:bodyPr>
            <a:normAutofit fontScale="92500"/>
          </a:bodyPr>
          <a:lstStyle/>
          <a:p>
            <a:pPr marL="0" marR="0" lvl="0" indent="0" defTabSz="914400" rtl="0" eaLnBrk="1" fontAlgn="base" latinLnBrk="0" hangingPunct="1">
              <a:spcBef>
                <a:spcPts val="1800"/>
              </a:spcBef>
              <a:spcAft>
                <a:spcPct val="0"/>
              </a:spcAft>
              <a:buClr>
                <a:srgbClr val="0068AC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ＭＳ Ｐゴシック" charset="0"/>
              </a:rPr>
              <a:t>Fan Wang-Cahill, USDA APHIS </a:t>
            </a:r>
          </a:p>
          <a:p>
            <a:pPr marL="0" marR="0" lvl="0" indent="0" defTabSz="914400" rtl="0" eaLnBrk="1" fontAlgn="base" latinLnBrk="0" hangingPunct="1">
              <a:spcBef>
                <a:spcPts val="1800"/>
              </a:spcBef>
              <a:spcAft>
                <a:spcPct val="0"/>
              </a:spcAft>
              <a:buClr>
                <a:srgbClr val="0068AC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ＭＳ Ｐゴシック" charset="0"/>
              </a:rPr>
              <a:t>Tyrone Jones, USDA APHIS</a:t>
            </a:r>
          </a:p>
          <a:p>
            <a:pPr marL="0" marR="0" lvl="0" indent="0" defTabSz="914400" rtl="0" eaLnBrk="1" fontAlgn="base" latinLnBrk="0" hangingPunct="1">
              <a:spcBef>
                <a:spcPts val="1800"/>
              </a:spcBef>
              <a:spcAft>
                <a:spcPct val="0"/>
              </a:spcAft>
              <a:buClr>
                <a:srgbClr val="0068AC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ＭＳ Ｐゴシック" charset="0"/>
              </a:rPr>
              <a:t>Jon Daniels, USDA APHIS</a:t>
            </a:r>
          </a:p>
          <a:p>
            <a:pPr marL="0" marR="0" lvl="0" indent="0" defTabSz="914400" rtl="0" eaLnBrk="1" fontAlgn="base" latinLnBrk="0" hangingPunct="1">
              <a:spcBef>
                <a:spcPts val="1800"/>
              </a:spcBef>
              <a:spcAft>
                <a:spcPct val="0"/>
              </a:spcAft>
              <a:buClr>
                <a:srgbClr val="0068AC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ＭＳ Ｐゴシック" charset="0"/>
              </a:rPr>
              <a:t>USDA APHIS export certification staff</a:t>
            </a:r>
          </a:p>
          <a:p>
            <a:pPr marL="0" marR="0" lvl="0" indent="0" defTabSz="914400" rtl="0" eaLnBrk="1" fontAlgn="base" latinLnBrk="0" hangingPunct="1">
              <a:spcBef>
                <a:spcPts val="1800"/>
              </a:spcBef>
              <a:spcAft>
                <a:spcPct val="0"/>
              </a:spcAft>
              <a:buClr>
                <a:srgbClr val="0068AC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ＭＳ Ｐゴシック" charset="0"/>
              </a:rPr>
              <a:t>OR &amp; WA nursery certification staff</a:t>
            </a:r>
          </a:p>
          <a:p>
            <a:pPr marL="0" marR="0" lvl="0" indent="0" defTabSz="914400" rtl="0" eaLnBrk="1" fontAlgn="base" latinLnBrk="0" hangingPunct="1">
              <a:spcBef>
                <a:spcPts val="1800"/>
              </a:spcBef>
              <a:spcAft>
                <a:spcPct val="0"/>
              </a:spcAft>
              <a:buClr>
                <a:srgbClr val="0068AC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ＭＳ Ｐゴシック" charset="0"/>
              </a:rPr>
              <a:t>CFIA</a:t>
            </a:r>
          </a:p>
          <a:p>
            <a:pPr marL="0" indent="0">
              <a:buNone/>
            </a:pPr>
            <a:r>
              <a:rPr lang="en-US" sz="2000" dirty="0"/>
              <a:t>Craig Regelbrugge, American </a:t>
            </a:r>
            <a:r>
              <a:rPr lang="en-US" sz="2000" dirty="0" err="1"/>
              <a:t>Hort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Stephanie Dubon, USDA APHIS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7EF45-9404-2E58-E01E-24233EE74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000" dirty="0"/>
          </a:p>
          <a:p>
            <a:pPr algn="ctr"/>
            <a:r>
              <a:rPr lang="en-US" sz="2200" u="sng" kern="0" dirty="0"/>
              <a:t>All NAPPO Staff!!</a:t>
            </a:r>
          </a:p>
          <a:p>
            <a:pPr algn="ctr"/>
            <a:r>
              <a:rPr lang="en-US" sz="2200" kern="0"/>
              <a:t>Nedelka </a:t>
            </a:r>
            <a:r>
              <a:rPr lang="en-US" sz="2200" kern="0" dirty="0"/>
              <a:t>and Alonso 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A6894D-A027-D7FA-D90F-40292C670495}"/>
              </a:ext>
            </a:extLst>
          </p:cNvPr>
          <p:cNvCxnSpPr/>
          <p:nvPr/>
        </p:nvCxnSpPr>
        <p:spPr>
          <a:xfrm>
            <a:off x="8193505" y="1412488"/>
            <a:ext cx="0" cy="3616712"/>
          </a:xfrm>
          <a:prstGeom prst="line">
            <a:avLst/>
          </a:prstGeom>
          <a:ln>
            <a:solidFill>
              <a:srgbClr val="0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061016"/>
      </p:ext>
    </p:extLst>
  </p:cSld>
  <p:clrMapOvr>
    <a:masterClrMapping/>
  </p:clrMapOvr>
</p:sld>
</file>

<file path=ppt/theme/theme1.xml><?xml version="1.0" encoding="utf-8"?>
<a:theme xmlns:a="http://schemas.openxmlformats.org/drawingml/2006/main" name="APICS Corporate Presentation September 2013">
  <a:themeElements>
    <a:clrScheme name="APICS 20162">
      <a:dk1>
        <a:srgbClr val="9C2027"/>
      </a:dk1>
      <a:lt1>
        <a:srgbClr val="FEFFFF"/>
      </a:lt1>
      <a:dk2>
        <a:srgbClr val="C82234"/>
      </a:dk2>
      <a:lt2>
        <a:srgbClr val="FEFFFF"/>
      </a:lt2>
      <a:accent1>
        <a:srgbClr val="E6792B"/>
      </a:accent1>
      <a:accent2>
        <a:srgbClr val="F8D328"/>
      </a:accent2>
      <a:accent3>
        <a:srgbClr val="004C75"/>
      </a:accent3>
      <a:accent4>
        <a:srgbClr val="3A161B"/>
      </a:accent4>
      <a:accent5>
        <a:srgbClr val="FEFFFF"/>
      </a:accent5>
      <a:accent6>
        <a:srgbClr val="FEFFFF"/>
      </a:accent6>
      <a:hlink>
        <a:srgbClr val="C82234"/>
      </a:hlink>
      <a:folHlink>
        <a:srgbClr val="9C2027"/>
      </a:folHlink>
    </a:clrScheme>
    <a:fontScheme name="Custom 1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ICS Corporate Powerpoint Staff" id="{EEABD041-D2AD-4EFB-A207-E90ED99D8D4E}" vid="{E50036CF-A07F-44B3-A00F-80A0E9667F2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cf76f155ced4ddcb4097134ff3c332f xmlns="51d07005-8444-42b2-a841-576e386ff06a">
      <Terms xmlns="http://schemas.microsoft.com/office/infopath/2007/PartnerControls"/>
    </lcf76f155ced4ddcb4097134ff3c332f>
    <TaxCatchAll xmlns="826fa057-fb92-41d3-a05d-69389c14cf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8" ma:contentTypeDescription="Create a new document." ma:contentTypeScope="" ma:versionID="61e50d27a94aff6ed0da6958732925b4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1b297bcc931609e2c0ac29f3ebfb515b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58C743-045C-4BCA-B48E-492F74AF2511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8e14a3fe-caec-4746-8a09-03d6e138fd40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51d07005-8444-42b2-a841-576e386ff06a"/>
    <ds:schemaRef ds:uri="826fa057-fb92-41d3-a05d-69389c14cff1"/>
  </ds:schemaRefs>
</ds:datastoreItem>
</file>

<file path=customXml/itemProps2.xml><?xml version="1.0" encoding="utf-8"?>
<ds:datastoreItem xmlns:ds="http://schemas.openxmlformats.org/officeDocument/2006/customXml" ds:itemID="{F08ADB47-AD66-4408-B65B-6728E188AC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5EC4E6-B627-4EB5-AC4F-8C7185A416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d07005-8444-42b2-a841-576e386ff06a"/>
    <ds:schemaRef ds:uri="826fa057-fb92-41d3-a05d-69389c14c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APICS Corporate Powerpoint Staff</Template>
  <TotalTime>31797</TotalTime>
  <Words>268</Words>
  <Application>Microsoft Office PowerPoint</Application>
  <PresentationFormat>Widescreen</PresentationFormat>
  <Paragraphs>60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.HelveticaNeueDeskInterface-Regular</vt:lpstr>
      <vt:lpstr>Arial</vt:lpstr>
      <vt:lpstr>Franklin Gothic Book</vt:lpstr>
      <vt:lpstr>Franklin Gothic Heavy</vt:lpstr>
      <vt:lpstr>Franklin Gothic Medium</vt:lpstr>
      <vt:lpstr>Lato Semibold</vt:lpstr>
      <vt:lpstr>Roboto Condensed</vt:lpstr>
      <vt:lpstr>Wingdings</vt:lpstr>
      <vt:lpstr>APICS Corporate Presentation September 2013</vt:lpstr>
      <vt:lpstr>PowerPoint Presentation</vt:lpstr>
      <vt:lpstr>My Background</vt:lpstr>
      <vt:lpstr>Methyl Bromide Alternative</vt:lpstr>
      <vt:lpstr>System Approaches</vt:lpstr>
      <vt:lpstr>Greenhouse/Nursery</vt:lpstr>
      <vt:lpstr>Citrus</vt:lpstr>
      <vt:lpstr>Seeds</vt:lpstr>
      <vt:lpstr>Forestry</vt:lpstr>
      <vt:lpstr>Recognition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Nedelka Marin-Martinez</cp:lastModifiedBy>
  <cp:revision>140</cp:revision>
  <cp:lastPrinted>2019-05-17T20:54:29Z</cp:lastPrinted>
  <dcterms:created xsi:type="dcterms:W3CDTF">2016-02-08T18:02:19Z</dcterms:created>
  <dcterms:modified xsi:type="dcterms:W3CDTF">2024-10-09T18:51:32Z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">
    <vt:lpwstr>Document</vt:lpwstr>
  </property>
  <property fmtid="{D5CDD505-2E9C-101B-9397-08002B2CF9AE}" pid="4" name="Thumbnail">
    <vt:lpwstr/>
  </property>
  <property fmtid="{D5CDD505-2E9C-101B-9397-08002B2CF9AE}" pid="5" name="ContentTypeId">
    <vt:lpwstr>0x010100279903A951138449976CF9CBE66888A8</vt:lpwstr>
  </property>
  <property fmtid="{D5CDD505-2E9C-101B-9397-08002B2CF9AE}" pid="6" name="MediaServiceImageTags">
    <vt:lpwstr/>
  </property>
</Properties>
</file>