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73" r:id="rId5"/>
    <p:sldId id="271" r:id="rId6"/>
    <p:sldId id="261" r:id="rId7"/>
    <p:sldId id="272" r:id="rId8"/>
    <p:sldId id="274" r:id="rId9"/>
    <p:sldId id="264" r:id="rId10"/>
    <p:sldId id="265" r:id="rId11"/>
    <p:sldId id="268" r:id="rId12"/>
    <p:sldId id="267" r:id="rId13"/>
    <p:sldId id="269" r:id="rId14"/>
    <p:sldId id="270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23"/>
    <p:restoredTop sz="94703"/>
  </p:normalViewPr>
  <p:slideViewPr>
    <p:cSldViewPr snapToGrid="0">
      <p:cViewPr varScale="1">
        <p:scale>
          <a:sx n="126" d="100"/>
          <a:sy n="126" d="100"/>
        </p:scale>
        <p:origin x="232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customXml" Target="../customXml/item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61755-C1BA-4DFC-E03C-A33D818DE0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9AE08A-24C5-2CAA-FFC4-7EDB5E5958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AF1057-66EB-E169-B18B-C6BCE0A18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92920C-1834-7406-C931-E4A657C3BD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6C7A81-66D0-5C65-35B8-27B27E51E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26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878913-CF3F-1477-CBCF-B1AC6D997E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FD28400-EBB1-3489-66D9-C8C9AF94FA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EE495-3470-51EC-4479-554F81B2E8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CEE0AE-BB10-2AF0-5135-F4DF11492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505C58-61B2-94BA-F74C-95202B6384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84600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5890EF6-C144-5086-133C-CF9A2D1714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E3921F2-6A5D-4EC8-9EE5-4542439AFD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7EEBA7-45F2-8E83-1307-2A238CD65E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3D9579-E934-024E-A31A-CAAB6A623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E026A1-AC35-ED4A-41CC-4FB0B0AA7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720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5E0B67-EB8B-58A0-E8B7-18D35267D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266D9C-F3B5-BCEA-5EBE-ED4D34C1B4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ED73D-9045-53B9-F8F9-4E9D95AAE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B11744-DD4C-E4C0-0542-799C518CAD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00860-6EA0-0157-9EF2-0EDFD6AA5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816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96649-9BDC-687F-BB91-4B54F65C79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2413F90-E7E4-7D75-D62D-221DF6025A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763C25-5785-797F-0A8E-33D2F61D47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240316-C381-BE61-45E5-E04C51EC6F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0128E1-D56D-BFEE-3340-FBAF92FD0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485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1FE7A-1E73-0120-2E51-D3F426B782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9F206D-7B60-FE77-E58D-C418E073CF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5FDE1BB-DAB9-2536-D54F-C3FC21E6D2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C2F97C-B22D-5917-7AFB-E100F45294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1775185-6939-532E-6F6C-5BE1BB317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FF4A61-49E1-5326-4D18-20463F4003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325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BE2123-299C-23AE-DE23-1DD100DA2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531F850-6D91-602F-2F93-FBD638A2E8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60B55F-8A74-547E-A249-E4BC98B2D9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6F90E4-8F74-5FD7-628D-10347CE61B1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41D7BCA-1DE1-4AF0-A633-D2B376BDD2C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FE93A9A-0C73-8C69-D94B-66E524B2B0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10/18/24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381F1A4-4844-B245-28D6-676EEE8FE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DD05124-0D2F-EB9B-51F2-DF1C4211D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7156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E8397-59F9-8AF4-7543-0C42727E27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59CAAF4-DB6B-2D53-C700-90FE10276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10/18/24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BC74F7-9C08-FAB5-5087-225879721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43DEC13-D8D0-0654-D811-F542147D05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7131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B42D512-EA80-208D-F264-404FD8061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10/18/24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F3412A-2A20-9C41-BD60-2F40A2436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CEB6A1C-A728-7C65-C3CB-11242277C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6502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97C933-3872-5BEC-7F01-FE8266973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361EF6-E8EC-E8FC-8DB4-D93268E60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7A61E6-4D50-C78F-C77F-4BE355E2C99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D69DCF-9199-F52D-41B9-155456F496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D7683-56EE-4D7A-A8C9-E8C7A2BF0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F92D15-B565-7C5A-B69D-6F8A8A7DB7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58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64715D-713C-8BDF-77BA-EB6965EE8B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CF1CCC7-F244-87FF-AE3D-9E9C0A9302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BC6B66B-9721-1F0D-4F31-282DDD22E3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69C01F-D7C9-A5E3-19B6-BC7DA8941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CB7325-D8C5-D14F-90B0-5C71B3B23962}" type="datetimeFigureOut">
              <a:rPr lang="en-US" smtClean="0"/>
              <a:t>10/18/24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362826-8825-3D2E-D379-723F9C7CD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338A1-7647-9A8B-A13F-F813918CEE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1556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FE09338-8804-4D55-6EA8-4A1AC5EFF7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F90742-9F7D-7C04-7817-3E66E5F659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23A734-AFD9-3A63-0FB3-38A3EC5BEB9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CB7325-D8C5-D14F-90B0-5C71B3B23962}" type="datetimeFigureOut">
              <a:rPr lang="en-US" smtClean="0"/>
              <a:t>10/18/24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959FA8-4B98-76DA-3B89-E2335D18681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96325-0A64-9238-E1EA-E8409C8424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CDB824-E975-5B45-B8A0-D4605FAC09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892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207D65-151A-7019-EA0D-D545164755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78541" y="1229940"/>
            <a:ext cx="9144000" cy="2387600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Canadian Industry Report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7E9845-4D75-2772-2F5D-62E13F2A496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78541" y="3709615"/>
            <a:ext cx="9144000" cy="1655762"/>
          </a:xfrm>
        </p:spPr>
        <p:txBody>
          <a:bodyPr/>
          <a:lstStyle/>
          <a:p>
            <a:pPr algn="l"/>
            <a:r>
              <a:rPr lang="en-US" dirty="0">
                <a:solidFill>
                  <a:schemeClr val="bg1"/>
                </a:solidFill>
              </a:rPr>
              <a:t>Andrew Morse</a:t>
            </a:r>
          </a:p>
          <a:p>
            <a:pPr algn="l"/>
            <a:r>
              <a:rPr lang="en-US" dirty="0">
                <a:solidFill>
                  <a:schemeClr val="bg1"/>
                </a:solidFill>
              </a:rPr>
              <a:t>October 22, 2023</a:t>
            </a:r>
          </a:p>
        </p:txBody>
      </p:sp>
    </p:spTree>
    <p:extLst>
      <p:ext uri="{BB962C8B-B14F-4D97-AF65-F5344CB8AC3E}">
        <p14:creationId xmlns:p14="http://schemas.microsoft.com/office/powerpoint/2010/main" val="350610910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2E55A8-954C-10B5-7661-DE5AFF7A49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Peripheral issues with Phytosanitary Consequences: </a:t>
            </a:r>
            <a:r>
              <a:rPr lang="en-US" dirty="0" err="1">
                <a:solidFill>
                  <a:schemeClr val="bg1"/>
                </a:solidFill>
              </a:rPr>
              <a:t>Labour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EC3803-B87A-2F7D-05B1-C960E7CC83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Challenge: Finding sufficient </a:t>
            </a:r>
            <a:r>
              <a:rPr lang="en-US" dirty="0" err="1"/>
              <a:t>labour</a:t>
            </a:r>
            <a:r>
              <a:rPr lang="en-US" dirty="0"/>
              <a:t> remains a significant barrier for most sectors</a:t>
            </a:r>
          </a:p>
          <a:p>
            <a:r>
              <a:rPr lang="en-US" dirty="0"/>
              <a:t>Outcome: Rapid adoption of new technologies to ”fill the gap”</a:t>
            </a:r>
          </a:p>
          <a:p>
            <a:pPr lvl="1"/>
            <a:r>
              <a:rPr lang="en-US" dirty="0"/>
              <a:t>Scouting for pests using cameras and artificial intelligence</a:t>
            </a:r>
          </a:p>
          <a:p>
            <a:pPr lvl="1"/>
            <a:r>
              <a:rPr lang="en-US" dirty="0"/>
              <a:t>More effective and faster robots</a:t>
            </a:r>
          </a:p>
          <a:p>
            <a:pPr lvl="2"/>
            <a:r>
              <a:rPr lang="en-US" dirty="0"/>
              <a:t>Planting, harvesting, potting, seeding, packaging, labeling, traceability </a:t>
            </a:r>
          </a:p>
          <a:p>
            <a:pPr lvl="1"/>
            <a:r>
              <a:rPr lang="en-US" dirty="0"/>
              <a:t>Creates new opportunities and risks</a:t>
            </a:r>
          </a:p>
          <a:p>
            <a:pPr lvl="2"/>
            <a:r>
              <a:rPr lang="en-US" dirty="0"/>
              <a:t>Positive – Productivity, quality, and plant health can increase with automation</a:t>
            </a:r>
          </a:p>
          <a:p>
            <a:pPr lvl="2"/>
            <a:r>
              <a:rPr lang="en-US" dirty="0"/>
              <a:t>Negative – Robot contact points with plants can spread disease if not properly sanitized</a:t>
            </a:r>
          </a:p>
          <a:p>
            <a:pPr lvl="2"/>
            <a:r>
              <a:rPr lang="en-US" dirty="0"/>
              <a:t>Negative – Increased cybersecurity risk, reliance on connected devices</a:t>
            </a:r>
          </a:p>
          <a:p>
            <a:pPr lvl="1"/>
            <a:endParaRPr lang="en-US" dirty="0"/>
          </a:p>
          <a:p>
            <a:pPr lvl="2"/>
            <a:endParaRPr lang="en-US" dirty="0"/>
          </a:p>
          <a:p>
            <a:pPr lvl="2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5232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A38E73-804F-0D57-F387-4E4C2763B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Peripheral issues with Phytosanitary Consequences: Crop Protection Products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31E0EC-ED1D-D0C0-3C28-0948CDA61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Challenge: Changing registrations for pesticides and plant growth regulators</a:t>
            </a:r>
          </a:p>
          <a:p>
            <a:pPr lvl="1"/>
            <a:r>
              <a:rPr lang="en-US" dirty="0"/>
              <a:t>Loss of several chemistries impacts ability to control some pests</a:t>
            </a:r>
          </a:p>
          <a:p>
            <a:pPr lvl="1"/>
            <a:r>
              <a:rPr lang="en-US" dirty="0"/>
              <a:t>Increasing industry effort to identify replacement chemistries before current products lost</a:t>
            </a:r>
          </a:p>
          <a:p>
            <a:r>
              <a:rPr lang="en-US" dirty="0"/>
              <a:t>Outcome: Increasing reliance on Biological Control</a:t>
            </a:r>
          </a:p>
          <a:p>
            <a:pPr lvl="1"/>
            <a:r>
              <a:rPr lang="en-US" dirty="0"/>
              <a:t>Not without challenges</a:t>
            </a:r>
          </a:p>
          <a:p>
            <a:pPr lvl="1"/>
            <a:r>
              <a:rPr lang="en-US" dirty="0"/>
              <a:t>Different registration challenges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42688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84C9C-68B9-241B-E70C-E444C339A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Peripheral issues with Phytosanitary Consequences: Energy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3BE83-BC0E-E330-F76F-7D4D4B0109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Challenge: energy prices in some regions present a significant cost burden</a:t>
            </a:r>
          </a:p>
          <a:p>
            <a:pPr lvl="1"/>
            <a:r>
              <a:rPr lang="en-US" dirty="0"/>
              <a:t>Energy remains a significant cost of operation for some sectors </a:t>
            </a:r>
          </a:p>
          <a:p>
            <a:r>
              <a:rPr lang="en-US" dirty="0"/>
              <a:t>Outcome: farms seeking opportunities to reduce energy consumption</a:t>
            </a:r>
          </a:p>
          <a:p>
            <a:pPr lvl="1"/>
            <a:r>
              <a:rPr lang="en-US" dirty="0"/>
              <a:t>Installation of dehumidification tools in Greenhouse improving energy and reducing disease pressure</a:t>
            </a:r>
          </a:p>
        </p:txBody>
      </p:sp>
    </p:spTree>
    <p:extLst>
      <p:ext uri="{BB962C8B-B14F-4D97-AF65-F5344CB8AC3E}">
        <p14:creationId xmlns:p14="http://schemas.microsoft.com/office/powerpoint/2010/main" val="362436325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DC7E65-3665-1769-5729-454D749117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Concluding thoughts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A5F1EF-15C3-363F-6DF2-C13524A75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Industry very active in working on numerous phytosanitary issues</a:t>
            </a:r>
          </a:p>
          <a:p>
            <a:r>
              <a:rPr lang="en-US" dirty="0"/>
              <a:t>Responses to non-phytosanitary issues can have implications for businesses which impact phytosanitary work</a:t>
            </a:r>
          </a:p>
          <a:p>
            <a:r>
              <a:rPr lang="en-US" dirty="0"/>
              <a:t>Understanding these issues can help with harmonization and improve pest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310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4FC3F-8D25-BEF5-75A4-F81172A3DE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Questions?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11F413-7B5C-456E-DB4C-57649BD8FBB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7905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76ED5-BCDE-2FAD-D523-4B43E92CB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Some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110669-94EF-EC7F-12EC-B052F4F138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Significant plant trade between all three countries</a:t>
            </a:r>
          </a:p>
          <a:p>
            <a:r>
              <a:rPr lang="en-US" dirty="0"/>
              <a:t>Engagement of Industry with NAPPO presents a great opportunity for collaboration</a:t>
            </a:r>
          </a:p>
          <a:p>
            <a:r>
              <a:rPr lang="en-US" dirty="0"/>
              <a:t>The role of industry associations</a:t>
            </a:r>
          </a:p>
          <a:p>
            <a:r>
              <a:rPr lang="en-US" dirty="0"/>
              <a:t>Today’s update</a:t>
            </a:r>
          </a:p>
          <a:p>
            <a:pPr lvl="1"/>
            <a:r>
              <a:rPr lang="en-US" dirty="0"/>
              <a:t>Key phytosanitary issues</a:t>
            </a:r>
          </a:p>
          <a:p>
            <a:pPr lvl="1"/>
            <a:r>
              <a:rPr lang="en-US" dirty="0"/>
              <a:t>Peripheral issues with a phytosanitary consequence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678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55574A-7708-BD59-C7B1-EE01515A66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Phytosanitary Issues of Interest: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Floriculture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D3A6B-542F-3CA9-D533-1A0732D5A7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Challenges with trade of Geraniums</a:t>
            </a:r>
          </a:p>
          <a:p>
            <a:pPr lvl="1"/>
            <a:r>
              <a:rPr lang="en-US" dirty="0"/>
              <a:t>Mexico, United States, and Canada are highly interconnected on this crop</a:t>
            </a:r>
          </a:p>
          <a:p>
            <a:pPr lvl="1"/>
            <a:r>
              <a:rPr lang="en-US" dirty="0"/>
              <a:t>Mexico propagation, Canada finishing, United States final sale</a:t>
            </a:r>
          </a:p>
          <a:p>
            <a:pPr lvl="1"/>
            <a:r>
              <a:rPr lang="en-US" dirty="0"/>
              <a:t>Disruption of information led to safe products excluding important phytosanitary declarations </a:t>
            </a:r>
          </a:p>
          <a:p>
            <a:pPr lvl="1"/>
            <a:r>
              <a:rPr lang="en-US" dirty="0"/>
              <a:t>Trade disruption resulted</a:t>
            </a:r>
          </a:p>
          <a:p>
            <a:pPr lvl="1"/>
            <a:r>
              <a:rPr lang="en-US" dirty="0"/>
              <a:t>Coordination by all three trading partners clarified the issue, enabling trade to resume</a:t>
            </a:r>
          </a:p>
          <a:p>
            <a:pPr lvl="1"/>
            <a:r>
              <a:rPr lang="en-US" dirty="0"/>
              <a:t>Extremely grateful for the collaborations empowered by NAPPO!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74818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F3F942-90DA-3FEA-A85F-6000A6D41D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470D6-0DDC-87B7-A1DA-23E586276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Phytosanitary Issues of Interest: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Floriculture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EC7F3E5-54E9-A4C1-42BF-0A80A98B4D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GCP Management </a:t>
            </a:r>
          </a:p>
          <a:p>
            <a:pPr lvl="1"/>
            <a:r>
              <a:rPr lang="en-US" dirty="0"/>
              <a:t>Highly successful trade program streamlining trade between the US and Canada</a:t>
            </a:r>
          </a:p>
          <a:p>
            <a:pPr lvl="1"/>
            <a:r>
              <a:rPr lang="en-US" dirty="0"/>
              <a:t>Continued training and engagement  </a:t>
            </a:r>
          </a:p>
          <a:p>
            <a:pPr lvl="2"/>
            <a:r>
              <a:rPr lang="en-US" dirty="0"/>
              <a:t>expanded availability in Canada and the US</a:t>
            </a:r>
          </a:p>
          <a:p>
            <a:pPr lvl="1"/>
            <a:r>
              <a:rPr lang="en-US" dirty="0"/>
              <a:t>Continued work to streamline program, maintain safe trade</a:t>
            </a:r>
          </a:p>
        </p:txBody>
      </p:sp>
    </p:spTree>
    <p:extLst>
      <p:ext uri="{BB962C8B-B14F-4D97-AF65-F5344CB8AC3E}">
        <p14:creationId xmlns:p14="http://schemas.microsoft.com/office/powerpoint/2010/main" val="17983287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272CC0-6F9D-EBC6-ECEE-FC139C996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Phytosanitary Issues of Interest: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Floriculture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3BB075-C7EC-0330-60E2-8B3411DD50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Tomato Brown Rugose Fruit Virus (</a:t>
            </a:r>
            <a:r>
              <a:rPr lang="en-US" dirty="0" err="1"/>
              <a:t>ToBRFV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Positive change in movement of fruit</a:t>
            </a:r>
          </a:p>
          <a:p>
            <a:pPr lvl="1"/>
            <a:r>
              <a:rPr lang="en-US" dirty="0"/>
              <a:t>Plants still restricted</a:t>
            </a:r>
          </a:p>
          <a:p>
            <a:pPr lvl="1"/>
            <a:r>
              <a:rPr lang="en-US" dirty="0"/>
              <a:t>Continued trade disruption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87407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FCEF4-FB91-5182-B82C-1EAE554112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Phytosanitary Issues of Interest: Nursery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409C87-0F79-C8BD-CFE4-604F304859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Preparing for Spotted Lanternfly </a:t>
            </a:r>
          </a:p>
          <a:p>
            <a:pPr lvl="1"/>
            <a:r>
              <a:rPr lang="en-US" dirty="0"/>
              <a:t>Canadian industry eagerly seeking more information</a:t>
            </a:r>
          </a:p>
          <a:p>
            <a:pPr lvl="1"/>
            <a:r>
              <a:rPr lang="en-US" dirty="0"/>
              <a:t>Waiting on further guidance on regulation of the pest domestically</a:t>
            </a:r>
          </a:p>
          <a:p>
            <a:pPr lvl="1"/>
            <a:r>
              <a:rPr lang="en-US" dirty="0"/>
              <a:t>Many farms are concerned about how a detection would be managed </a:t>
            </a:r>
          </a:p>
          <a:p>
            <a:pPr lvl="1"/>
            <a:r>
              <a:rPr lang="en-US" dirty="0"/>
              <a:t>Canadian farms looking forward to further collaboration with other NAPPO industry partners in the US and Mexico on the pest</a:t>
            </a:r>
          </a:p>
        </p:txBody>
      </p:sp>
    </p:spTree>
    <p:extLst>
      <p:ext uri="{BB962C8B-B14F-4D97-AF65-F5344CB8AC3E}">
        <p14:creationId xmlns:p14="http://schemas.microsoft.com/office/powerpoint/2010/main" val="284270599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505A6C-3E47-D6FC-2B38-5D20AA6F51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F5C2CF-DBEE-09FC-B456-C2BE85E5C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Phytosanitary Issues of Interest: Nursery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84F93D-3984-FEDD-3FED-45D0BCC6C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Managing Emerald Ash Borer</a:t>
            </a:r>
          </a:p>
          <a:p>
            <a:pPr lvl="1"/>
            <a:r>
              <a:rPr lang="en-US" dirty="0"/>
              <a:t>Concern around detections in the West</a:t>
            </a:r>
          </a:p>
          <a:p>
            <a:pPr lvl="1"/>
            <a:r>
              <a:rPr lang="en-US" dirty="0"/>
              <a:t>Prairie regions rely on Ash as a staple in urban plantings</a:t>
            </a:r>
          </a:p>
          <a:p>
            <a:pPr lvl="1"/>
            <a:r>
              <a:rPr lang="en-US" dirty="0"/>
              <a:t>Loss of Ash may leave fewer weather-resistant options for harsh climate</a:t>
            </a:r>
          </a:p>
        </p:txBody>
      </p:sp>
    </p:spTree>
    <p:extLst>
      <p:ext uri="{BB962C8B-B14F-4D97-AF65-F5344CB8AC3E}">
        <p14:creationId xmlns:p14="http://schemas.microsoft.com/office/powerpoint/2010/main" val="4606913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2F0E014-255D-6D68-CC28-C6289DB177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C00B8D-1368-67D6-8312-2C202A618A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Phytosanitary Issues of Interest: Nursery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EB14EF-BC54-248A-329E-E24AA3A50E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Expanding trade through systems approaches</a:t>
            </a:r>
          </a:p>
          <a:p>
            <a:pPr lvl="1"/>
            <a:r>
              <a:rPr lang="en-US" dirty="0"/>
              <a:t>Several systems approaches are available though adoption is limited</a:t>
            </a:r>
          </a:p>
          <a:p>
            <a:pPr lvl="2"/>
            <a:r>
              <a:rPr lang="en-US" dirty="0"/>
              <a:t>SANC, CNCP, Clean Plans, USNCP</a:t>
            </a:r>
          </a:p>
          <a:p>
            <a:pPr lvl="2"/>
            <a:r>
              <a:rPr lang="en-US" dirty="0"/>
              <a:t>Opportunities for increasing uptake and improving trade</a:t>
            </a:r>
          </a:p>
        </p:txBody>
      </p:sp>
    </p:spTree>
    <p:extLst>
      <p:ext uri="{BB962C8B-B14F-4D97-AF65-F5344CB8AC3E}">
        <p14:creationId xmlns:p14="http://schemas.microsoft.com/office/powerpoint/2010/main" val="41406953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4B1A3-1295-9081-4E46-3C935EB504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bg1"/>
                </a:solidFill>
              </a:rPr>
              <a:t>Phytosanitary Issues of Interest: </a:t>
            </a:r>
            <a:br>
              <a:rPr lang="en-US" dirty="0">
                <a:solidFill>
                  <a:schemeClr val="bg1"/>
                </a:solidFill>
              </a:rPr>
            </a:br>
            <a:r>
              <a:rPr lang="en-US" dirty="0">
                <a:solidFill>
                  <a:schemeClr val="bg1"/>
                </a:solidFill>
              </a:rPr>
              <a:t>Biological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CE309-258B-ACDD-E3E0-BA1244AE6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Cornerstone of production for many sectors in Canada</a:t>
            </a:r>
          </a:p>
          <a:p>
            <a:r>
              <a:rPr lang="en-US" dirty="0"/>
              <a:t>Significant interest in expansion of use and identification of new potential biological control agents </a:t>
            </a:r>
          </a:p>
          <a:p>
            <a:r>
              <a:rPr lang="en-US" dirty="0"/>
              <a:t>Divergence of registration processes between trading partners creates some barriers to adoption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5183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0DFBDAA08241146B46D0B1640CC890F" ma:contentTypeVersion="18" ma:contentTypeDescription="Create a new document." ma:contentTypeScope="" ma:versionID="61e50d27a94aff6ed0da6958732925b4">
  <xsd:schema xmlns:xsd="http://www.w3.org/2001/XMLSchema" xmlns:xs="http://www.w3.org/2001/XMLSchema" xmlns:p="http://schemas.microsoft.com/office/2006/metadata/properties" xmlns:ns2="51d07005-8444-42b2-a841-576e386ff06a" xmlns:ns3="826fa057-fb92-41d3-a05d-69389c14cff1" targetNamespace="http://schemas.microsoft.com/office/2006/metadata/properties" ma:root="true" ma:fieldsID="1b297bcc931609e2c0ac29f3ebfb515b" ns2:_="" ns3:_="">
    <xsd:import namespace="51d07005-8444-42b2-a841-576e386ff06a"/>
    <xsd:import namespace="826fa057-fb92-41d3-a05d-69389c14cff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1d07005-8444-42b2-a841-576e386ff0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d39854ef-6beb-4fd7-bc9b-c96434c7cf1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fa057-fb92-41d3-a05d-69389c14cff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f99ac99f-5bc7-4e9e-b205-96276ba9976a}" ma:internalName="TaxCatchAll" ma:showField="CatchAllData" ma:web="826fa057-fb92-41d3-a05d-69389c14cff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8CDD304-E736-4B5F-A148-EEE94CB5973F}"/>
</file>

<file path=customXml/itemProps2.xml><?xml version="1.0" encoding="utf-8"?>
<ds:datastoreItem xmlns:ds="http://schemas.openxmlformats.org/officeDocument/2006/customXml" ds:itemID="{E42DDCC2-30BF-4166-8E2A-34D70B5DC088}"/>
</file>

<file path=docProps/app.xml><?xml version="1.0" encoding="utf-8"?>
<Properties xmlns="http://schemas.openxmlformats.org/officeDocument/2006/extended-properties" xmlns:vt="http://schemas.openxmlformats.org/officeDocument/2006/docPropsVTypes">
  <TotalTime>18187</TotalTime>
  <Words>596</Words>
  <Application>Microsoft Macintosh PowerPoint</Application>
  <PresentationFormat>Widescreen</PresentationFormat>
  <Paragraphs>79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Calibri Light</vt:lpstr>
      <vt:lpstr>Office Theme</vt:lpstr>
      <vt:lpstr>Canadian Industry Report</vt:lpstr>
      <vt:lpstr>Some Background</vt:lpstr>
      <vt:lpstr>Phytosanitary Issues of Interest:  Floriculture</vt:lpstr>
      <vt:lpstr>Phytosanitary Issues of Interest:  Floriculture</vt:lpstr>
      <vt:lpstr>Phytosanitary Issues of Interest:  Floriculture</vt:lpstr>
      <vt:lpstr>Phytosanitary Issues of Interest: Nursery</vt:lpstr>
      <vt:lpstr>Phytosanitary Issues of Interest: Nursery</vt:lpstr>
      <vt:lpstr>Phytosanitary Issues of Interest: Nursery</vt:lpstr>
      <vt:lpstr>Phytosanitary Issues of Interest:  Biological Control</vt:lpstr>
      <vt:lpstr>Peripheral issues with Phytosanitary Consequences: Labour</vt:lpstr>
      <vt:lpstr>Peripheral issues with Phytosanitary Consequences: Crop Protection Products</vt:lpstr>
      <vt:lpstr>Peripheral issues with Phytosanitary Consequences: Energy</vt:lpstr>
      <vt:lpstr>Concluding thoughts</vt:lpstr>
      <vt:lpstr>Questions?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Canadian Industry Report</dc:title>
  <dc:creator>Andrew Morse</dc:creator>
  <cp:lastModifiedBy>Andrew Morse</cp:lastModifiedBy>
  <cp:revision>18</cp:revision>
  <dcterms:created xsi:type="dcterms:W3CDTF">2023-11-24T21:10:17Z</dcterms:created>
  <dcterms:modified xsi:type="dcterms:W3CDTF">2024-10-22T01:23:16Z</dcterms:modified>
</cp:coreProperties>
</file>