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62" r:id="rId2"/>
  </p:sldMasterIdLst>
  <p:notesMasterIdLst>
    <p:notesMasterId r:id="rId15"/>
  </p:notesMasterIdLst>
  <p:sldIdLst>
    <p:sldId id="3381" r:id="rId3"/>
    <p:sldId id="2145707506" r:id="rId4"/>
    <p:sldId id="256" r:id="rId5"/>
    <p:sldId id="257" r:id="rId6"/>
    <p:sldId id="258" r:id="rId7"/>
    <p:sldId id="261" r:id="rId8"/>
    <p:sldId id="262" r:id="rId9"/>
    <p:sldId id="3872" r:id="rId10"/>
    <p:sldId id="259" r:id="rId11"/>
    <p:sldId id="2145707543" r:id="rId12"/>
    <p:sldId id="2145707544" r:id="rId13"/>
    <p:sldId id="3063" r:id="rId14"/>
  </p:sldIdLst>
  <p:sldSz cx="12192000" cy="6858000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D"/>
    <a:srgbClr val="568C10"/>
    <a:srgbClr val="046A70"/>
    <a:srgbClr val="D52027"/>
    <a:srgbClr val="ABC762"/>
    <a:srgbClr val="0F5890"/>
    <a:srgbClr val="3B8F42"/>
    <a:srgbClr val="F16122"/>
    <a:srgbClr val="D4594B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884AA-FA2E-B664-4F86-9E23F03DE2DC}" v="14" dt="2024-10-16T18:11:07.830"/>
    <p1510:client id="{ABCE4F02-1704-4F89-9DFA-5803819A7A50}" v="181" dt="2024-10-16T17:43:45.673"/>
    <p1510:client id="{EEBCDA94-DBA3-AE4A-BF1F-ACE5F93EFEA1}" v="187" dt="2024-10-16T19:01:07.876"/>
    <p1510:client id="{FC28B24B-20F0-412F-BC39-446898744140}" v="313" dt="2024-10-15T21:58:30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6"/>
    <p:restoredTop sz="94629"/>
  </p:normalViewPr>
  <p:slideViewPr>
    <p:cSldViewPr snapToGrid="0">
      <p:cViewPr varScale="1">
        <p:scale>
          <a:sx n="141" d="100"/>
          <a:sy n="141" d="100"/>
        </p:scale>
        <p:origin x="140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7E65E-9237-4D87-A0C6-502BFC047FE9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0C8E44C-6BDD-427C-8635-8BA73F028FED}">
      <dgm:prSet phldrT="[Texto]" custT="1"/>
      <dgm:spPr>
        <a:noFill/>
        <a:ln w="38100">
          <a:solidFill>
            <a:srgbClr val="0F5890"/>
          </a:solidFill>
        </a:ln>
      </dgm:spPr>
      <dgm:t>
        <a:bodyPr/>
        <a:lstStyle/>
        <a:p>
          <a:r>
            <a:rPr lang="es-ES" sz="1700" b="1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Noviembre 2019. </a:t>
          </a:r>
          <a:r>
            <a:rPr lang="es-ES" sz="17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APHIS </a:t>
          </a:r>
          <a:r>
            <a:rPr lang="es-MX" sz="17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emitió una Orden Federal para restringir las importaciones de material propagativo de plantas, incluidas semillas, y frutos de tomate y pimiento. </a:t>
          </a:r>
        </a:p>
      </dgm:t>
    </dgm:pt>
    <dgm:pt modelId="{3DC9894B-AE5F-4AE3-B689-9517118B0381}" type="parTrans" cxnId="{FE30C710-CF94-4560-A547-CC9EC8AB86CA}">
      <dgm:prSet/>
      <dgm:spPr/>
      <dgm:t>
        <a:bodyPr/>
        <a:lstStyle/>
        <a:p>
          <a:endParaRPr lang="es-MX" sz="1600">
            <a:solidFill>
              <a:schemeClr val="tx1"/>
            </a:solidFill>
          </a:endParaRPr>
        </a:p>
      </dgm:t>
    </dgm:pt>
    <dgm:pt modelId="{A4595CF3-F369-411D-BA05-0BEA70C1D120}" type="sibTrans" cxnId="{FE30C710-CF94-4560-A547-CC9EC8AB86CA}">
      <dgm:prSet custT="1"/>
      <dgm:spPr>
        <a:solidFill>
          <a:schemeClr val="tx1"/>
        </a:solidFill>
      </dgm:spPr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42B49C1C-2AB2-43C9-B2F4-8F3CDBA90A89}" type="pres">
      <dgm:prSet presAssocID="{B067E65E-9237-4D87-A0C6-502BFC047FE9}" presName="Name0" presStyleCnt="0">
        <dgm:presLayoutVars>
          <dgm:dir/>
          <dgm:resizeHandles val="exact"/>
        </dgm:presLayoutVars>
      </dgm:prSet>
      <dgm:spPr/>
    </dgm:pt>
    <dgm:pt modelId="{3BEC426A-4FDB-4A54-8622-3721B4800682}" type="pres">
      <dgm:prSet presAssocID="{80C8E44C-6BDD-427C-8635-8BA73F028FED}" presName="node" presStyleLbl="node1" presStyleIdx="0" presStyleCnt="1" custScaleY="117481">
        <dgm:presLayoutVars>
          <dgm:bulletEnabled val="1"/>
        </dgm:presLayoutVars>
      </dgm:prSet>
      <dgm:spPr/>
    </dgm:pt>
  </dgm:ptLst>
  <dgm:cxnLst>
    <dgm:cxn modelId="{B74D4707-2513-40DE-AE26-8BEF1A95ACDF}" type="presOf" srcId="{B067E65E-9237-4D87-A0C6-502BFC047FE9}" destId="{42B49C1C-2AB2-43C9-B2F4-8F3CDBA90A89}" srcOrd="0" destOrd="0" presId="urn:microsoft.com/office/officeart/2005/8/layout/process1"/>
    <dgm:cxn modelId="{FE30C710-CF94-4560-A547-CC9EC8AB86CA}" srcId="{B067E65E-9237-4D87-A0C6-502BFC047FE9}" destId="{80C8E44C-6BDD-427C-8635-8BA73F028FED}" srcOrd="0" destOrd="0" parTransId="{3DC9894B-AE5F-4AE3-B689-9517118B0381}" sibTransId="{A4595CF3-F369-411D-BA05-0BEA70C1D120}"/>
    <dgm:cxn modelId="{7D64C93A-9060-4920-9F6D-88699CE4F242}" type="presOf" srcId="{80C8E44C-6BDD-427C-8635-8BA73F028FED}" destId="{3BEC426A-4FDB-4A54-8622-3721B4800682}" srcOrd="0" destOrd="0" presId="urn:microsoft.com/office/officeart/2005/8/layout/process1"/>
    <dgm:cxn modelId="{3F26176F-8DF2-4D59-992E-AD03484CEFF1}" type="presParOf" srcId="{42B49C1C-2AB2-43C9-B2F4-8F3CDBA90A89}" destId="{3BEC426A-4FDB-4A54-8622-3721B4800682}" srcOrd="0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F31C6-C752-4232-99FB-C8B434B6D287}" type="doc">
      <dgm:prSet loTypeId="urn:microsoft.com/office/officeart/2005/8/layout/vList3" loCatId="picture" qsTypeId="urn:microsoft.com/office/officeart/2005/8/quickstyle/simple1" qsCatId="simple" csTypeId="urn:microsoft.com/office/officeart/2005/8/colors/colorful2" csCatId="colorful" phldr="1"/>
      <dgm:spPr/>
    </dgm:pt>
    <dgm:pt modelId="{7A2A8644-D1A0-4C00-B161-AA4A780FE3B7}">
      <dgm:prSet phldrT="[Texto]" custT="1"/>
      <dgm:spPr/>
      <dgm:t>
        <a:bodyPr/>
        <a:lstStyle/>
        <a:p>
          <a:pPr algn="l"/>
          <a:r>
            <a:rPr lang="es-ES" sz="1700" dirty="0" err="1">
              <a:latin typeface="Lato"/>
              <a:ea typeface="Lato"/>
              <a:cs typeface="Lato"/>
            </a:rPr>
            <a:t>Ambrosiales</a:t>
          </a:r>
          <a:r>
            <a:rPr lang="es-ES" sz="1700" dirty="0">
              <a:latin typeface="Lato"/>
              <a:ea typeface="Lato"/>
              <a:cs typeface="Lato"/>
            </a:rPr>
            <a:t> en aguacate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7CE6D947-821C-4E63-96BF-BC67CAD2F7A7}" type="parTrans" cxnId="{86EB9AAC-19CA-42B4-AC48-490CC093687B}">
      <dgm:prSet/>
      <dgm:spPr/>
      <dgm:t>
        <a:bodyPr/>
        <a:lstStyle/>
        <a:p>
          <a:pPr algn="l"/>
          <a:endParaRPr lang="es-MX" sz="1700"/>
        </a:p>
      </dgm:t>
    </dgm:pt>
    <dgm:pt modelId="{1B7BBC47-C0F0-4B93-A6C9-5B03D8556A19}" type="sibTrans" cxnId="{86EB9AAC-19CA-42B4-AC48-490CC093687B}">
      <dgm:prSet/>
      <dgm:spPr/>
      <dgm:t>
        <a:bodyPr/>
        <a:lstStyle/>
        <a:p>
          <a:pPr algn="l"/>
          <a:endParaRPr lang="es-MX" sz="1700"/>
        </a:p>
      </dgm:t>
    </dgm:pt>
    <dgm:pt modelId="{BF5BB4F7-B902-49D2-B3B9-2944BECD37E0}">
      <dgm:prSet phldrT="[Texto]" custT="1"/>
      <dgm:spPr/>
      <dgm:t>
        <a:bodyPr/>
        <a:lstStyle/>
        <a:p>
          <a:pPr algn="l"/>
          <a:r>
            <a:rPr lang="es-ES" sz="1700" dirty="0">
              <a:latin typeface="Lato"/>
              <a:ea typeface="Lato"/>
              <a:cs typeface="Lato"/>
            </a:rPr>
            <a:t>Armonización de protocolos de diagnóstico fitosanitario en semillas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9D910EEB-225F-47E8-9310-48ADAB01CBA9}" type="parTrans" cxnId="{61B9C4AD-D8D2-4775-9DEA-402FC98809E7}">
      <dgm:prSet/>
      <dgm:spPr/>
      <dgm:t>
        <a:bodyPr/>
        <a:lstStyle/>
        <a:p>
          <a:pPr algn="l"/>
          <a:endParaRPr lang="es-MX" sz="1700"/>
        </a:p>
      </dgm:t>
    </dgm:pt>
    <dgm:pt modelId="{E5A4EA4E-D4B6-486D-98A6-ABD9AC0E95E5}" type="sibTrans" cxnId="{61B9C4AD-D8D2-4775-9DEA-402FC98809E7}">
      <dgm:prSet/>
      <dgm:spPr/>
      <dgm:t>
        <a:bodyPr/>
        <a:lstStyle/>
        <a:p>
          <a:pPr algn="l"/>
          <a:endParaRPr lang="es-MX" sz="1700"/>
        </a:p>
      </dgm:t>
    </dgm:pt>
    <dgm:pt modelId="{F7D68E58-2003-480C-ABF8-E62726402951}">
      <dgm:prSet phldrT="[Texto]" custT="1"/>
      <dgm:spPr/>
      <dgm:t>
        <a:bodyPr/>
        <a:lstStyle/>
        <a:p>
          <a:pPr algn="l"/>
          <a:r>
            <a:rPr lang="es-ES" sz="1700" dirty="0">
              <a:latin typeface="Lato"/>
              <a:ea typeface="Lato"/>
              <a:cs typeface="Lato"/>
            </a:rPr>
            <a:t>Protocolo de diagnóstico del virus rugoso del tomate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A8C99A68-C592-4750-BECE-8C7FF55B0226}" type="parTrans" cxnId="{85AC3161-EFB6-4060-BFE4-9363994B1DB8}">
      <dgm:prSet/>
      <dgm:spPr/>
      <dgm:t>
        <a:bodyPr/>
        <a:lstStyle/>
        <a:p>
          <a:pPr algn="l"/>
          <a:endParaRPr lang="es-MX" sz="1700"/>
        </a:p>
      </dgm:t>
    </dgm:pt>
    <dgm:pt modelId="{388C7F5F-1B58-4910-9DB5-1EA5456B1ADA}" type="sibTrans" cxnId="{85AC3161-EFB6-4060-BFE4-9363994B1DB8}">
      <dgm:prSet/>
      <dgm:spPr/>
      <dgm:t>
        <a:bodyPr/>
        <a:lstStyle/>
        <a:p>
          <a:pPr algn="l"/>
          <a:endParaRPr lang="es-MX" sz="1700"/>
        </a:p>
      </dgm:t>
    </dgm:pt>
    <dgm:pt modelId="{E8D446A6-028B-4496-8E2E-F7ACDA6ECE38}">
      <dgm:prSet phldrT="[Texto]" custT="1"/>
      <dgm:spPr/>
      <dgm:t>
        <a:bodyPr/>
        <a:lstStyle/>
        <a:p>
          <a:pPr algn="l"/>
          <a:r>
            <a:rPr lang="es-MX" sz="1700" dirty="0">
              <a:latin typeface="Lato"/>
              <a:ea typeface="Lato"/>
              <a:cs typeface="Lato"/>
            </a:rPr>
            <a:t>Implementación de las NRMF y otros documentos de la NAPPO</a:t>
          </a:r>
        </a:p>
      </dgm:t>
    </dgm:pt>
    <dgm:pt modelId="{92849F18-2D9B-4079-8FF1-B4EDDFCB8E51}" type="parTrans" cxnId="{3CD56327-A14D-478C-9EEA-F6521851D760}">
      <dgm:prSet/>
      <dgm:spPr/>
      <dgm:t>
        <a:bodyPr/>
        <a:lstStyle/>
        <a:p>
          <a:pPr algn="l"/>
          <a:endParaRPr lang="es-MX" sz="1700"/>
        </a:p>
      </dgm:t>
    </dgm:pt>
    <dgm:pt modelId="{26D0286B-4ABA-4203-9A03-68508889D405}" type="sibTrans" cxnId="{3CD56327-A14D-478C-9EEA-F6521851D760}">
      <dgm:prSet/>
      <dgm:spPr/>
      <dgm:t>
        <a:bodyPr/>
        <a:lstStyle/>
        <a:p>
          <a:pPr algn="l"/>
          <a:endParaRPr lang="es-MX" sz="1700"/>
        </a:p>
      </dgm:t>
    </dgm:pt>
    <dgm:pt modelId="{E71C2635-1A8F-4DFE-A727-B861E6DFEDED}">
      <dgm:prSet phldrT="[Texto]" custT="1"/>
      <dgm:spPr/>
      <dgm:t>
        <a:bodyPr/>
        <a:lstStyle/>
        <a:p>
          <a:pPr algn="l"/>
          <a:r>
            <a:rPr lang="es-MX" sz="1700" dirty="0">
              <a:latin typeface="Lato"/>
              <a:ea typeface="Lato"/>
              <a:cs typeface="Lato"/>
            </a:rPr>
            <a:t>NRMF para un enfoque de sistemas para el comercio de semillas</a:t>
          </a:r>
        </a:p>
      </dgm:t>
    </dgm:pt>
    <dgm:pt modelId="{98CC3770-48EF-4DFF-AB1D-CEDC2F084EB7}" type="parTrans" cxnId="{E0FA56E6-44D7-4020-8B65-890BDC04DFCD}">
      <dgm:prSet/>
      <dgm:spPr/>
      <dgm:t>
        <a:bodyPr/>
        <a:lstStyle/>
        <a:p>
          <a:pPr algn="l"/>
          <a:endParaRPr lang="es-MX" sz="1700"/>
        </a:p>
      </dgm:t>
    </dgm:pt>
    <dgm:pt modelId="{27E73F46-7A98-4577-B4AE-34881BF5E7DC}" type="sibTrans" cxnId="{E0FA56E6-44D7-4020-8B65-890BDC04DFCD}">
      <dgm:prSet/>
      <dgm:spPr/>
      <dgm:t>
        <a:bodyPr/>
        <a:lstStyle/>
        <a:p>
          <a:pPr algn="l"/>
          <a:endParaRPr lang="es-MX" sz="1700"/>
        </a:p>
      </dgm:t>
    </dgm:pt>
    <dgm:pt modelId="{DD75DA48-EB9D-446F-92CB-6E8943A9F084}">
      <dgm:prSet phldrT="[Texto]" custT="1"/>
      <dgm:spPr/>
      <dgm:t>
        <a:bodyPr/>
        <a:lstStyle/>
        <a:p>
          <a:pPr algn="l"/>
          <a:r>
            <a:rPr lang="es-ES" sz="1700" dirty="0">
              <a:latin typeface="Lato"/>
              <a:ea typeface="Lato"/>
              <a:cs typeface="Lato"/>
            </a:rPr>
            <a:t>HLB y cancro bacteriano en cítricos de MX y USA</a:t>
          </a:r>
          <a:endParaRPr lang="es-MX" sz="1700" dirty="0">
            <a:latin typeface="Lato"/>
            <a:ea typeface="Lato"/>
            <a:cs typeface="Lato"/>
          </a:endParaRPr>
        </a:p>
      </dgm:t>
    </dgm:pt>
    <dgm:pt modelId="{9F70D8E5-BC3C-48EE-8B25-D1E7ADDD13BE}" type="sibTrans" cxnId="{F4633387-859F-4D8A-B089-F2A9BD6C5AEF}">
      <dgm:prSet/>
      <dgm:spPr/>
      <dgm:t>
        <a:bodyPr/>
        <a:lstStyle/>
        <a:p>
          <a:pPr algn="l"/>
          <a:endParaRPr lang="es-MX" sz="1700"/>
        </a:p>
      </dgm:t>
    </dgm:pt>
    <dgm:pt modelId="{442A0E1A-7036-4203-800C-54BF87FB448B}" type="parTrans" cxnId="{F4633387-859F-4D8A-B089-F2A9BD6C5AEF}">
      <dgm:prSet/>
      <dgm:spPr/>
      <dgm:t>
        <a:bodyPr/>
        <a:lstStyle/>
        <a:p>
          <a:pPr algn="l"/>
          <a:endParaRPr lang="es-MX" sz="1700"/>
        </a:p>
      </dgm:t>
    </dgm:pt>
    <dgm:pt modelId="{C8CA5FF6-EE85-478D-8BAE-ECD4875EAF25}" type="pres">
      <dgm:prSet presAssocID="{494F31C6-C752-4232-99FB-C8B434B6D287}" presName="linearFlow" presStyleCnt="0">
        <dgm:presLayoutVars>
          <dgm:dir/>
          <dgm:resizeHandles val="exact"/>
        </dgm:presLayoutVars>
      </dgm:prSet>
      <dgm:spPr/>
    </dgm:pt>
    <dgm:pt modelId="{E06DCAB6-031D-4FDE-8A00-879B641A9A33}" type="pres">
      <dgm:prSet presAssocID="{DD75DA48-EB9D-446F-92CB-6E8943A9F084}" presName="composite" presStyleCnt="0"/>
      <dgm:spPr/>
    </dgm:pt>
    <dgm:pt modelId="{E6F11E07-D8DF-44BB-A0AA-CE702302D393}" type="pres">
      <dgm:prSet presAssocID="{DD75DA48-EB9D-446F-92CB-6E8943A9F084}" presName="imgShp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7727754-A47B-4109-B947-BF62E144A61D}" type="pres">
      <dgm:prSet presAssocID="{DD75DA48-EB9D-446F-92CB-6E8943A9F084}" presName="txShp" presStyleLbl="node1" presStyleIdx="0" presStyleCnt="6">
        <dgm:presLayoutVars>
          <dgm:bulletEnabled val="1"/>
        </dgm:presLayoutVars>
      </dgm:prSet>
      <dgm:spPr/>
    </dgm:pt>
    <dgm:pt modelId="{4E35E4EC-7F5E-49C9-90D4-FF82CDE9C664}" type="pres">
      <dgm:prSet presAssocID="{9F70D8E5-BC3C-48EE-8B25-D1E7ADDD13BE}" presName="spacing" presStyleCnt="0"/>
      <dgm:spPr/>
    </dgm:pt>
    <dgm:pt modelId="{EB9073E7-9EA8-4E23-98FB-CB6FCDD05499}" type="pres">
      <dgm:prSet presAssocID="{F7D68E58-2003-480C-ABF8-E62726402951}" presName="composite" presStyleCnt="0"/>
      <dgm:spPr/>
    </dgm:pt>
    <dgm:pt modelId="{36032296-1468-4D9E-BF0C-50E02A26722B}" type="pres">
      <dgm:prSet presAssocID="{F7D68E58-2003-480C-ABF8-E62726402951}" presName="imgShp" presStyleLbl="fgImgPlace1" presStyleIdx="1" presStyleCnt="6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7059AA73-C1B4-4E3C-948E-192C612976AF}" type="pres">
      <dgm:prSet presAssocID="{F7D68E58-2003-480C-ABF8-E62726402951}" presName="txShp" presStyleLbl="node1" presStyleIdx="1" presStyleCnt="6">
        <dgm:presLayoutVars>
          <dgm:bulletEnabled val="1"/>
        </dgm:presLayoutVars>
      </dgm:prSet>
      <dgm:spPr/>
    </dgm:pt>
    <dgm:pt modelId="{3682F008-A1C4-427B-9735-C7EBF42EB963}" type="pres">
      <dgm:prSet presAssocID="{388C7F5F-1B58-4910-9DB5-1EA5456B1ADA}" presName="spacing" presStyleCnt="0"/>
      <dgm:spPr/>
    </dgm:pt>
    <dgm:pt modelId="{99FCCCDC-D848-4F5B-885D-D4967DB749B5}" type="pres">
      <dgm:prSet presAssocID="{BF5BB4F7-B902-49D2-B3B9-2944BECD37E0}" presName="composite" presStyleCnt="0"/>
      <dgm:spPr/>
    </dgm:pt>
    <dgm:pt modelId="{211AAF02-468B-4279-A2C6-ED01A328F124}" type="pres">
      <dgm:prSet presAssocID="{BF5BB4F7-B902-49D2-B3B9-2944BECD37E0}" presName="imgShp" presStyleLbl="fgImgPlace1" presStyleIdx="2" presStyleCnt="6"/>
      <dgm:spPr>
        <a:blipFill>
          <a:blip xmlns:r="http://schemas.openxmlformats.org/officeDocument/2006/relationships" r:embed="rId3"/>
          <a:srcRect/>
          <a:stretch>
            <a:fillRect l="-42000" r="-42000"/>
          </a:stretch>
        </a:blipFill>
      </dgm:spPr>
    </dgm:pt>
    <dgm:pt modelId="{984AFC96-FBF4-45FD-B2AC-D60DC94AE0E8}" type="pres">
      <dgm:prSet presAssocID="{BF5BB4F7-B902-49D2-B3B9-2944BECD37E0}" presName="txShp" presStyleLbl="node1" presStyleIdx="2" presStyleCnt="6">
        <dgm:presLayoutVars>
          <dgm:bulletEnabled val="1"/>
        </dgm:presLayoutVars>
      </dgm:prSet>
      <dgm:spPr/>
    </dgm:pt>
    <dgm:pt modelId="{B59D4AA3-6531-4609-BDF0-9E3E146BE024}" type="pres">
      <dgm:prSet presAssocID="{E5A4EA4E-D4B6-486D-98A6-ABD9AC0E95E5}" presName="spacing" presStyleCnt="0"/>
      <dgm:spPr/>
    </dgm:pt>
    <dgm:pt modelId="{34E07902-FFD8-4A75-B0C8-41674CE22C06}" type="pres">
      <dgm:prSet presAssocID="{E71C2635-1A8F-4DFE-A727-B861E6DFEDED}" presName="composite" presStyleCnt="0"/>
      <dgm:spPr/>
    </dgm:pt>
    <dgm:pt modelId="{F0563504-D10F-4964-878B-95E780E7B05E}" type="pres">
      <dgm:prSet presAssocID="{E71C2635-1A8F-4DFE-A727-B861E6DFEDED}" presName="imgShp" presStyleLbl="fgImgPlace1" presStyleIdx="3" presStyleCnt="6" custLinFactNeighborX="-1883"/>
      <dgm:spPr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  <dgm:pt modelId="{0A1848E6-25FB-4746-8849-FAD1C52044CD}" type="pres">
      <dgm:prSet presAssocID="{E71C2635-1A8F-4DFE-A727-B861E6DFEDED}" presName="txShp" presStyleLbl="node1" presStyleIdx="3" presStyleCnt="6">
        <dgm:presLayoutVars>
          <dgm:bulletEnabled val="1"/>
        </dgm:presLayoutVars>
      </dgm:prSet>
      <dgm:spPr/>
    </dgm:pt>
    <dgm:pt modelId="{E0FAE110-1FAE-4DEC-BD3C-4C0F6074A7B7}" type="pres">
      <dgm:prSet presAssocID="{27E73F46-7A98-4577-B4AE-34881BF5E7DC}" presName="spacing" presStyleCnt="0"/>
      <dgm:spPr/>
    </dgm:pt>
    <dgm:pt modelId="{68D210BB-98BC-46A8-9F92-A1C831BBA3DB}" type="pres">
      <dgm:prSet presAssocID="{7A2A8644-D1A0-4C00-B161-AA4A780FE3B7}" presName="composite" presStyleCnt="0"/>
      <dgm:spPr/>
    </dgm:pt>
    <dgm:pt modelId="{BB7FE545-BCAA-4C0C-9ACA-357A5D523D2C}" type="pres">
      <dgm:prSet presAssocID="{7A2A8644-D1A0-4C00-B161-AA4A780FE3B7}" presName="imgShp" presStyleLbl="fgImgPlace1" presStyleIdx="4" presStyleCnt="6"/>
      <dgm:spPr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88E8745E-D7C6-4857-85D8-E9CF02C81D56}" type="pres">
      <dgm:prSet presAssocID="{7A2A8644-D1A0-4C00-B161-AA4A780FE3B7}" presName="txShp" presStyleLbl="node1" presStyleIdx="4" presStyleCnt="6">
        <dgm:presLayoutVars>
          <dgm:bulletEnabled val="1"/>
        </dgm:presLayoutVars>
      </dgm:prSet>
      <dgm:spPr/>
    </dgm:pt>
    <dgm:pt modelId="{663F842A-662A-4D5E-A2E9-B00A4C61B20C}" type="pres">
      <dgm:prSet presAssocID="{1B7BBC47-C0F0-4B93-A6C9-5B03D8556A19}" presName="spacing" presStyleCnt="0"/>
      <dgm:spPr/>
    </dgm:pt>
    <dgm:pt modelId="{0310F02D-C4E0-4B32-BF3D-36BA3366FFCD}" type="pres">
      <dgm:prSet presAssocID="{E8D446A6-028B-4496-8E2E-F7ACDA6ECE38}" presName="composite" presStyleCnt="0"/>
      <dgm:spPr/>
    </dgm:pt>
    <dgm:pt modelId="{9DEA0871-8A47-4BAA-808E-A46F5B1E94B7}" type="pres">
      <dgm:prSet presAssocID="{E8D446A6-028B-4496-8E2E-F7ACDA6ECE38}" presName="imgShp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</dgm:spPr>
    </dgm:pt>
    <dgm:pt modelId="{47417207-510B-4D7D-A529-610D3F85DF59}" type="pres">
      <dgm:prSet presAssocID="{E8D446A6-028B-4496-8E2E-F7ACDA6ECE38}" presName="txShp" presStyleLbl="node1" presStyleIdx="5" presStyleCnt="6">
        <dgm:presLayoutVars>
          <dgm:bulletEnabled val="1"/>
        </dgm:presLayoutVars>
      </dgm:prSet>
      <dgm:spPr/>
    </dgm:pt>
  </dgm:ptLst>
  <dgm:cxnLst>
    <dgm:cxn modelId="{3CD56327-A14D-478C-9EEA-F6521851D760}" srcId="{494F31C6-C752-4232-99FB-C8B434B6D287}" destId="{E8D446A6-028B-4496-8E2E-F7ACDA6ECE38}" srcOrd="5" destOrd="0" parTransId="{92849F18-2D9B-4079-8FF1-B4EDDFCB8E51}" sibTransId="{26D0286B-4ABA-4203-9A03-68508889D405}"/>
    <dgm:cxn modelId="{7386684B-57A6-374C-8DEC-9EF8A078E11F}" type="presOf" srcId="{F7D68E58-2003-480C-ABF8-E62726402951}" destId="{7059AA73-C1B4-4E3C-948E-192C612976AF}" srcOrd="0" destOrd="0" presId="urn:microsoft.com/office/officeart/2005/8/layout/vList3"/>
    <dgm:cxn modelId="{A625AD5E-A5A3-9748-91B8-28DF9655217A}" type="presOf" srcId="{BF5BB4F7-B902-49D2-B3B9-2944BECD37E0}" destId="{984AFC96-FBF4-45FD-B2AC-D60DC94AE0E8}" srcOrd="0" destOrd="0" presId="urn:microsoft.com/office/officeart/2005/8/layout/vList3"/>
    <dgm:cxn modelId="{85AC3161-EFB6-4060-BFE4-9363994B1DB8}" srcId="{494F31C6-C752-4232-99FB-C8B434B6D287}" destId="{F7D68E58-2003-480C-ABF8-E62726402951}" srcOrd="1" destOrd="0" parTransId="{A8C99A68-C592-4750-BECE-8C7FF55B0226}" sibTransId="{388C7F5F-1B58-4910-9DB5-1EA5456B1ADA}"/>
    <dgm:cxn modelId="{F4633387-859F-4D8A-B089-F2A9BD6C5AEF}" srcId="{494F31C6-C752-4232-99FB-C8B434B6D287}" destId="{DD75DA48-EB9D-446F-92CB-6E8943A9F084}" srcOrd="0" destOrd="0" parTransId="{442A0E1A-7036-4203-800C-54BF87FB448B}" sibTransId="{9F70D8E5-BC3C-48EE-8B25-D1E7ADDD13BE}"/>
    <dgm:cxn modelId="{4B945FA4-B2A7-5248-9B25-740321DE1A3A}" type="presOf" srcId="{DD75DA48-EB9D-446F-92CB-6E8943A9F084}" destId="{A7727754-A47B-4109-B947-BF62E144A61D}" srcOrd="0" destOrd="0" presId="urn:microsoft.com/office/officeart/2005/8/layout/vList3"/>
    <dgm:cxn modelId="{86EB9AAC-19CA-42B4-AC48-490CC093687B}" srcId="{494F31C6-C752-4232-99FB-C8B434B6D287}" destId="{7A2A8644-D1A0-4C00-B161-AA4A780FE3B7}" srcOrd="4" destOrd="0" parTransId="{7CE6D947-821C-4E63-96BF-BC67CAD2F7A7}" sibTransId="{1B7BBC47-C0F0-4B93-A6C9-5B03D8556A19}"/>
    <dgm:cxn modelId="{61B9C4AD-D8D2-4775-9DEA-402FC98809E7}" srcId="{494F31C6-C752-4232-99FB-C8B434B6D287}" destId="{BF5BB4F7-B902-49D2-B3B9-2944BECD37E0}" srcOrd="2" destOrd="0" parTransId="{9D910EEB-225F-47E8-9310-48ADAB01CBA9}" sibTransId="{E5A4EA4E-D4B6-486D-98A6-ABD9AC0E95E5}"/>
    <dgm:cxn modelId="{B0BEA4B6-5741-C145-8428-8CD3EE8994D1}" type="presOf" srcId="{7A2A8644-D1A0-4C00-B161-AA4A780FE3B7}" destId="{88E8745E-D7C6-4857-85D8-E9CF02C81D56}" srcOrd="0" destOrd="0" presId="urn:microsoft.com/office/officeart/2005/8/layout/vList3"/>
    <dgm:cxn modelId="{C6703EC4-69E7-8442-8C6C-D9777B6710F7}" type="presOf" srcId="{E71C2635-1A8F-4DFE-A727-B861E6DFEDED}" destId="{0A1848E6-25FB-4746-8849-FAD1C52044CD}" srcOrd="0" destOrd="0" presId="urn:microsoft.com/office/officeart/2005/8/layout/vList3"/>
    <dgm:cxn modelId="{E0FA56E6-44D7-4020-8B65-890BDC04DFCD}" srcId="{494F31C6-C752-4232-99FB-C8B434B6D287}" destId="{E71C2635-1A8F-4DFE-A727-B861E6DFEDED}" srcOrd="3" destOrd="0" parTransId="{98CC3770-48EF-4DFF-AB1D-CEDC2F084EB7}" sibTransId="{27E73F46-7A98-4577-B4AE-34881BF5E7DC}"/>
    <dgm:cxn modelId="{F98EDDE8-5E1F-084B-831F-9711EFD56DEC}" type="presOf" srcId="{E8D446A6-028B-4496-8E2E-F7ACDA6ECE38}" destId="{47417207-510B-4D7D-A529-610D3F85DF59}" srcOrd="0" destOrd="0" presId="urn:microsoft.com/office/officeart/2005/8/layout/vList3"/>
    <dgm:cxn modelId="{B6F80CEB-A2E9-4283-87AA-7FDE6CE1C799}" type="presOf" srcId="{494F31C6-C752-4232-99FB-C8B434B6D287}" destId="{C8CA5FF6-EE85-478D-8BAE-ECD4875EAF25}" srcOrd="0" destOrd="0" presId="urn:microsoft.com/office/officeart/2005/8/layout/vList3"/>
    <dgm:cxn modelId="{2033007A-0BF6-5546-A86D-8BBE3A5D5D17}" type="presParOf" srcId="{C8CA5FF6-EE85-478D-8BAE-ECD4875EAF25}" destId="{E06DCAB6-031D-4FDE-8A00-879B641A9A33}" srcOrd="0" destOrd="0" presId="urn:microsoft.com/office/officeart/2005/8/layout/vList3"/>
    <dgm:cxn modelId="{FA66DA9C-1E6B-BE4F-A834-CD03FE86DA34}" type="presParOf" srcId="{E06DCAB6-031D-4FDE-8A00-879B641A9A33}" destId="{E6F11E07-D8DF-44BB-A0AA-CE702302D393}" srcOrd="0" destOrd="0" presId="urn:microsoft.com/office/officeart/2005/8/layout/vList3"/>
    <dgm:cxn modelId="{1F6E6548-C8EC-BC42-BA2A-A1282776A8C2}" type="presParOf" srcId="{E06DCAB6-031D-4FDE-8A00-879B641A9A33}" destId="{A7727754-A47B-4109-B947-BF62E144A61D}" srcOrd="1" destOrd="0" presId="urn:microsoft.com/office/officeart/2005/8/layout/vList3"/>
    <dgm:cxn modelId="{3BB42E91-FFB5-F343-A61B-BECA9B0F8C69}" type="presParOf" srcId="{C8CA5FF6-EE85-478D-8BAE-ECD4875EAF25}" destId="{4E35E4EC-7F5E-49C9-90D4-FF82CDE9C664}" srcOrd="1" destOrd="0" presId="urn:microsoft.com/office/officeart/2005/8/layout/vList3"/>
    <dgm:cxn modelId="{567D18B9-A8AD-E248-BE9A-5C7950A72F74}" type="presParOf" srcId="{C8CA5FF6-EE85-478D-8BAE-ECD4875EAF25}" destId="{EB9073E7-9EA8-4E23-98FB-CB6FCDD05499}" srcOrd="2" destOrd="0" presId="urn:microsoft.com/office/officeart/2005/8/layout/vList3"/>
    <dgm:cxn modelId="{5013BD79-52DF-114B-A6D1-071C63E5BA85}" type="presParOf" srcId="{EB9073E7-9EA8-4E23-98FB-CB6FCDD05499}" destId="{36032296-1468-4D9E-BF0C-50E02A26722B}" srcOrd="0" destOrd="0" presId="urn:microsoft.com/office/officeart/2005/8/layout/vList3"/>
    <dgm:cxn modelId="{CC02F133-48A6-E048-9FB1-6D492923EB7E}" type="presParOf" srcId="{EB9073E7-9EA8-4E23-98FB-CB6FCDD05499}" destId="{7059AA73-C1B4-4E3C-948E-192C612976AF}" srcOrd="1" destOrd="0" presId="urn:microsoft.com/office/officeart/2005/8/layout/vList3"/>
    <dgm:cxn modelId="{5B93A9DC-97BB-BF49-B09F-48DD745AB199}" type="presParOf" srcId="{C8CA5FF6-EE85-478D-8BAE-ECD4875EAF25}" destId="{3682F008-A1C4-427B-9735-C7EBF42EB963}" srcOrd="3" destOrd="0" presId="urn:microsoft.com/office/officeart/2005/8/layout/vList3"/>
    <dgm:cxn modelId="{9AF6DEBE-18A7-7041-880F-A74320CA0221}" type="presParOf" srcId="{C8CA5FF6-EE85-478D-8BAE-ECD4875EAF25}" destId="{99FCCCDC-D848-4F5B-885D-D4967DB749B5}" srcOrd="4" destOrd="0" presId="urn:microsoft.com/office/officeart/2005/8/layout/vList3"/>
    <dgm:cxn modelId="{34EA4C12-D49F-2B40-99F3-90714B1BB6FF}" type="presParOf" srcId="{99FCCCDC-D848-4F5B-885D-D4967DB749B5}" destId="{211AAF02-468B-4279-A2C6-ED01A328F124}" srcOrd="0" destOrd="0" presId="urn:microsoft.com/office/officeart/2005/8/layout/vList3"/>
    <dgm:cxn modelId="{82EEF120-6080-2A49-B9A4-D82A6B08D1BB}" type="presParOf" srcId="{99FCCCDC-D848-4F5B-885D-D4967DB749B5}" destId="{984AFC96-FBF4-45FD-B2AC-D60DC94AE0E8}" srcOrd="1" destOrd="0" presId="urn:microsoft.com/office/officeart/2005/8/layout/vList3"/>
    <dgm:cxn modelId="{30FAEC17-3B4B-FD45-BEC2-3655F1698CCA}" type="presParOf" srcId="{C8CA5FF6-EE85-478D-8BAE-ECD4875EAF25}" destId="{B59D4AA3-6531-4609-BDF0-9E3E146BE024}" srcOrd="5" destOrd="0" presId="urn:microsoft.com/office/officeart/2005/8/layout/vList3"/>
    <dgm:cxn modelId="{8507CEBC-712E-9E41-A606-8BAA8499FB61}" type="presParOf" srcId="{C8CA5FF6-EE85-478D-8BAE-ECD4875EAF25}" destId="{34E07902-FFD8-4A75-B0C8-41674CE22C06}" srcOrd="6" destOrd="0" presId="urn:microsoft.com/office/officeart/2005/8/layout/vList3"/>
    <dgm:cxn modelId="{14605D13-0624-954D-ADFE-D85478F9C1A6}" type="presParOf" srcId="{34E07902-FFD8-4A75-B0C8-41674CE22C06}" destId="{F0563504-D10F-4964-878B-95E780E7B05E}" srcOrd="0" destOrd="0" presId="urn:microsoft.com/office/officeart/2005/8/layout/vList3"/>
    <dgm:cxn modelId="{783B4C18-8B47-B045-A61F-053718EF6CE5}" type="presParOf" srcId="{34E07902-FFD8-4A75-B0C8-41674CE22C06}" destId="{0A1848E6-25FB-4746-8849-FAD1C52044CD}" srcOrd="1" destOrd="0" presId="urn:microsoft.com/office/officeart/2005/8/layout/vList3"/>
    <dgm:cxn modelId="{5621C81E-E0C4-C941-A059-22F172688FC0}" type="presParOf" srcId="{C8CA5FF6-EE85-478D-8BAE-ECD4875EAF25}" destId="{E0FAE110-1FAE-4DEC-BD3C-4C0F6074A7B7}" srcOrd="7" destOrd="0" presId="urn:microsoft.com/office/officeart/2005/8/layout/vList3"/>
    <dgm:cxn modelId="{8DC6665B-F200-444D-9258-181B073F8884}" type="presParOf" srcId="{C8CA5FF6-EE85-478D-8BAE-ECD4875EAF25}" destId="{68D210BB-98BC-46A8-9F92-A1C831BBA3DB}" srcOrd="8" destOrd="0" presId="urn:microsoft.com/office/officeart/2005/8/layout/vList3"/>
    <dgm:cxn modelId="{61B13E98-FD71-4E43-8CC3-B90885C2BC29}" type="presParOf" srcId="{68D210BB-98BC-46A8-9F92-A1C831BBA3DB}" destId="{BB7FE545-BCAA-4C0C-9ACA-357A5D523D2C}" srcOrd="0" destOrd="0" presId="urn:microsoft.com/office/officeart/2005/8/layout/vList3"/>
    <dgm:cxn modelId="{F50E4D92-7903-A648-9089-FCD38BF1DCFD}" type="presParOf" srcId="{68D210BB-98BC-46A8-9F92-A1C831BBA3DB}" destId="{88E8745E-D7C6-4857-85D8-E9CF02C81D56}" srcOrd="1" destOrd="0" presId="urn:microsoft.com/office/officeart/2005/8/layout/vList3"/>
    <dgm:cxn modelId="{DBE84C31-56E6-EB4D-9714-7FA416F4277E}" type="presParOf" srcId="{C8CA5FF6-EE85-478D-8BAE-ECD4875EAF25}" destId="{663F842A-662A-4D5E-A2E9-B00A4C61B20C}" srcOrd="9" destOrd="0" presId="urn:microsoft.com/office/officeart/2005/8/layout/vList3"/>
    <dgm:cxn modelId="{848EAF3A-EAB7-0344-891B-6537C6C4AFCA}" type="presParOf" srcId="{C8CA5FF6-EE85-478D-8BAE-ECD4875EAF25}" destId="{0310F02D-C4E0-4B32-BF3D-36BA3366FFCD}" srcOrd="10" destOrd="0" presId="urn:microsoft.com/office/officeart/2005/8/layout/vList3"/>
    <dgm:cxn modelId="{7C06C7E3-812D-3A45-90BD-AC6C29B2E31B}" type="presParOf" srcId="{0310F02D-C4E0-4B32-BF3D-36BA3366FFCD}" destId="{9DEA0871-8A47-4BAA-808E-A46F5B1E94B7}" srcOrd="0" destOrd="0" presId="urn:microsoft.com/office/officeart/2005/8/layout/vList3"/>
    <dgm:cxn modelId="{3D0000ED-A4B1-4D48-85E0-78A078AC1C68}" type="presParOf" srcId="{0310F02D-C4E0-4B32-BF3D-36BA3366FFCD}" destId="{47417207-510B-4D7D-A529-610D3F85DF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C426A-4FDB-4A54-8622-3721B4800682}">
      <dsp:nvSpPr>
        <dsp:cNvPr id="0" name=""/>
        <dsp:cNvSpPr/>
      </dsp:nvSpPr>
      <dsp:spPr>
        <a:xfrm>
          <a:off x="1678" y="0"/>
          <a:ext cx="3433674" cy="1711104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0F589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Noviembre 2019. </a:t>
          </a:r>
          <a:r>
            <a:rPr lang="es-ES" sz="1700" kern="12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APHIS </a:t>
          </a:r>
          <a:r>
            <a:rPr lang="es-MX" sz="1700" kern="12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emitió una Orden Federal para restringir las importaciones de material propagativo de plantas, incluidas semillas, y frutos de tomate y pimiento. </a:t>
          </a:r>
        </a:p>
      </dsp:txBody>
      <dsp:txXfrm>
        <a:off x="51795" y="50117"/>
        <a:ext cx="3333440" cy="1610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7754-A47B-4109-B947-BF62E144A61D}">
      <dsp:nvSpPr>
        <dsp:cNvPr id="0" name=""/>
        <dsp:cNvSpPr/>
      </dsp:nvSpPr>
      <dsp:spPr>
        <a:xfrm rot="10800000">
          <a:off x="2134681" y="546"/>
          <a:ext cx="7878715" cy="60077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2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Lato"/>
              <a:ea typeface="Lato"/>
              <a:cs typeface="Lato"/>
            </a:rPr>
            <a:t>HLB y cancro bacteriano en cítricos de MX y USA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284874" y="546"/>
        <a:ext cx="7728522" cy="600772"/>
      </dsp:txXfrm>
    </dsp:sp>
    <dsp:sp modelId="{E6F11E07-D8DF-44BB-A0AA-CE702302D393}">
      <dsp:nvSpPr>
        <dsp:cNvPr id="0" name=""/>
        <dsp:cNvSpPr/>
      </dsp:nvSpPr>
      <dsp:spPr>
        <a:xfrm>
          <a:off x="1834295" y="546"/>
          <a:ext cx="600772" cy="600772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9AA73-C1B4-4E3C-948E-192C612976AF}">
      <dsp:nvSpPr>
        <dsp:cNvPr id="0" name=""/>
        <dsp:cNvSpPr/>
      </dsp:nvSpPr>
      <dsp:spPr>
        <a:xfrm rot="10800000">
          <a:off x="2134681" y="769608"/>
          <a:ext cx="7878715" cy="600772"/>
        </a:xfrm>
        <a:prstGeom prst="homePlate">
          <a:avLst/>
        </a:prstGeom>
        <a:solidFill>
          <a:schemeClr val="accent2">
            <a:hueOff val="-489910"/>
            <a:satOff val="-2263"/>
            <a:lumOff val="-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2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Lato"/>
              <a:ea typeface="Lato"/>
              <a:cs typeface="Lato"/>
            </a:rPr>
            <a:t>Protocolo de diagnóstico del virus rugoso del tomate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284874" y="769608"/>
        <a:ext cx="7728522" cy="600772"/>
      </dsp:txXfrm>
    </dsp:sp>
    <dsp:sp modelId="{36032296-1468-4D9E-BF0C-50E02A26722B}">
      <dsp:nvSpPr>
        <dsp:cNvPr id="0" name=""/>
        <dsp:cNvSpPr/>
      </dsp:nvSpPr>
      <dsp:spPr>
        <a:xfrm>
          <a:off x="1834295" y="769608"/>
          <a:ext cx="600772" cy="600772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FC96-FBF4-45FD-B2AC-D60DC94AE0E8}">
      <dsp:nvSpPr>
        <dsp:cNvPr id="0" name=""/>
        <dsp:cNvSpPr/>
      </dsp:nvSpPr>
      <dsp:spPr>
        <a:xfrm rot="10800000">
          <a:off x="2134681" y="1538671"/>
          <a:ext cx="7878715" cy="600772"/>
        </a:xfrm>
        <a:prstGeom prst="homePlate">
          <a:avLst/>
        </a:prstGeom>
        <a:solidFill>
          <a:schemeClr val="accent2">
            <a:hueOff val="-979820"/>
            <a:satOff val="-4526"/>
            <a:lumOff val="-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2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latin typeface="Lato"/>
              <a:ea typeface="Lato"/>
              <a:cs typeface="Lato"/>
            </a:rPr>
            <a:t>Armonización de protocolos de diagnóstico fitosanitario en semillas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284874" y="1538671"/>
        <a:ext cx="7728522" cy="600772"/>
      </dsp:txXfrm>
    </dsp:sp>
    <dsp:sp modelId="{211AAF02-468B-4279-A2C6-ED01A328F124}">
      <dsp:nvSpPr>
        <dsp:cNvPr id="0" name=""/>
        <dsp:cNvSpPr/>
      </dsp:nvSpPr>
      <dsp:spPr>
        <a:xfrm>
          <a:off x="1834295" y="1538671"/>
          <a:ext cx="600772" cy="600772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848E6-25FB-4746-8849-FAD1C52044CD}">
      <dsp:nvSpPr>
        <dsp:cNvPr id="0" name=""/>
        <dsp:cNvSpPr/>
      </dsp:nvSpPr>
      <dsp:spPr>
        <a:xfrm rot="10800000">
          <a:off x="2134681" y="2307733"/>
          <a:ext cx="7878715" cy="600772"/>
        </a:xfrm>
        <a:prstGeom prst="homePlate">
          <a:avLst/>
        </a:prstGeom>
        <a:solidFill>
          <a:schemeClr val="accent2">
            <a:hueOff val="-1469730"/>
            <a:satOff val="-6788"/>
            <a:lumOff val="-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2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Lato"/>
              <a:ea typeface="Lato"/>
              <a:cs typeface="Lato"/>
            </a:rPr>
            <a:t>NRMF para un enfoque de sistemas para el comercio de semillas</a:t>
          </a:r>
        </a:p>
      </dsp:txBody>
      <dsp:txXfrm rot="10800000">
        <a:off x="2284874" y="2307733"/>
        <a:ext cx="7728522" cy="600772"/>
      </dsp:txXfrm>
    </dsp:sp>
    <dsp:sp modelId="{F0563504-D10F-4964-878B-95E780E7B05E}">
      <dsp:nvSpPr>
        <dsp:cNvPr id="0" name=""/>
        <dsp:cNvSpPr/>
      </dsp:nvSpPr>
      <dsp:spPr>
        <a:xfrm>
          <a:off x="1822982" y="2307733"/>
          <a:ext cx="600772" cy="600772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8745E-D7C6-4857-85D8-E9CF02C81D56}">
      <dsp:nvSpPr>
        <dsp:cNvPr id="0" name=""/>
        <dsp:cNvSpPr/>
      </dsp:nvSpPr>
      <dsp:spPr>
        <a:xfrm rot="10800000">
          <a:off x="2134681" y="3076795"/>
          <a:ext cx="7878715" cy="600772"/>
        </a:xfrm>
        <a:prstGeom prst="homePlate">
          <a:avLst/>
        </a:prstGeom>
        <a:solidFill>
          <a:schemeClr val="accent2">
            <a:hueOff val="-1959640"/>
            <a:satOff val="-9051"/>
            <a:lumOff val="-1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2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>
              <a:latin typeface="Lato"/>
              <a:ea typeface="Lato"/>
              <a:cs typeface="Lato"/>
            </a:rPr>
            <a:t>Ambrosiales</a:t>
          </a:r>
          <a:r>
            <a:rPr lang="es-ES" sz="1700" kern="1200" dirty="0">
              <a:latin typeface="Lato"/>
              <a:ea typeface="Lato"/>
              <a:cs typeface="Lato"/>
            </a:rPr>
            <a:t> en aguacate</a:t>
          </a:r>
          <a:endParaRPr lang="es-MX" sz="1700" kern="1200" dirty="0">
            <a:latin typeface="Lato"/>
            <a:ea typeface="Lato"/>
            <a:cs typeface="Lato"/>
          </a:endParaRPr>
        </a:p>
      </dsp:txBody>
      <dsp:txXfrm rot="10800000">
        <a:off x="2284874" y="3076795"/>
        <a:ext cx="7728522" cy="600772"/>
      </dsp:txXfrm>
    </dsp:sp>
    <dsp:sp modelId="{BB7FE545-BCAA-4C0C-9ACA-357A5D523D2C}">
      <dsp:nvSpPr>
        <dsp:cNvPr id="0" name=""/>
        <dsp:cNvSpPr/>
      </dsp:nvSpPr>
      <dsp:spPr>
        <a:xfrm>
          <a:off x="1834295" y="3076795"/>
          <a:ext cx="600772" cy="600772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17207-510B-4D7D-A529-610D3F85DF59}">
      <dsp:nvSpPr>
        <dsp:cNvPr id="0" name=""/>
        <dsp:cNvSpPr/>
      </dsp:nvSpPr>
      <dsp:spPr>
        <a:xfrm rot="10800000">
          <a:off x="2134681" y="3845857"/>
          <a:ext cx="7878715" cy="600772"/>
        </a:xfrm>
        <a:prstGeom prst="homePlate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924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latin typeface="Lato"/>
              <a:ea typeface="Lato"/>
              <a:cs typeface="Lato"/>
            </a:rPr>
            <a:t>Implementación de las NRMF y otros documentos de la NAPPO</a:t>
          </a:r>
        </a:p>
      </dsp:txBody>
      <dsp:txXfrm rot="10800000">
        <a:off x="2284874" y="3845857"/>
        <a:ext cx="7728522" cy="600772"/>
      </dsp:txXfrm>
    </dsp:sp>
    <dsp:sp modelId="{9DEA0871-8A47-4BAA-808E-A46F5B1E94B7}">
      <dsp:nvSpPr>
        <dsp:cNvPr id="0" name=""/>
        <dsp:cNvSpPr/>
      </dsp:nvSpPr>
      <dsp:spPr>
        <a:xfrm>
          <a:off x="1834295" y="3845857"/>
          <a:ext cx="600772" cy="600772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BFCCF-37C2-43EF-8CB6-ACF954F4E22A}" type="datetimeFigureOut">
              <a:rPr lang="es-MX" smtClean="0"/>
              <a:t>16/10/24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57FA48-79C6-4180-B4DD-2310AF9C7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8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FA48-79C6-4180-B4DD-2310AF9C7B1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37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FA48-79C6-4180-B4DD-2310AF9C7B1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411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2388-7F01-B023-46DC-5B6608765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6D27A54-3177-91B2-349F-31C7F71B9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DA9B98-43B6-7704-99F5-00328BD19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D84A77-D519-958D-FF4D-8C583503D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57FA48-79C6-4180-B4DD-2310AF9C7B1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5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0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6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9"/>
            <a:ext cx="493776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2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5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1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7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2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40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89557" y="6474036"/>
            <a:ext cx="8277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/>
            <a:endParaRPr lang="es-ES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8656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5" y="1981207"/>
            <a:ext cx="10075084" cy="414496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9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941" y="6423592"/>
            <a:ext cx="8163859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242241"/>
            <a:ext cx="738717" cy="365125"/>
          </a:xfrm>
          <a:prstGeom prst="rect">
            <a:avLst/>
          </a:prstGeom>
        </p:spPr>
        <p:txBody>
          <a:bodyPr/>
          <a:lstStyle/>
          <a:p>
            <a:pPr defTabSz="342900">
              <a:defRPr/>
            </a:pPr>
            <a:fld id="{F990F28C-27E5-E546-9925-8BFEE9D05E5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2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542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14189" y="274638"/>
            <a:ext cx="9977811" cy="84190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089557" y="6474036"/>
            <a:ext cx="827763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algn="ctr"/>
            <a:endParaRPr lang="es-ES"/>
          </a:p>
        </p:txBody>
      </p:sp>
      <p:sp>
        <p:nvSpPr>
          <p:cNvPr id="4" name="Marcador de texto 10"/>
          <p:cNvSpPr>
            <a:spLocks noGrp="1"/>
          </p:cNvSpPr>
          <p:nvPr>
            <p:ph type="body" sz="quarter" idx="11"/>
          </p:nvPr>
        </p:nvSpPr>
        <p:spPr>
          <a:xfrm>
            <a:off x="3465919" y="6484730"/>
            <a:ext cx="5295388" cy="383967"/>
          </a:xfrm>
          <a:prstGeom prst="rect">
            <a:avLst/>
          </a:prstGeom>
          <a:noFill/>
          <a:ln>
            <a:noFill/>
          </a:ln>
        </p:spPr>
        <p:txBody>
          <a:bodyPr vert="horz">
            <a:norm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571500" y="1595441"/>
            <a:ext cx="11005240" cy="441483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99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4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6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drive.google.com/file/d/1fWSt8_mOcWTXRXfSpXF87ZToXUNee2xv/view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0BA372B-662D-8D0C-3BDC-5939CB171042}"/>
              </a:ext>
            </a:extLst>
          </p:cNvPr>
          <p:cNvSpPr/>
          <p:nvPr/>
        </p:nvSpPr>
        <p:spPr>
          <a:xfrm>
            <a:off x="0" y="0"/>
            <a:ext cx="12192000" cy="4625718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2675C39-4728-49A6-A9CA-10867D503D86}"/>
              </a:ext>
            </a:extLst>
          </p:cNvPr>
          <p:cNvSpPr txBox="1">
            <a:spLocks/>
          </p:cNvSpPr>
          <p:nvPr/>
        </p:nvSpPr>
        <p:spPr>
          <a:xfrm>
            <a:off x="826333" y="601426"/>
            <a:ext cx="5410200" cy="21445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6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Open Sauce Sans" pitchFamily="2" charset="77"/>
              </a:rPr>
              <a:t>INFORMES DE LA INDUSTRIA POR PAÍS</a:t>
            </a: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endParaRPr kumimoji="0" lang="es-ES" sz="1100" b="1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ES" sz="3600" b="1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uce Sans" pitchFamily="2" charset="77"/>
              </a:rPr>
              <a:t>- MÉXICO – </a:t>
            </a:r>
            <a:endParaRPr kumimoji="0" lang="es-MX" sz="3600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uce Sans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75076EC-0BDC-4401-A1F5-9CE7933589CF}"/>
              </a:ext>
            </a:extLst>
          </p:cNvPr>
          <p:cNvSpPr/>
          <p:nvPr/>
        </p:nvSpPr>
        <p:spPr>
          <a:xfrm>
            <a:off x="2640003" y="4032218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MX" b="1">
                <a:latin typeface="Open Sauce Sans" pitchFamily="2" charset="77"/>
              </a:rPr>
              <a:t>Octubre 2024</a:t>
            </a:r>
            <a:endParaRPr kumimoji="0" lang="es-MX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uce Sans" pitchFamily="2" charset="77"/>
            </a:endParaRPr>
          </a:p>
        </p:txBody>
      </p:sp>
      <p:pic>
        <p:nvPicPr>
          <p:cNvPr id="14" name="Imagen 13" descr="Imagen que contiene reloj&#10;&#10;Descripción generada automáticamente">
            <a:extLst>
              <a:ext uri="{FF2B5EF4-FFF2-40B4-BE49-F238E27FC236}">
                <a16:creationId xmlns:a16="http://schemas.microsoft.com/office/drawing/2014/main" id="{58248F80-12B7-4DB6-9C11-4161F6B22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42" y="4984062"/>
            <a:ext cx="3710326" cy="130788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6312DF6-BD66-4F30-B190-5460CEE9A5D3}"/>
              </a:ext>
            </a:extLst>
          </p:cNvPr>
          <p:cNvSpPr txBox="1"/>
          <p:nvPr/>
        </p:nvSpPr>
        <p:spPr>
          <a:xfrm>
            <a:off x="882826" y="3032512"/>
            <a:ext cx="5297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>
                <a:latin typeface="Open Sauce Sans" pitchFamily="2" charset="77"/>
              </a:rPr>
              <a:t>Ing. Mario Puente Raya</a:t>
            </a:r>
          </a:p>
          <a:p>
            <a:pPr algn="ctr"/>
            <a:r>
              <a:rPr lang="es-MX" sz="2000" b="1">
                <a:latin typeface="Open Sauce Sans" pitchFamily="2" charset="77"/>
              </a:rPr>
              <a:t>Vicepresidente de Sanidad e Inocuidad</a:t>
            </a:r>
            <a:endParaRPr lang="es-MX" sz="1600" b="1">
              <a:latin typeface="Open Sauce Sans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F85CDD-3C0E-9D82-5FFD-BDAC0DEB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38" y="5186265"/>
            <a:ext cx="5386251" cy="11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EBACAB-D32E-0A0F-722E-D65D23F60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r="15922"/>
          <a:stretch/>
        </p:blipFill>
        <p:spPr bwMode="auto">
          <a:xfrm>
            <a:off x="6588950" y="88290"/>
            <a:ext cx="4776717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6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DCBA2CA-DFDB-B7CE-6529-DF21AAFFBA15}"/>
              </a:ext>
            </a:extLst>
          </p:cNvPr>
          <p:cNvSpPr/>
          <p:nvPr/>
        </p:nvSpPr>
        <p:spPr>
          <a:xfrm>
            <a:off x="0" y="544409"/>
            <a:ext cx="9622172" cy="5377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FF5ED4-AC34-FB27-93D0-4A9C6C13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97" y="255026"/>
            <a:ext cx="10021208" cy="1179576"/>
          </a:xfrm>
        </p:spPr>
        <p:txBody>
          <a:bodyPr>
            <a:normAutofit/>
          </a:bodyPr>
          <a:lstStyle/>
          <a:p>
            <a:r>
              <a:rPr lang="es-ES" sz="2400" b="1">
                <a:latin typeface="Open Sauce Sans" pitchFamily="2" charset="77"/>
              </a:rPr>
              <a:t>TEMAS DE INTERÉS PARA LA INDUSTRIA DE MÉXICO (2024)</a:t>
            </a:r>
            <a:endParaRPr lang="es-MX" sz="2400" b="1">
              <a:latin typeface="Open Sauce Sans" pitchFamily="2" charset="77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77FDC22-4738-9356-08DC-E932A1DCD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94046"/>
              </p:ext>
            </p:extLst>
          </p:nvPr>
        </p:nvGraphicFramePr>
        <p:xfrm>
          <a:off x="0" y="1570076"/>
          <a:ext cx="11847693" cy="444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15">
            <a:extLst>
              <a:ext uri="{FF2B5EF4-FFF2-40B4-BE49-F238E27FC236}">
                <a16:creationId xmlns:a16="http://schemas.microsoft.com/office/drawing/2014/main" id="{DF0655AE-4556-57AD-4C53-120CA3D7FBDD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DD8B7690-CD83-2CE2-9FEA-A0AD50CCCB77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A60A08BA-CD3D-6B90-7793-B30C3DEFDEA2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0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5FBB-D413-DB24-894A-664B27D9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492D83D-B5CC-C655-06B0-1575F82A96BF}"/>
              </a:ext>
            </a:extLst>
          </p:cNvPr>
          <p:cNvSpPr/>
          <p:nvPr/>
        </p:nvSpPr>
        <p:spPr>
          <a:xfrm>
            <a:off x="0" y="339593"/>
            <a:ext cx="9622172" cy="5377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676A9-2834-3634-A4C5-CD702D53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62" y="19956"/>
            <a:ext cx="10021208" cy="1179576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Open Sauce Sans" pitchFamily="2" charset="77"/>
              </a:rPr>
              <a:t>TEMAS DE INTERÉS PARA LA INDUSTRIA DE MÉXICO (2024)</a:t>
            </a:r>
            <a:endParaRPr lang="es-MX" sz="2400" b="1" dirty="0">
              <a:latin typeface="Open Sauce Sans" pitchFamily="2" charset="77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E8AE68BD-4EAA-8EE6-EC4F-4672F72ABADD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8319A650-156B-BF40-39B9-3D8BD5E89131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6A2E1AED-9733-2B04-08C7-652B69E2EE26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4BD787-30BA-489D-D551-A440621C0546}"/>
              </a:ext>
            </a:extLst>
          </p:cNvPr>
          <p:cNvSpPr txBox="1"/>
          <p:nvPr/>
        </p:nvSpPr>
        <p:spPr>
          <a:xfrm>
            <a:off x="658263" y="1375382"/>
            <a:ext cx="1047712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s-ES" sz="17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Diseñar e implementar programas de capacitación, que tengan como objetivo la homogenización/estandarización/alineación de procedimientos y la construcción de capacidades en diferentes áreas foco, a nivel regional, por ejemplo: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C23E3B8-2633-9341-69F7-60448EA75758}"/>
              </a:ext>
            </a:extLst>
          </p:cNvPr>
          <p:cNvSpPr/>
          <p:nvPr/>
        </p:nvSpPr>
        <p:spPr>
          <a:xfrm>
            <a:off x="2132316" y="3623985"/>
            <a:ext cx="7489856" cy="552375"/>
          </a:xfrm>
          <a:prstGeom prst="roundRect">
            <a:avLst/>
          </a:prstGeom>
          <a:solidFill>
            <a:srgbClr val="568C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iii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Cambio climático y desarrollo de modelos para el monitoreo del comportamiento de plagas en la región.  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134750F2-9ADC-8E15-5A83-CB89033238E2}"/>
              </a:ext>
            </a:extLst>
          </p:cNvPr>
          <p:cNvSpPr/>
          <p:nvPr/>
        </p:nvSpPr>
        <p:spPr>
          <a:xfrm>
            <a:off x="2132316" y="2422982"/>
            <a:ext cx="7489856" cy="5523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/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i. Los procedimientos para realizar análisis de riesgo de plagas, particularmente en el manejo del riesgo. Nuevas formas de cooperar.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B95EE4C2-FEEE-1CF5-3E65-93CF19DD6322}"/>
              </a:ext>
            </a:extLst>
          </p:cNvPr>
          <p:cNvSpPr/>
          <p:nvPr/>
        </p:nvSpPr>
        <p:spPr>
          <a:xfrm>
            <a:off x="2132316" y="3018956"/>
            <a:ext cx="7489856" cy="552375"/>
          </a:xfrm>
          <a:prstGeom prst="roundRect">
            <a:avLst/>
          </a:prstGeom>
          <a:solidFill>
            <a:srgbClr val="046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/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El uso y aprovechamiento de la inteligencia artificial en la sanidad vegetal. </a:t>
            </a:r>
            <a:r>
              <a:rPr lang="es-ES" sz="14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endParaRPr lang="es-ES" sz="1400" b="0" i="0" u="none" strike="noStrike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42CE6F3-C640-541D-EDEC-FCDAD20007B0}"/>
              </a:ext>
            </a:extLst>
          </p:cNvPr>
          <p:cNvSpPr/>
          <p:nvPr/>
        </p:nvSpPr>
        <p:spPr>
          <a:xfrm>
            <a:off x="2132316" y="4229014"/>
            <a:ext cx="7489856" cy="5523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938"/>
            <a:r>
              <a:rPr lang="es-ES" sz="1400" b="0" i="0" u="none" strike="noStrike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iv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Cómo incorporar el concepto de “Una sola salud</a:t>
            </a:r>
            <a:r>
              <a:rPr lang="es-ES" sz="1400" b="0" i="0" u="none" strike="noStrike" baseline="30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s-ES" sz="1400" b="0" i="0" u="none" strike="noStrike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a la sanidad vegetal. 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514BE3-5836-95EA-BB66-21ED8E042FF7}"/>
              </a:ext>
            </a:extLst>
          </p:cNvPr>
          <p:cNvSpPr txBox="1"/>
          <p:nvPr/>
        </p:nvSpPr>
        <p:spPr>
          <a:xfrm>
            <a:off x="255068" y="877364"/>
            <a:ext cx="609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6D4D"/>
                </a:solidFill>
                <a:latin typeface="Open Sauce Sans" pitchFamily="2" charset="77"/>
                <a:ea typeface="Lato" panose="020F0502020204030203" pitchFamily="34" charset="0"/>
                <a:cs typeface="Lato" panose="020F0502020204030203" pitchFamily="34" charset="0"/>
              </a:rPr>
              <a:t>Capacitación y cooperación</a:t>
            </a:r>
            <a:r>
              <a:rPr lang="es-ES" sz="2000" b="1" i="0" u="none" strike="noStrike" dirty="0">
                <a:solidFill>
                  <a:srgbClr val="006D4D"/>
                </a:solidFill>
                <a:effectLst/>
                <a:latin typeface="Open Sauce Sans" pitchFamily="2" charset="77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AA3081-9616-BDCB-09F6-BE2F74C88E58}"/>
              </a:ext>
            </a:extLst>
          </p:cNvPr>
          <p:cNvSpPr txBox="1"/>
          <p:nvPr/>
        </p:nvSpPr>
        <p:spPr>
          <a:xfrm>
            <a:off x="658263" y="5104718"/>
            <a:ext cx="979848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2"/>
            </a:pPr>
            <a:r>
              <a:rPr lang="es-ES" sz="17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Aprovechar a la NAPPO como una plataforma donde las ONPF miembros depositen información relevante que, a su vez, pueda ser útil al resto de los países de la región. i.e. los ARP de ciertos productos y países, protocolos de diagnóstico de plagas, procesos/resultados de la implementación de conceptos o estándares, entre otros.  </a:t>
            </a:r>
          </a:p>
        </p:txBody>
      </p:sp>
    </p:spTree>
    <p:extLst>
      <p:ext uri="{BB962C8B-B14F-4D97-AF65-F5344CB8AC3E}">
        <p14:creationId xmlns:p14="http://schemas.microsoft.com/office/powerpoint/2010/main" val="343676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CF93-F0B4-40D7-93A2-3920070F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74" y="2340589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1" i="0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¡MUCHAS GRACIAS!</a:t>
            </a:r>
            <a:endParaRPr lang="en-US" sz="7200" b="1" i="0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1F679683-E9A7-D64B-B0DE-92CC57A74933}"/>
              </a:ext>
            </a:extLst>
          </p:cNvPr>
          <p:cNvGrpSpPr/>
          <p:nvPr/>
        </p:nvGrpSpPr>
        <p:grpSpPr>
          <a:xfrm>
            <a:off x="367" y="6057703"/>
            <a:ext cx="12196136" cy="795355"/>
            <a:chOff x="0" y="-38100"/>
            <a:chExt cx="4962559" cy="789346"/>
          </a:xfrm>
          <a:solidFill>
            <a:srgbClr val="ABC762"/>
          </a:solidFill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E2DF1212-AD72-298E-3D52-491E128CECA8}"/>
                </a:ext>
              </a:extLst>
            </p:cNvPr>
            <p:cNvSpPr/>
            <p:nvPr/>
          </p:nvSpPr>
          <p:spPr>
            <a:xfrm>
              <a:off x="0" y="0"/>
              <a:ext cx="4962559" cy="751246"/>
            </a:xfrm>
            <a:custGeom>
              <a:avLst/>
              <a:gdLst/>
              <a:ahLst/>
              <a:cxnLst/>
              <a:rect l="l" t="t" r="r" b="b"/>
              <a:pathLst>
                <a:path w="4962559" h="751246">
                  <a:moveTo>
                    <a:pt x="0" y="0"/>
                  </a:moveTo>
                  <a:lnTo>
                    <a:pt x="4962559" y="0"/>
                  </a:lnTo>
                  <a:lnTo>
                    <a:pt x="4962559" y="751246"/>
                  </a:lnTo>
                  <a:lnTo>
                    <a:pt x="0" y="7512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ABC762"/>
                </a:solidFill>
              </a:endParaRPr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24C19EC4-B543-9E8E-A630-FE19C50BC54D}"/>
                </a:ext>
              </a:extLst>
            </p:cNvPr>
            <p:cNvSpPr txBox="1"/>
            <p:nvPr/>
          </p:nvSpPr>
          <p:spPr>
            <a:xfrm>
              <a:off x="0" y="-38100"/>
              <a:ext cx="4962559" cy="78934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ABC762"/>
                </a:solidFill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DA8A5359-5A48-D5C7-CBAD-622EC71CB84A}"/>
              </a:ext>
            </a:extLst>
          </p:cNvPr>
          <p:cNvGrpSpPr/>
          <p:nvPr/>
        </p:nvGrpSpPr>
        <p:grpSpPr>
          <a:xfrm>
            <a:off x="366" y="3456"/>
            <a:ext cx="12196136" cy="795355"/>
            <a:chOff x="0" y="-38100"/>
            <a:chExt cx="4962559" cy="789346"/>
          </a:xfrm>
          <a:solidFill>
            <a:srgbClr val="ABC762"/>
          </a:solidFill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2F35C3-8098-0399-BDE3-B27BF2284235}"/>
                </a:ext>
              </a:extLst>
            </p:cNvPr>
            <p:cNvSpPr/>
            <p:nvPr/>
          </p:nvSpPr>
          <p:spPr>
            <a:xfrm>
              <a:off x="0" y="0"/>
              <a:ext cx="4962559" cy="751246"/>
            </a:xfrm>
            <a:custGeom>
              <a:avLst/>
              <a:gdLst/>
              <a:ahLst/>
              <a:cxnLst/>
              <a:rect l="l" t="t" r="r" b="b"/>
              <a:pathLst>
                <a:path w="4962559" h="751246">
                  <a:moveTo>
                    <a:pt x="0" y="0"/>
                  </a:moveTo>
                  <a:lnTo>
                    <a:pt x="4962559" y="0"/>
                  </a:lnTo>
                  <a:lnTo>
                    <a:pt x="4962559" y="751246"/>
                  </a:lnTo>
                  <a:lnTo>
                    <a:pt x="0" y="7512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ABC76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43DAA48D-5287-A6E5-002C-DF576ED7379C}"/>
                </a:ext>
              </a:extLst>
            </p:cNvPr>
            <p:cNvSpPr txBox="1"/>
            <p:nvPr/>
          </p:nvSpPr>
          <p:spPr>
            <a:xfrm>
              <a:off x="0" y="-38100"/>
              <a:ext cx="4962559" cy="78934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ABC76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17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D3076AF-2A5C-DC39-0A22-DAF6528D596C}"/>
              </a:ext>
            </a:extLst>
          </p:cNvPr>
          <p:cNvSpPr/>
          <p:nvPr/>
        </p:nvSpPr>
        <p:spPr>
          <a:xfrm>
            <a:off x="0" y="-3783"/>
            <a:ext cx="12192000" cy="12976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E90E9FA4-0F7D-42BB-A378-9ED17F54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06" y="294029"/>
            <a:ext cx="9995074" cy="8419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2400" b="1">
                <a:latin typeface="Open Sauce Sans" pitchFamily="2" charset="77"/>
                <a:ea typeface="Open Sans" panose="020B0806030504020204" pitchFamily="34" charset="0"/>
                <a:cs typeface="Open Sans" panose="020B0806030504020204" pitchFamily="34" charset="0"/>
              </a:rPr>
              <a:t>ESTADOS UNIDOS Y CANADÁ SON NUESTROS PRINCIPALES SOCIOS COMERCIALES AGROALIMENTARIOS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C4849EEF-EB66-4B8C-B296-348A6B6F529A}"/>
              </a:ext>
            </a:extLst>
          </p:cNvPr>
          <p:cNvSpPr txBox="1">
            <a:spLocks/>
          </p:cNvSpPr>
          <p:nvPr/>
        </p:nvSpPr>
        <p:spPr>
          <a:xfrm>
            <a:off x="589106" y="6319795"/>
            <a:ext cx="10470777" cy="38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Fuente: Elaboración propia con datos de: Trade Data Monitor, FAS-USDA, SAT, BANXICO, SE y SADER.  Fecha de consulta: abril 2024.</a:t>
            </a:r>
          </a:p>
        </p:txBody>
      </p:sp>
      <p:pic>
        <p:nvPicPr>
          <p:cNvPr id="12" name="Picture 6" descr="Resultado de imagen para canada map png">
            <a:extLst>
              <a:ext uri="{FF2B5EF4-FFF2-40B4-BE49-F238E27FC236}">
                <a16:creationId xmlns:a16="http://schemas.microsoft.com/office/drawing/2014/main" id="{B0D234B5-C916-4C90-892A-F64D7DA29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/>
          <a:stretch/>
        </p:blipFill>
        <p:spPr bwMode="auto">
          <a:xfrm>
            <a:off x="6887409" y="3891629"/>
            <a:ext cx="2454719" cy="18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estados unidos png">
            <a:extLst>
              <a:ext uri="{FF2B5EF4-FFF2-40B4-BE49-F238E27FC236}">
                <a16:creationId xmlns:a16="http://schemas.microsoft.com/office/drawing/2014/main" id="{1E3EA0B3-3E0A-48DA-A4E5-185DA71B1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446" y="4147402"/>
            <a:ext cx="2253564" cy="143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431D5E7-5EAC-4330-92A7-F50DFFFD0C86}"/>
              </a:ext>
            </a:extLst>
          </p:cNvPr>
          <p:cNvSpPr txBox="1"/>
          <p:nvPr/>
        </p:nvSpPr>
        <p:spPr>
          <a:xfrm>
            <a:off x="7417639" y="1836966"/>
            <a:ext cx="38489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006D4D"/>
                </a:solidFill>
                <a:effectLst/>
                <a:uLnTx/>
                <a:uFillTx/>
                <a:latin typeface="Open Sauce Two" pitchFamily="2" charset="77"/>
                <a:ea typeface="Lato" panose="020F0502020204030203" pitchFamily="34" charset="0"/>
                <a:cs typeface="Times New Roman" panose="02020603050405020304" pitchFamily="18" charset="0"/>
              </a:rPr>
              <a:t>EUA + Canadá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>
              <a:ln>
                <a:noFill/>
              </a:ln>
              <a:solidFill>
                <a:srgbClr val="006D4D"/>
              </a:solidFill>
              <a:effectLst/>
              <a:uLnTx/>
              <a:uFillTx/>
              <a:latin typeface="Open Sauce Two" pitchFamily="2" charset="77"/>
              <a:ea typeface="Lato" panose="020F0502020204030203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006D4D"/>
                </a:solidFill>
                <a:effectLst/>
                <a:uLnTx/>
                <a:uFillTx/>
                <a:latin typeface="Open Sauce Two" pitchFamily="2" charset="77"/>
                <a:ea typeface="Lato" panose="020F0502020204030203" pitchFamily="34" charset="0"/>
                <a:cs typeface="Times New Roman" panose="02020603050405020304" pitchFamily="18" charset="0"/>
              </a:rPr>
              <a:t> 81%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006D4D"/>
                </a:solidFill>
                <a:effectLst/>
                <a:uLnTx/>
                <a:uFillTx/>
                <a:latin typeface="Open Sauce Two" pitchFamily="2" charset="77"/>
                <a:cs typeface="Times New Roman" panose="02020603050405020304" pitchFamily="18" charset="0"/>
              </a:rPr>
              <a:t>(77,941 MDD)</a:t>
            </a:r>
            <a:endParaRPr kumimoji="0" lang="es-MX" sz="2800" b="0" i="0" u="none" strike="noStrike" kern="1200" cap="none" spc="0" normalizeH="0" baseline="0" noProof="0">
              <a:ln>
                <a:noFill/>
              </a:ln>
              <a:solidFill>
                <a:srgbClr val="006D4D"/>
              </a:solidFill>
              <a:effectLst/>
              <a:uLnTx/>
              <a:uFillTx/>
              <a:latin typeface="Open Sauce Two" pitchFamily="2" charset="77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BE59C2-310E-8682-9237-4641EA2BD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85596"/>
              </p:ext>
            </p:extLst>
          </p:nvPr>
        </p:nvGraphicFramePr>
        <p:xfrm>
          <a:off x="698163" y="1591700"/>
          <a:ext cx="5506894" cy="43169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6666">
                  <a:extLst>
                    <a:ext uri="{9D8B030D-6E8A-4147-A177-3AD203B41FA5}">
                      <a16:colId xmlns:a16="http://schemas.microsoft.com/office/drawing/2014/main" val="3183100494"/>
                    </a:ext>
                  </a:extLst>
                </a:gridCol>
                <a:gridCol w="1277526">
                  <a:extLst>
                    <a:ext uri="{9D8B030D-6E8A-4147-A177-3AD203B41FA5}">
                      <a16:colId xmlns:a16="http://schemas.microsoft.com/office/drawing/2014/main" val="3740661671"/>
                    </a:ext>
                  </a:extLst>
                </a:gridCol>
                <a:gridCol w="1735875">
                  <a:extLst>
                    <a:ext uri="{9D8B030D-6E8A-4147-A177-3AD203B41FA5}">
                      <a16:colId xmlns:a16="http://schemas.microsoft.com/office/drawing/2014/main" val="1260095357"/>
                    </a:ext>
                  </a:extLst>
                </a:gridCol>
                <a:gridCol w="1796827">
                  <a:extLst>
                    <a:ext uri="{9D8B030D-6E8A-4147-A177-3AD203B41FA5}">
                      <a16:colId xmlns:a16="http://schemas.microsoft.com/office/drawing/2014/main" val="2568091092"/>
                    </a:ext>
                  </a:extLst>
                </a:gridCol>
              </a:tblGrid>
              <a:tr h="2880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8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 - Ten Socios Comerciales Agroalimentarios de México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4762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No.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País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Exp. MDD 2022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7706952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Mundo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$ 96,171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100%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870431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EE.UU.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$ 74,212 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77.2%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57766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Canadá 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$ 3,729 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3.9%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8141914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Brasil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$ 2,576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2.7%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3379299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China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$ 1,666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1.7%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1608847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Japón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$ 1,306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1.4%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681228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Guatemala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$ 1,042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5420930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España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$ 1,030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65540826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Chile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$1,000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0245746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Perú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$660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0.7%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5275236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Países Bajos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$606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0.6%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1780265"/>
                  </a:ext>
                </a:extLst>
              </a:tr>
              <a:tr h="288033"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Los demás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$ 8,344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8.7%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3546151"/>
                  </a:ext>
                </a:extLst>
              </a:tr>
            </a:tbl>
          </a:graphicData>
        </a:graphic>
      </p:graphicFrame>
      <p:grpSp>
        <p:nvGrpSpPr>
          <p:cNvPr id="3" name="Group 15">
            <a:extLst>
              <a:ext uri="{FF2B5EF4-FFF2-40B4-BE49-F238E27FC236}">
                <a16:creationId xmlns:a16="http://schemas.microsoft.com/office/drawing/2014/main" id="{7BC8871C-C84B-C1A6-B46D-304FC93DC570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2BBD53BB-5DC4-5079-3CD2-B05894CE8CDF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5" name="TextBox 17">
              <a:extLst>
                <a:ext uri="{FF2B5EF4-FFF2-40B4-BE49-F238E27FC236}">
                  <a16:creationId xmlns:a16="http://schemas.microsoft.com/office/drawing/2014/main" id="{123981E0-31DD-E313-DE1D-109DAE204870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22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022124" y="3797"/>
            <a:ext cx="7173775" cy="7288596"/>
          </a:xfrm>
          <a:custGeom>
            <a:avLst/>
            <a:gdLst/>
            <a:ahLst/>
            <a:cxnLst/>
            <a:rect l="l" t="t" r="r" b="b"/>
            <a:pathLst>
              <a:path w="10791977" h="10791977">
                <a:moveTo>
                  <a:pt x="0" y="0"/>
                </a:moveTo>
                <a:lnTo>
                  <a:pt x="10791977" y="0"/>
                </a:lnTo>
                <a:lnTo>
                  <a:pt x="10791977" y="10791977"/>
                </a:lnTo>
                <a:lnTo>
                  <a:pt x="0" y="10791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 sz="1200"/>
          </a:p>
        </p:txBody>
      </p:sp>
      <p:grpSp>
        <p:nvGrpSpPr>
          <p:cNvPr id="6" name="Group 6"/>
          <p:cNvGrpSpPr/>
          <p:nvPr/>
        </p:nvGrpSpPr>
        <p:grpSpPr>
          <a:xfrm>
            <a:off x="3151" y="-2022"/>
            <a:ext cx="12185698" cy="313461"/>
            <a:chOff x="0" y="0"/>
            <a:chExt cx="4962559" cy="243426"/>
          </a:xfrm>
          <a:solidFill>
            <a:schemeClr val="tx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7" y="5201986"/>
            <a:ext cx="12196136" cy="1651072"/>
            <a:chOff x="0" y="0"/>
            <a:chExt cx="4962559" cy="751246"/>
          </a:xfrm>
          <a:solidFill>
            <a:srgbClr val="ABC762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62559" cy="751246"/>
            </a:xfrm>
            <a:custGeom>
              <a:avLst/>
              <a:gdLst/>
              <a:ahLst/>
              <a:cxnLst/>
              <a:rect l="l" t="t" r="r" b="b"/>
              <a:pathLst>
                <a:path w="4962559" h="751246">
                  <a:moveTo>
                    <a:pt x="0" y="0"/>
                  </a:moveTo>
                  <a:lnTo>
                    <a:pt x="4962559" y="0"/>
                  </a:lnTo>
                  <a:lnTo>
                    <a:pt x="4962559" y="751246"/>
                  </a:lnTo>
                  <a:lnTo>
                    <a:pt x="0" y="75124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ABC762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962559" cy="78934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ABC762"/>
                </a:solidFill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6044180" y="415481"/>
            <a:ext cx="5545915" cy="4690064"/>
          </a:xfrm>
          <a:custGeom>
            <a:avLst/>
            <a:gdLst/>
            <a:ahLst/>
            <a:cxnLst/>
            <a:rect l="l" t="t" r="r" b="b"/>
            <a:pathLst>
              <a:path w="8318873" h="7035096">
                <a:moveTo>
                  <a:pt x="0" y="0"/>
                </a:moveTo>
                <a:lnTo>
                  <a:pt x="8318873" y="0"/>
                </a:lnTo>
                <a:lnTo>
                  <a:pt x="8318873" y="7035096"/>
                </a:lnTo>
                <a:lnTo>
                  <a:pt x="0" y="7035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sp>
        <p:nvSpPr>
          <p:cNvPr id="15" name="TextBox 15"/>
          <p:cNvSpPr txBox="1"/>
          <p:nvPr/>
        </p:nvSpPr>
        <p:spPr>
          <a:xfrm>
            <a:off x="698501" y="3874342"/>
            <a:ext cx="4808039" cy="78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  <a:spcBef>
                <a:spcPct val="0"/>
              </a:spcBef>
            </a:pPr>
            <a:r>
              <a:rPr lang="en-US" sz="4800" spc="-18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EJECUTIVO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5800" y="5606738"/>
            <a:ext cx="8677210" cy="73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3"/>
              </a:lnSpc>
              <a:spcBef>
                <a:spcPct val="0"/>
              </a:spcBef>
            </a:pPr>
            <a:r>
              <a:rPr lang="es-MX" sz="2000" b="1">
                <a:latin typeface="Lato"/>
                <a:ea typeface="Lato"/>
                <a:cs typeface="Lato"/>
                <a:sym typeface="Open Sauce"/>
              </a:rPr>
              <a:t>Organizado por la Vicepresidencia de Sanidad e Inocuidad Agroalimentaria del Consejo Nacional Agropecuario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83973" y="1946188"/>
            <a:ext cx="4627316" cy="1477328"/>
            <a:chOff x="38100" y="-951196"/>
            <a:chExt cx="9254632" cy="2954658"/>
          </a:xfrm>
        </p:grpSpPr>
        <p:sp>
          <p:nvSpPr>
            <p:cNvPr id="18" name="TextBox 18"/>
            <p:cNvSpPr txBox="1"/>
            <p:nvPr/>
          </p:nvSpPr>
          <p:spPr>
            <a:xfrm>
              <a:off x="38100" y="-69850"/>
              <a:ext cx="9250978" cy="1213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3"/>
                </a:lnSpc>
                <a:spcBef>
                  <a:spcPct val="0"/>
                </a:spcBef>
              </a:pPr>
              <a:r>
                <a:rPr lang="en-US" sz="4000" b="1" spc="-229">
                  <a:solidFill>
                    <a:srgbClr val="FDFEFD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2º Co</a:t>
              </a:r>
              <a:endParaRPr lang="en-US" sz="4000" b="1" spc="-229">
                <a:solidFill>
                  <a:srgbClr val="FDFEFD"/>
                </a:solidFill>
                <a:latin typeface="Open Sauce Bold"/>
                <a:ea typeface="Open Sauce Bold"/>
                <a:cs typeface="Open Sauce Bold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1754" y="-951196"/>
              <a:ext cx="9250978" cy="2954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MX" sz="3200" b="1" spc="-229">
                  <a:solidFill>
                    <a:srgbClr val="006D4D"/>
                  </a:solidFill>
                  <a:latin typeface="Open Sauce Sans"/>
                  <a:ea typeface="Open Sauce Bold"/>
                  <a:cs typeface="Open Sauce Bold"/>
                  <a:sym typeface="Open Sauce Bold"/>
                </a:rPr>
                <a:t>2º Congreso Nacional de Sanidad e Inocuidad Agroalimentaria</a:t>
              </a:r>
              <a:endParaRPr lang="es-MX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28917" y="9023"/>
            <a:ext cx="4155931" cy="6848977"/>
            <a:chOff x="0" y="0"/>
            <a:chExt cx="1641849" cy="2888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1849" cy="2888016"/>
            </a:xfrm>
            <a:custGeom>
              <a:avLst/>
              <a:gdLst/>
              <a:ahLst/>
              <a:cxnLst/>
              <a:rect l="l" t="t" r="r" b="b"/>
              <a:pathLst>
                <a:path w="1641849" h="2888016">
                  <a:moveTo>
                    <a:pt x="0" y="0"/>
                  </a:moveTo>
                  <a:lnTo>
                    <a:pt x="1641849" y="0"/>
                  </a:lnTo>
                  <a:lnTo>
                    <a:pt x="1641849" y="2888016"/>
                  </a:lnTo>
                  <a:lnTo>
                    <a:pt x="0" y="2888016"/>
                  </a:ln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41849" cy="29261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6882" y="-1457982"/>
            <a:ext cx="2179849" cy="2179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426268" y="380215"/>
            <a:ext cx="443296" cy="221648"/>
          </a:xfrm>
          <a:custGeom>
            <a:avLst/>
            <a:gdLst/>
            <a:ahLst/>
            <a:cxnLst/>
            <a:rect l="l" t="t" r="r" b="b"/>
            <a:pathLst>
              <a:path w="664944" h="332472">
                <a:moveTo>
                  <a:pt x="0" y="0"/>
                </a:moveTo>
                <a:lnTo>
                  <a:pt x="664945" y="0"/>
                </a:lnTo>
                <a:lnTo>
                  <a:pt x="664945" y="332473"/>
                </a:lnTo>
                <a:lnTo>
                  <a:pt x="0" y="33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426164" y="1094671"/>
            <a:ext cx="5077549" cy="5077529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8488" t="-11344" r="-38830"/>
              </a:stretch>
            </a:blipFill>
          </p:spPr>
          <p:txBody>
            <a:bodyPr/>
            <a:lstStyle/>
            <a:p>
              <a:endParaRPr lang="es-MX"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01511" y="1477692"/>
            <a:ext cx="5394489" cy="449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76"/>
              </a:lnSpc>
            </a:pPr>
            <a:r>
              <a:rPr lang="es-MX" sz="1700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El 2º Congreso Nacional de Sanidad e Inocuidad Agroalimentaria se realizó los días 5 y 6 de agosto de 2024, y fue convocado por el Consejo Nacional Agropecuario (CNA), en alianza con SADER, SENASICA, FIRA, IICA, INIFAP, COLPOS, CIMMYT-CGIAR y OIRSA.</a:t>
            </a:r>
            <a:endParaRPr lang="es-MX" sz="1700" spc="-39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2176"/>
              </a:lnSpc>
            </a:pPr>
            <a:endParaRPr lang="es-MX" sz="1700" spc="-39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2176"/>
              </a:lnSpc>
            </a:pPr>
            <a:r>
              <a:rPr lang="es-MX" sz="1700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Este encuentro estuvo dirigido a productores, comercializadores, funcionarios públicos, empresas, academia, organizaciones científicas y gremiales.</a:t>
            </a:r>
            <a:endParaRPr lang="es-MX" sz="1700" spc="-39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2176"/>
              </a:lnSpc>
            </a:pPr>
            <a:endParaRPr lang="es-MX" sz="1700" spc="-39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2176"/>
              </a:lnSpc>
            </a:pPr>
            <a:r>
              <a:rPr lang="es-MX" sz="1700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El evento contó con un robusto </a:t>
            </a:r>
            <a:r>
              <a:rPr lang="es-MX" sz="1700" u="sng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  <a:hlinkClick r:id="rId5" tooltip="https://drive.google.com/file/d/1fWSt8_mOcWTXRXfSpXF87ZToXUNee2xv/view"/>
              </a:rPr>
              <a:t>programa de conferencias</a:t>
            </a:r>
            <a:r>
              <a:rPr lang="es-MX" sz="1700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, así como un área de exposición y </a:t>
            </a:r>
            <a:r>
              <a:rPr lang="es-MX" sz="1700" i="1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 Italics"/>
              </a:rPr>
              <a:t>networking</a:t>
            </a:r>
            <a:r>
              <a:rPr lang="es-MX" sz="1700" spc="-39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, y logró reunir a los principales actores en materia de sanidad y de inocuidad del país, así como a profesionales de Norte y Centroamérica.</a:t>
            </a:r>
            <a:endParaRPr lang="es-MX" sz="1700" spc="-39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>
              <a:lnSpc>
                <a:spcPts val="2176"/>
              </a:lnSpc>
            </a:pPr>
            <a:endParaRPr lang="en-US" sz="1700" spc="-3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3B725F4D-D8E3-12A1-766B-4C3E6DEAF270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7C68B05-9994-C950-353E-B08D02D1C37E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8E3D018-31DE-8A4F-4F7E-0FF0173E920C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6883" y="-1494049"/>
            <a:ext cx="2179849" cy="217984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426268" y="380215"/>
            <a:ext cx="443296" cy="221648"/>
          </a:xfrm>
          <a:custGeom>
            <a:avLst/>
            <a:gdLst/>
            <a:ahLst/>
            <a:cxnLst/>
            <a:rect l="l" t="t" r="r" b="b"/>
            <a:pathLst>
              <a:path w="664944" h="332472">
                <a:moveTo>
                  <a:pt x="0" y="0"/>
                </a:moveTo>
                <a:lnTo>
                  <a:pt x="664945" y="0"/>
                </a:lnTo>
                <a:lnTo>
                  <a:pt x="664945" y="332473"/>
                </a:lnTo>
                <a:lnTo>
                  <a:pt x="0" y="33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861" y="4002898"/>
            <a:ext cx="2988043" cy="17430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69564" y="1772727"/>
            <a:ext cx="4616836" cy="183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1700" spc="-27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El congreso se realizó en el centro cultural El Cantoral, ubicado al sur de la Ciudad de México.</a:t>
            </a:r>
            <a:endParaRPr lang="es-MX" sz="1700" spc="-27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endParaRPr lang="es-MX" sz="1700" spc="-27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MX" sz="1700" spc="-27">
                <a:solidFill>
                  <a:srgbClr val="000000"/>
                </a:solidFill>
                <a:latin typeface="Lato"/>
                <a:ea typeface="Lato"/>
                <a:cs typeface="Lato"/>
                <a:sym typeface="Open Sauce"/>
              </a:rPr>
              <a:t>Durante los dos días de conferencias se contó con una asistencia presencial de más de 1,000 personas (66.6%), y virtual de 500 participantes (33.3%).</a:t>
            </a:r>
            <a:endParaRPr lang="es-MX" sz="1700" spc="-27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8861" y="5593465"/>
            <a:ext cx="970151" cy="25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5"/>
              </a:lnSpc>
              <a:spcBef>
                <a:spcPct val="0"/>
              </a:spcBef>
            </a:pPr>
            <a:r>
              <a:rPr lang="es-MX" sz="1550" spc="-25">
                <a:solidFill>
                  <a:srgbClr val="000000"/>
                </a:solidFill>
                <a:latin typeface="Lato"/>
                <a:ea typeface="Open Sauce"/>
                <a:cs typeface="Open Sauce"/>
                <a:sym typeface="Open Sauce"/>
              </a:rPr>
              <a:t>Presencial</a:t>
            </a:r>
            <a:endParaRPr lang="es-MX" sz="1550" spc="-25">
              <a:solidFill>
                <a:srgbClr val="000000"/>
              </a:solidFill>
              <a:latin typeface="Lato"/>
              <a:ea typeface="Open Sauce"/>
              <a:cs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16768" y="5588322"/>
            <a:ext cx="584959" cy="25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5"/>
              </a:lnSpc>
              <a:spcBef>
                <a:spcPct val="0"/>
              </a:spcBef>
            </a:pPr>
            <a:r>
              <a:rPr lang="en-US" sz="1550" spc="-25">
                <a:solidFill>
                  <a:srgbClr val="000000"/>
                </a:solidFill>
                <a:latin typeface="Lato"/>
                <a:ea typeface="Open Sauce"/>
                <a:cs typeface="Open Sauce"/>
                <a:sym typeface="Open Sauce"/>
              </a:rPr>
              <a:t>Virtual</a:t>
            </a:r>
            <a:endParaRPr lang="en-US" sz="1550" spc="-25">
              <a:solidFill>
                <a:srgbClr val="000000"/>
              </a:solidFill>
              <a:latin typeface="Lato"/>
              <a:ea typeface="Open Sauce"/>
              <a:cs typeface="Open Sauce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8550942" y="3186118"/>
            <a:ext cx="4376875" cy="437687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6389634" y="526982"/>
            <a:ext cx="5061361" cy="5061340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136" r="-25136"/>
              </a:stretch>
            </a:blipFill>
          </p:spPr>
          <p:txBody>
            <a:bodyPr/>
            <a:lstStyle/>
            <a:p>
              <a:endParaRPr lang="es-MX" sz="1200"/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17FA007E-3A09-4511-C84A-A7E3AD60332B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C573D18-112C-1DA1-99FC-CAAF04293C7B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1643F30C-BBB5-6DE5-4FFA-FED15124CA9F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6807" y="-342900"/>
            <a:ext cx="1385227" cy="7310290"/>
            <a:chOff x="0" y="0"/>
            <a:chExt cx="547250" cy="2888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250" cy="2888016"/>
            </a:xfrm>
            <a:custGeom>
              <a:avLst/>
              <a:gdLst/>
              <a:ahLst/>
              <a:cxnLst/>
              <a:rect l="l" t="t" r="r" b="b"/>
              <a:pathLst>
                <a:path w="547250" h="2888016">
                  <a:moveTo>
                    <a:pt x="0" y="0"/>
                  </a:moveTo>
                  <a:lnTo>
                    <a:pt x="547250" y="0"/>
                  </a:lnTo>
                  <a:lnTo>
                    <a:pt x="547250" y="2888016"/>
                  </a:lnTo>
                  <a:lnTo>
                    <a:pt x="0" y="2888016"/>
                  </a:ln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250" cy="29261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6883" y="-1494049"/>
            <a:ext cx="2179849" cy="2179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426268" y="380215"/>
            <a:ext cx="443296" cy="221648"/>
          </a:xfrm>
          <a:custGeom>
            <a:avLst/>
            <a:gdLst/>
            <a:ahLst/>
            <a:cxnLst/>
            <a:rect l="l" t="t" r="r" b="b"/>
            <a:pathLst>
              <a:path w="664944" h="332472">
                <a:moveTo>
                  <a:pt x="0" y="0"/>
                </a:moveTo>
                <a:lnTo>
                  <a:pt x="664945" y="0"/>
                </a:lnTo>
                <a:lnTo>
                  <a:pt x="664945" y="332473"/>
                </a:lnTo>
                <a:lnTo>
                  <a:pt x="0" y="33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85800" y="1951228"/>
            <a:ext cx="2112421" cy="2104169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39376" t="-2835" r="-9604" b="-23333"/>
              </a:stretch>
            </a:blip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214657" y="3417753"/>
            <a:ext cx="5563584" cy="512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es-MX" sz="1400" b="1">
                <a:solidFill>
                  <a:srgbClr val="ABC762"/>
                </a:solidFill>
                <a:latin typeface="Open Sauce Sans" pitchFamily="2" charset="77"/>
                <a:ea typeface="Open Sauce Semi-Bold"/>
                <a:cs typeface="Open Sauce Semi-Bold"/>
                <a:sym typeface="Open Sauce Semi-Bold"/>
              </a:rPr>
              <a:t>Víctor Villalobos Arámbula, Secretario de Agricultura y Desarrollo Rural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14655" y="1974613"/>
            <a:ext cx="6060375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s-MX" sz="1700">
                <a:solidFill>
                  <a:srgbClr val="100C0B"/>
                </a:solidFill>
                <a:latin typeface="Lato"/>
                <a:ea typeface="Lato"/>
                <a:cs typeface="Lato"/>
                <a:sym typeface="Open Sauce Medium"/>
              </a:rPr>
              <a:t>“La sanidad e inocuidad son el pilar para garantizar el abasto de alimentos sanos e inocuos para los mexicanos, promover el desarrollo de las comunidades rurales e impulsar una agricultura sostenible, productiva y que procure la protección de nuestros recursos naturales”.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8314" y="869163"/>
            <a:ext cx="6198569" cy="67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3"/>
              </a:lnSpc>
              <a:spcBef>
                <a:spcPct val="0"/>
              </a:spcBef>
            </a:pPr>
            <a:r>
              <a:rPr lang="en-US" sz="2400" b="1" spc="-213">
                <a:solidFill>
                  <a:srgbClr val="000000"/>
                </a:solidFill>
                <a:latin typeface="Open Sauce Sans"/>
                <a:ea typeface="Open Sauce Bold"/>
                <a:cs typeface="Open Sauce Bold"/>
                <a:sym typeface="Open Sauce Bold"/>
              </a:rPr>
              <a:t>ASÍ LO DIJERON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04291" y="4305266"/>
            <a:ext cx="2112421" cy="2104169"/>
            <a:chOff x="0" y="0"/>
            <a:chExt cx="6502400" cy="6477000"/>
          </a:xfrm>
        </p:grpSpPr>
        <p:sp>
          <p:nvSpPr>
            <p:cNvPr id="20" name="Freeform 2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9255" t="-3801" r="-24580" b="-11322"/>
              </a:stretch>
            </a:blip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926796" y="5661821"/>
            <a:ext cx="7263661" cy="24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es-MX" sz="1400" b="1">
                <a:solidFill>
                  <a:srgbClr val="ABC762"/>
                </a:solidFill>
                <a:latin typeface="Open Sauce Sans" pitchFamily="2" charset="77"/>
                <a:ea typeface="Open Sauce Semi-Bold"/>
                <a:cs typeface="Open Sauce Semi-Bold"/>
                <a:sym typeface="Open Sauce Semi-Bold"/>
              </a:rPr>
              <a:t>Juan Cortina Gallardo, Presidente del CNA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33147" y="4692387"/>
            <a:ext cx="5762055" cy="78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7"/>
              </a:lnSpc>
            </a:pPr>
            <a:r>
              <a:rPr lang="es-MX" sz="1700">
                <a:solidFill>
                  <a:srgbClr val="100C0B"/>
                </a:solidFill>
                <a:latin typeface="Lato"/>
                <a:ea typeface="Lato"/>
                <a:cs typeface="Lato"/>
                <a:sym typeface="Open Sauce Medium"/>
              </a:rPr>
              <a:t>“La producción y exportación hortofrutícola en México es un caso de éxito gracias al T-MEC y a la sanidad e inocuidad del país”.</a:t>
            </a: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2CF471D1-E839-F247-42CB-D651E7886ECB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24063F29-D26D-10CA-FA04-1F903F6D519E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95525DE7-46FB-FE12-2480-C63A1632F501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6807" y="-342900"/>
            <a:ext cx="1385227" cy="7310290"/>
            <a:chOff x="0" y="0"/>
            <a:chExt cx="547250" cy="2888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250" cy="2888016"/>
            </a:xfrm>
            <a:custGeom>
              <a:avLst/>
              <a:gdLst/>
              <a:ahLst/>
              <a:cxnLst/>
              <a:rect l="l" t="t" r="r" b="b"/>
              <a:pathLst>
                <a:path w="547250" h="2888016">
                  <a:moveTo>
                    <a:pt x="0" y="0"/>
                  </a:moveTo>
                  <a:lnTo>
                    <a:pt x="547250" y="0"/>
                  </a:lnTo>
                  <a:lnTo>
                    <a:pt x="547250" y="2888016"/>
                  </a:lnTo>
                  <a:lnTo>
                    <a:pt x="0" y="2888016"/>
                  </a:ln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7250" cy="29261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6883" y="-1494049"/>
            <a:ext cx="2179849" cy="21798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426268" y="380215"/>
            <a:ext cx="443296" cy="221648"/>
          </a:xfrm>
          <a:custGeom>
            <a:avLst/>
            <a:gdLst/>
            <a:ahLst/>
            <a:cxnLst/>
            <a:rect l="l" t="t" r="r" b="b"/>
            <a:pathLst>
              <a:path w="664944" h="332472">
                <a:moveTo>
                  <a:pt x="0" y="0"/>
                </a:moveTo>
                <a:lnTo>
                  <a:pt x="664945" y="0"/>
                </a:lnTo>
                <a:lnTo>
                  <a:pt x="664945" y="332473"/>
                </a:lnTo>
                <a:lnTo>
                  <a:pt x="0" y="33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sz="1200"/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85800" y="1951228"/>
            <a:ext cx="2112421" cy="2104169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-24801" r="-24801"/>
              </a:stretch>
            </a:blip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214656" y="3417753"/>
            <a:ext cx="7263661" cy="24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es-MX" sz="1400" b="1">
                <a:solidFill>
                  <a:srgbClr val="ABC762"/>
                </a:solidFill>
                <a:latin typeface="Open Sauce Sans" pitchFamily="2" charset="77"/>
                <a:ea typeface="Open Sauce Semi-Bold"/>
                <a:cs typeface="Open Sauce Semi-Bold"/>
                <a:sym typeface="Open Sauce Semi-Bold"/>
              </a:rPr>
              <a:t>Francisco Cervantes, Presidente del Consejo Coordinador Empresarial</a:t>
            </a:r>
            <a:endParaRPr lang="es-MX" sz="1400" b="1">
              <a:solidFill>
                <a:srgbClr val="ABC762"/>
              </a:solidFill>
              <a:latin typeface="Open Sauce Sans" pitchFamily="2" charset="77"/>
              <a:ea typeface="Open Sauce Semi-Bold"/>
              <a:cs typeface="Open Sauce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14655" y="1974613"/>
            <a:ext cx="6485412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  <a:spcBef>
                <a:spcPct val="0"/>
              </a:spcBef>
            </a:pPr>
            <a:r>
              <a:rPr lang="es-MX" sz="1700">
                <a:solidFill>
                  <a:srgbClr val="100C0B"/>
                </a:solidFill>
                <a:latin typeface="Lato"/>
                <a:ea typeface="Lato"/>
                <a:cs typeface="Lato"/>
                <a:sym typeface="Open Sauce Medium"/>
              </a:rPr>
              <a:t>“El Congreso que hoy se celebra es fundamental para asumir la responsabilidad que tenemos los empresarios, el gobierno y las instituciones internacionales de consolidar la seguridad agroalimentaria de México, y fortalecer el papel del sector en la economía y en el desarrollo social del país”.  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404291" y="4305266"/>
            <a:ext cx="2112421" cy="2104169"/>
            <a:chOff x="0" y="0"/>
            <a:chExt cx="6502400" cy="6477000"/>
          </a:xfrm>
        </p:grpSpPr>
        <p:sp>
          <p:nvSpPr>
            <p:cNvPr id="18" name="Freeform 1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3333" t="-19277" r="-18742" b="-18503"/>
              </a:stretch>
            </a:blip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933146" y="5592237"/>
            <a:ext cx="6173737" cy="52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  <a:spcBef>
                <a:spcPct val="0"/>
              </a:spcBef>
            </a:pPr>
            <a:r>
              <a:rPr lang="es-MX" sz="1400" b="1">
                <a:solidFill>
                  <a:srgbClr val="ABC762"/>
                </a:solidFill>
                <a:latin typeface="Open Sauce Sans" pitchFamily="2" charset="77"/>
                <a:ea typeface="Open Sauce Semi-Bold"/>
                <a:cs typeface="Open Sauce Semi-Bold"/>
                <a:sym typeface="Open Sauce Semi-Bold"/>
              </a:rPr>
              <a:t>Mario Puente Raya, Vicepresidente de Sanidad e Inocuidad Agroalimentaria del CNA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33147" y="4557188"/>
            <a:ext cx="6037755" cy="110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7"/>
              </a:lnSpc>
            </a:pPr>
            <a:r>
              <a:rPr lang="es-MX" sz="1700">
                <a:solidFill>
                  <a:srgbClr val="000000"/>
                </a:solidFill>
                <a:latin typeface="Lato"/>
                <a:ea typeface="Lato"/>
                <a:cs typeface="Lato"/>
                <a:sym typeface="Open Sauce Medium"/>
              </a:rPr>
              <a:t>“La lección principal de este congreso es la necesidad de fortalecer la colaboración entre todos los eslabones de la cadena agroalimentaria”.</a:t>
            </a:r>
          </a:p>
          <a:p>
            <a:pPr>
              <a:lnSpc>
                <a:spcPts val="2167"/>
              </a:lnSpc>
            </a:pPr>
            <a:endParaRPr lang="en-US" sz="1667" b="1">
              <a:solidFill>
                <a:srgbClr val="000000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17A5F4F-6A50-5E74-7A5A-7B0D9023BFC7}"/>
              </a:ext>
            </a:extLst>
          </p:cNvPr>
          <p:cNvSpPr txBox="1"/>
          <p:nvPr/>
        </p:nvSpPr>
        <p:spPr>
          <a:xfrm>
            <a:off x="678314" y="869163"/>
            <a:ext cx="6198569" cy="67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73"/>
              </a:lnSpc>
              <a:spcBef>
                <a:spcPct val="0"/>
              </a:spcBef>
            </a:pPr>
            <a:r>
              <a:rPr lang="en-US" sz="2400" b="1" spc="-213">
                <a:solidFill>
                  <a:srgbClr val="000000"/>
                </a:solidFill>
                <a:latin typeface="Open Sauce Sans"/>
                <a:ea typeface="Open Sauce Bold"/>
                <a:cs typeface="Open Sauce Bold"/>
                <a:sym typeface="Open Sauce Bold"/>
              </a:rPr>
              <a:t>ASÍ LO DIJERON</a:t>
            </a:r>
            <a:endParaRPr lang="en-US" sz="2400" b="1" spc="-213">
              <a:solidFill>
                <a:srgbClr val="000000"/>
              </a:solidFill>
              <a:latin typeface="Open Sauce Sans"/>
              <a:ea typeface="Open Sauce Bold"/>
              <a:cs typeface="Open Sauce Bold"/>
            </a:endParaRP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6E455E04-A6CF-30D7-559F-43BCDE75A674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1C1FEB93-E795-C1E3-3128-C51BFD1134E9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497107E2-8D18-BB57-31F6-FFFB51C00956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>
            <a:extLst>
              <a:ext uri="{FF2B5EF4-FFF2-40B4-BE49-F238E27FC236}">
                <a16:creationId xmlns:a16="http://schemas.microsoft.com/office/drawing/2014/main" id="{B279F1A8-5E70-00BB-98FB-7CCE4EF1D13E}"/>
              </a:ext>
            </a:extLst>
          </p:cNvPr>
          <p:cNvGrpSpPr/>
          <p:nvPr/>
        </p:nvGrpSpPr>
        <p:grpSpPr>
          <a:xfrm>
            <a:off x="9839096" y="222465"/>
            <a:ext cx="2015652" cy="2028455"/>
            <a:chOff x="0" y="0"/>
            <a:chExt cx="812800" cy="812800"/>
          </a:xfrm>
        </p:grpSpPr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8AD8208B-EA8F-F623-52EE-1F9E62856B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0D0913A3-4DDF-689E-288B-B4B304EBD66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D1F5EB5C-1518-276A-A4AC-075EB70D5D0C}"/>
              </a:ext>
            </a:extLst>
          </p:cNvPr>
          <p:cNvSpPr/>
          <p:nvPr/>
        </p:nvSpPr>
        <p:spPr>
          <a:xfrm>
            <a:off x="0" y="544408"/>
            <a:ext cx="7575259" cy="1297671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C65491-E754-4E87-86F5-B137FF09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96" y="554020"/>
            <a:ext cx="7284174" cy="1286898"/>
          </a:xfrm>
        </p:spPr>
        <p:txBody>
          <a:bodyPr>
            <a:noAutofit/>
          </a:bodyPr>
          <a:lstStyle/>
          <a:p>
            <a:r>
              <a:rPr lang="es-MX" sz="2400" b="1">
                <a:latin typeface="Open Sauce Sans"/>
              </a:rPr>
              <a:t>APHIS ANUNCIA DESREGULACIÓN DEL VIRUS RUGOSO CAFÉ DEL TOMATE (</a:t>
            </a:r>
            <a:r>
              <a:rPr lang="es-MX" sz="2400" b="1" err="1">
                <a:latin typeface="Open Sauce Sans"/>
              </a:rPr>
              <a:t>ToBRFV</a:t>
            </a:r>
            <a:r>
              <a:rPr lang="es-MX" sz="2400" b="1">
                <a:latin typeface="Open Sauce Sans"/>
              </a:rPr>
              <a:t>) EN FRUTAS PARA CONSUMO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617605B-454C-4AB6-9897-611AF3D36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043266"/>
              </p:ext>
            </p:extLst>
          </p:nvPr>
        </p:nvGraphicFramePr>
        <p:xfrm>
          <a:off x="303696" y="2534970"/>
          <a:ext cx="3437031" cy="171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BACB2AF-82C4-6E48-9296-3C94D6BE227E}"/>
              </a:ext>
            </a:extLst>
          </p:cNvPr>
          <p:cNvSpPr txBox="1"/>
          <p:nvPr/>
        </p:nvSpPr>
        <p:spPr>
          <a:xfrm>
            <a:off x="4756727" y="2678340"/>
            <a:ext cx="6966271" cy="1400383"/>
          </a:xfrm>
          <a:prstGeom prst="rect">
            <a:avLst/>
          </a:prstGeom>
          <a:solidFill>
            <a:srgbClr val="006D4D"/>
          </a:solidFill>
          <a:ln>
            <a:solidFill>
              <a:srgbClr val="BFE2F9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7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 de junio 2024. </a:t>
            </a:r>
            <a:r>
              <a:rPr kumimoji="0" lang="es-MX" sz="1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APHIS anunció que emitirá una Orden Federal actualizada diseñada para continuar protegiendo la industria nacional del pimiento y el tomate y, al mismo tiempo, desregular de forma segura los tomates y pimientos para consumo positivos al ToBRFV. 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7B27F6-48D4-D757-24A9-2772787CE599}"/>
              </a:ext>
            </a:extLst>
          </p:cNvPr>
          <p:cNvSpPr txBox="1"/>
          <p:nvPr/>
        </p:nvSpPr>
        <p:spPr>
          <a:xfrm>
            <a:off x="303696" y="4792059"/>
            <a:ext cx="11419302" cy="8771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El APHIS basó las decisiones en la Orden Federal actualizada sobre evaluaciones de riesgos de vías de transmisión que publicó en </a:t>
            </a:r>
            <a:r>
              <a:rPr lang="es-MX" sz="1700">
                <a:solidFill>
                  <a:srgbClr val="000000"/>
                </a:solidFill>
                <a:latin typeface="Lato"/>
                <a:ea typeface="Lato"/>
                <a:cs typeface="Lato"/>
              </a:rPr>
              <a:t>agosto</a:t>
            </a:r>
            <a:r>
              <a:rPr kumimoji="0" lang="es-MX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de 2023, examinando la probabilidad y el riesgo de introducir </a:t>
            </a:r>
            <a:r>
              <a:rPr kumimoji="0" lang="es-MX" sz="1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ToBRFV</a:t>
            </a:r>
            <a:r>
              <a:rPr kumimoji="0" lang="es-MX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en EUA a través de tomates y pimientos frescos para consumo, así como materiales propagativos de plantas, incluidas semillas. 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8EB2376-55A7-DB5D-518B-FA014335B23F}"/>
              </a:ext>
            </a:extLst>
          </p:cNvPr>
          <p:cNvSpPr/>
          <p:nvPr/>
        </p:nvSpPr>
        <p:spPr>
          <a:xfrm>
            <a:off x="3740727" y="3110678"/>
            <a:ext cx="997528" cy="535709"/>
          </a:xfrm>
          <a:prstGeom prst="rightArrow">
            <a:avLst>
              <a:gd name="adj1" fmla="val 50000"/>
              <a:gd name="adj2" fmla="val 67241"/>
            </a:avLst>
          </a:prstGeom>
          <a:solidFill>
            <a:srgbClr val="D520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F86C3E0B-F800-72B7-432D-7AC1B09753F3}"/>
              </a:ext>
            </a:extLst>
          </p:cNvPr>
          <p:cNvGrpSpPr/>
          <p:nvPr/>
        </p:nvGrpSpPr>
        <p:grpSpPr>
          <a:xfrm>
            <a:off x="7807856" y="230854"/>
            <a:ext cx="2015652" cy="2028455"/>
            <a:chOff x="0" y="0"/>
            <a:chExt cx="812800" cy="812800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1361109-A12A-E488-B86D-00F03AB3B9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C762"/>
            </a:solidFill>
          </p:spPr>
          <p:txBody>
            <a:bodyPr/>
            <a:lstStyle/>
            <a:p>
              <a:endParaRPr lang="es-MX" sz="120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5F880CEE-B6FE-89F9-6C42-34BB8817FA4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11838B04-4788-F485-47EC-5C702229E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731" y="-639644"/>
            <a:ext cx="4483243" cy="3758293"/>
          </a:xfrm>
          <a:prstGeom prst="rect">
            <a:avLst/>
          </a:prstGeom>
        </p:spPr>
      </p:pic>
      <p:grpSp>
        <p:nvGrpSpPr>
          <p:cNvPr id="4" name="Group 15">
            <a:extLst>
              <a:ext uri="{FF2B5EF4-FFF2-40B4-BE49-F238E27FC236}">
                <a16:creationId xmlns:a16="http://schemas.microsoft.com/office/drawing/2014/main" id="{1AEC3B3B-0BAF-DD8A-40F3-5C2BFDDBCD72}"/>
              </a:ext>
            </a:extLst>
          </p:cNvPr>
          <p:cNvGrpSpPr/>
          <p:nvPr/>
        </p:nvGrpSpPr>
        <p:grpSpPr>
          <a:xfrm>
            <a:off x="0" y="6744831"/>
            <a:ext cx="12192000" cy="113169"/>
            <a:chOff x="0" y="0"/>
            <a:chExt cx="4962559" cy="243426"/>
          </a:xfrm>
          <a:solidFill>
            <a:schemeClr val="tx1"/>
          </a:solidFill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F20B468-7685-7B64-A83D-660AD3E9CC09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BA8F4B55-C6EE-C8D9-A69B-8B64D01F45D1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51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72487CC9-1ABE-9C2B-9657-5A9CAB2B5EC6}"/>
              </a:ext>
            </a:extLst>
          </p:cNvPr>
          <p:cNvSpPr/>
          <p:nvPr/>
        </p:nvSpPr>
        <p:spPr>
          <a:xfrm>
            <a:off x="0" y="423333"/>
            <a:ext cx="8255000" cy="963885"/>
          </a:xfrm>
          <a:prstGeom prst="rect">
            <a:avLst/>
          </a:prstGeom>
          <a:solidFill>
            <a:srgbClr val="ABC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5641C4-3731-558D-9EB9-D696B715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4" y="313748"/>
            <a:ext cx="7390869" cy="1179576"/>
          </a:xfrm>
        </p:spPr>
        <p:txBody>
          <a:bodyPr>
            <a:normAutofit/>
          </a:bodyPr>
          <a:lstStyle/>
          <a:p>
            <a:r>
              <a:rPr lang="es-MX" sz="2400" b="1">
                <a:latin typeface="Open Sauce Sans"/>
              </a:rPr>
              <a:t>Representación de la Industria Mexicana en el Grupo de Expertos Forestal de la NAPPO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14C1048-7B27-7FFE-91DB-D94F930B8437}"/>
              </a:ext>
            </a:extLst>
          </p:cNvPr>
          <p:cNvSpPr/>
          <p:nvPr/>
        </p:nvSpPr>
        <p:spPr>
          <a:xfrm>
            <a:off x="1011936" y="1911195"/>
            <a:ext cx="10168128" cy="1124125"/>
          </a:xfrm>
          <a:prstGeom prst="roundRect">
            <a:avLst/>
          </a:prstGeom>
          <a:solidFill>
            <a:srgbClr val="0F5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2BCB96D3-5AB7-5C7F-8D80-A82CA197E429}"/>
              </a:ext>
            </a:extLst>
          </p:cNvPr>
          <p:cNvSpPr/>
          <p:nvPr/>
        </p:nvSpPr>
        <p:spPr>
          <a:xfrm>
            <a:off x="1011936" y="3426994"/>
            <a:ext cx="10168128" cy="1124125"/>
          </a:xfrm>
          <a:prstGeom prst="roundRect">
            <a:avLst/>
          </a:prstGeom>
          <a:solidFill>
            <a:srgbClr val="006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4EF74FA-2484-A4D7-8061-E55AA05CDCD4}"/>
              </a:ext>
            </a:extLst>
          </p:cNvPr>
          <p:cNvSpPr/>
          <p:nvPr/>
        </p:nvSpPr>
        <p:spPr>
          <a:xfrm>
            <a:off x="1011936" y="4942793"/>
            <a:ext cx="10168128" cy="1124125"/>
          </a:xfrm>
          <a:prstGeom prst="roundRect">
            <a:avLst/>
          </a:prstGeom>
          <a:solidFill>
            <a:srgbClr val="046A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758D91F1-8761-2992-0CAD-96F290852217}"/>
              </a:ext>
            </a:extLst>
          </p:cNvPr>
          <p:cNvGrpSpPr/>
          <p:nvPr/>
        </p:nvGrpSpPr>
        <p:grpSpPr>
          <a:xfrm>
            <a:off x="0" y="6727118"/>
            <a:ext cx="12192000" cy="130882"/>
            <a:chOff x="0" y="-38100"/>
            <a:chExt cx="4962559" cy="281526"/>
          </a:xfrm>
          <a:solidFill>
            <a:schemeClr val="tx1"/>
          </a:solidFill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38A4B9B1-BB6B-4B09-48DD-1D5381CD5497}"/>
                </a:ext>
              </a:extLst>
            </p:cNvPr>
            <p:cNvSpPr/>
            <p:nvPr/>
          </p:nvSpPr>
          <p:spPr>
            <a:xfrm>
              <a:off x="0" y="0"/>
              <a:ext cx="4962559" cy="243426"/>
            </a:xfrm>
            <a:custGeom>
              <a:avLst/>
              <a:gdLst/>
              <a:ahLst/>
              <a:cxnLst/>
              <a:rect l="l" t="t" r="r" b="b"/>
              <a:pathLst>
                <a:path w="4962559" h="243426">
                  <a:moveTo>
                    <a:pt x="0" y="0"/>
                  </a:moveTo>
                  <a:lnTo>
                    <a:pt x="4962559" y="0"/>
                  </a:lnTo>
                  <a:lnTo>
                    <a:pt x="4962559" y="243426"/>
                  </a:lnTo>
                  <a:lnTo>
                    <a:pt x="0" y="24342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sz="1200">
                <a:solidFill>
                  <a:srgbClr val="006D4D"/>
                </a:solidFill>
              </a:endParaRPr>
            </a:p>
          </p:txBody>
        </p: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44DA981B-FBED-A2D0-4155-EBB2A77E918C}"/>
                </a:ext>
              </a:extLst>
            </p:cNvPr>
            <p:cNvSpPr txBox="1"/>
            <p:nvPr/>
          </p:nvSpPr>
          <p:spPr>
            <a:xfrm>
              <a:off x="0" y="-38100"/>
              <a:ext cx="4962559" cy="281526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srgbClr val="006D4D"/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9AFC99-E2D4-4A39-C0C8-09A1DC056A8D}"/>
              </a:ext>
            </a:extLst>
          </p:cNvPr>
          <p:cNvSpPr txBox="1"/>
          <p:nvPr/>
        </p:nvSpPr>
        <p:spPr>
          <a:xfrm>
            <a:off x="1136146" y="2028033"/>
            <a:ext cx="970085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industria mexicana se encuentra nuevamente representada en los grupos de expertos de NAPPO de Cumplimiento de la NIMF 15 y Grupo de Investigación sobre cuarentena forestal, por la CANAINMA y El Capítulo México de la NWPCA.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B35CFB-50C8-B070-27B9-B243CC9DEB38}"/>
              </a:ext>
            </a:extLst>
          </p:cNvPr>
          <p:cNvSpPr txBox="1"/>
          <p:nvPr/>
        </p:nvSpPr>
        <p:spPr>
          <a:xfrm>
            <a:off x="1167079" y="3550474"/>
            <a:ext cx="950840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7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industria mexicana en conjunto con las autoridades nacionales ha</a:t>
            </a:r>
            <a:r>
              <a:rPr lang="es-MX" sz="17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trabajado en la actualización de la NOM-144-SEMARNAT (Norma Mexicana  de la NIMF-15), la cual está por publicarse en el DOF.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2EE0BC1-81F1-9916-68A1-A8CDA5A69EFE}"/>
              </a:ext>
            </a:extLst>
          </p:cNvPr>
          <p:cNvSpPr txBox="1"/>
          <p:nvPr/>
        </p:nvSpPr>
        <p:spPr>
          <a:xfrm>
            <a:off x="1172360" y="5181689"/>
            <a:ext cx="962842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Actualmente se está buscando colaborar con las autoridades nacionales para homologar los conceptos en la región de NAPPO en materia de embalaje de madera.</a:t>
            </a:r>
          </a:p>
        </p:txBody>
      </p:sp>
    </p:spTree>
    <p:extLst>
      <p:ext uri="{BB962C8B-B14F-4D97-AF65-F5344CB8AC3E}">
        <p14:creationId xmlns:p14="http://schemas.microsoft.com/office/powerpoint/2010/main" val="172015913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2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5E1BAC-F6BA-44F3-96DD-99B185E79F8B}"/>
</file>

<file path=customXml/itemProps2.xml><?xml version="1.0" encoding="utf-8"?>
<ds:datastoreItem xmlns:ds="http://schemas.openxmlformats.org/officeDocument/2006/customXml" ds:itemID="{18216488-B586-4A72-8CAD-5BD2993435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1073</Words>
  <Application>Microsoft Macintosh PowerPoint</Application>
  <PresentationFormat>Panorámica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4" baseType="lpstr">
      <vt:lpstr>Arial</vt:lpstr>
      <vt:lpstr>Avenir Next LT Pro</vt:lpstr>
      <vt:lpstr>Calibri</vt:lpstr>
      <vt:lpstr>Lato</vt:lpstr>
      <vt:lpstr>Open Sauce</vt:lpstr>
      <vt:lpstr>Open Sauce Bold</vt:lpstr>
      <vt:lpstr>Open Sauce Medium</vt:lpstr>
      <vt:lpstr>Open Sauce Sans</vt:lpstr>
      <vt:lpstr>Open Sauce Two</vt:lpstr>
      <vt:lpstr>Wingdings</vt:lpstr>
      <vt:lpstr>AccentBoxVTI</vt:lpstr>
      <vt:lpstr>2_AccentBoxVTI</vt:lpstr>
      <vt:lpstr>Presentación de PowerPoint</vt:lpstr>
      <vt:lpstr>ESTADOS UNIDOS Y CANADÁ SON NUESTROS PRINCIPALES SOCIOS COMERCIALES AGROALIMENTARIOS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APHIS ANUNCIA DESREGULACIÓN DEL VIRUS RUGOSO CAFÉ DEL TOMATE (ToBRFV) EN FRUTAS PARA CONSUMO</vt:lpstr>
      <vt:lpstr>Representación de la Industria Mexicana en el Grupo de Expertos Forestal de la NAPPO</vt:lpstr>
      <vt:lpstr>TEMAS DE INTERÉS PARA LA INDUSTRIA DE MÉXICO (2024)</vt:lpstr>
      <vt:lpstr>TEMAS DE INTERÉS PARA LA INDUSTRIA DE MÉXICO (2024)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MPR</dc:creator>
  <cp:lastModifiedBy>Carlos Monroy</cp:lastModifiedBy>
  <cp:revision>2</cp:revision>
  <dcterms:created xsi:type="dcterms:W3CDTF">2020-09-07T00:32:46Z</dcterms:created>
  <dcterms:modified xsi:type="dcterms:W3CDTF">2024-10-16T19:08:00Z</dcterms:modified>
</cp:coreProperties>
</file>