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Masters/slideMaster1.xml" ContentType="application/vnd.openxmlformats-officedocument.presentationml.slideMaster+xml"/>
  <Override PartName="/ppt/notesSlides/notesSlide3.xml" ContentType="application/vnd.openxmlformats-officedocument.presentationml.notesSlide+xml"/>
  <Override PartName="/ppt/slideLayouts/slideLayout6.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2.xml" ContentType="application/vnd.openxmlformats-officedocument.presentationml.notesSlide+xml"/>
  <Override PartName="/ppt/notesSlides/notesSlide4.xml" ContentType="application/vnd.openxmlformats-officedocument.presentationml.notesSlide+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authors.xml" ContentType="application/vnd.ms-powerpoint.authors+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318" r:id="rId2"/>
    <p:sldId id="312" r:id="rId3"/>
    <p:sldId id="315" r:id="rId4"/>
    <p:sldId id="314" r:id="rId5"/>
    <p:sldId id="313" r:id="rId6"/>
    <p:sldId id="316" r:id="rId7"/>
    <p:sldId id="378" r:id="rId8"/>
    <p:sldId id="381" r:id="rId9"/>
    <p:sldId id="379" r:id="rId10"/>
    <p:sldId id="377" r:id="rId11"/>
    <p:sldId id="380" r:id="rId12"/>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4C60255-3E77-A42E-2A56-B47DDC1AC7A4}" name="Tanya Staffen" initials="TS" userId="Tanya Staffen" providerId="None"/>
  <p188:author id="{C2A53761-05B5-3851-2574-2E9BD980B000}" name="Wolff, Greg (CFIA/ACIA)" initials="GW" userId="S::greg.wolff@inspection.gc.ca::8c0b8eb2-f7bb-4009-97da-4acd4230cb7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Dominique Pelletier" initials="DP" lastIdx="1" clrIdx="0">
    <p:extLst>
      <p:ext uri="{19B8F6BF-5375-455C-9EA6-DF929625EA0E}">
        <p15:presenceInfo xmlns:p15="http://schemas.microsoft.com/office/powerpoint/2012/main" userId="S-1-5-21-409781135-2326927470-69082124-94837" providerId="AD"/>
      </p:ext>
    </p:extLst>
  </p:cmAuthor>
  <p:cmAuthor id="4" name="Ait Oumejjout, Naima (CFIA/ACIA)" initials="AON(" lastIdx="2" clrIdx="1">
    <p:extLst>
      <p:ext uri="{19B8F6BF-5375-455C-9EA6-DF929625EA0E}">
        <p15:presenceInfo xmlns:p15="http://schemas.microsoft.com/office/powerpoint/2012/main" userId="S-1-5-21-409781135-2326927470-69082124-9468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486C"/>
    <a:srgbClr val="3B868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824" autoAdjust="0"/>
    <p:restoredTop sz="76633" autoAdjust="0"/>
  </p:normalViewPr>
  <p:slideViewPr>
    <p:cSldViewPr>
      <p:cViewPr varScale="1">
        <p:scale>
          <a:sx n="65" d="100"/>
          <a:sy n="65" d="100"/>
        </p:scale>
        <p:origin x="576" y="56"/>
      </p:cViewPr>
      <p:guideLst>
        <p:guide orient="horz" pos="2160"/>
        <p:guide pos="3840"/>
      </p:guideLst>
    </p:cSldViewPr>
  </p:slideViewPr>
  <p:outlineViewPr>
    <p:cViewPr>
      <p:scale>
        <a:sx n="33" d="100"/>
        <a:sy n="33" d="100"/>
      </p:scale>
      <p:origin x="0" y="-17190"/>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CA"/>
          </a:p>
        </p:txBody>
      </p:sp>
      <p:sp>
        <p:nvSpPr>
          <p:cNvPr id="3" name="Espace réservé de la date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1BBD7301-15B9-448D-9B35-F02753BFDBFF}" type="datetimeFigureOut">
              <a:rPr lang="en-CA" smtClean="0"/>
              <a:t>2024-10-18</a:t>
            </a:fld>
            <a:endParaRPr lang="en-CA"/>
          </a:p>
        </p:txBody>
      </p:sp>
      <p:sp>
        <p:nvSpPr>
          <p:cNvPr id="4" name="Espace réservé de l'image des diapositives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CA"/>
          </a:p>
        </p:txBody>
      </p:sp>
      <p:sp>
        <p:nvSpPr>
          <p:cNvPr id="5" name="Espace réservé des notes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CA"/>
          </a:p>
        </p:txBody>
      </p:sp>
      <p:sp>
        <p:nvSpPr>
          <p:cNvPr id="6" name="Espace réservé du pied de page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CA"/>
          </a:p>
        </p:txBody>
      </p:sp>
      <p:sp>
        <p:nvSpPr>
          <p:cNvPr id="7" name="Espace réservé du numéro de diapositive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74F69215-3415-4A7B-885A-A6F1D2258923}" type="slidenum">
              <a:rPr lang="en-CA" smtClean="0"/>
              <a:t>‹#›</a:t>
            </a:fld>
            <a:endParaRPr lang="en-CA"/>
          </a:p>
        </p:txBody>
      </p:sp>
    </p:spTree>
    <p:extLst>
      <p:ext uri="{BB962C8B-B14F-4D97-AF65-F5344CB8AC3E}">
        <p14:creationId xmlns:p14="http://schemas.microsoft.com/office/powerpoint/2010/main" val="6682184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4F69215-3415-4A7B-885A-A6F1D2258923}" type="slidenum">
              <a:rPr lang="en-CA" smtClean="0"/>
              <a:t>1</a:t>
            </a:fld>
            <a:endParaRPr lang="en-CA"/>
          </a:p>
        </p:txBody>
      </p:sp>
    </p:spTree>
    <p:extLst>
      <p:ext uri="{BB962C8B-B14F-4D97-AF65-F5344CB8AC3E}">
        <p14:creationId xmlns:p14="http://schemas.microsoft.com/office/powerpoint/2010/main" val="24037248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Marina Zlotina and I will speak more to the adoption of ISPMs later today</a:t>
            </a:r>
          </a:p>
        </p:txBody>
      </p:sp>
      <p:sp>
        <p:nvSpPr>
          <p:cNvPr id="4" name="Slide Number Placeholder 3"/>
          <p:cNvSpPr>
            <a:spLocks noGrp="1"/>
          </p:cNvSpPr>
          <p:nvPr>
            <p:ph type="sldNum" sz="quarter" idx="5"/>
          </p:nvPr>
        </p:nvSpPr>
        <p:spPr/>
        <p:txBody>
          <a:bodyPr/>
          <a:lstStyle/>
          <a:p>
            <a:fld id="{74F69215-3415-4A7B-885A-A6F1D2258923}" type="slidenum">
              <a:rPr lang="en-CA" smtClean="0"/>
              <a:t>2</a:t>
            </a:fld>
            <a:endParaRPr lang="en-CA"/>
          </a:p>
        </p:txBody>
      </p:sp>
    </p:spTree>
    <p:extLst>
      <p:ext uri="{BB962C8B-B14F-4D97-AF65-F5344CB8AC3E}">
        <p14:creationId xmlns:p14="http://schemas.microsoft.com/office/powerpoint/2010/main" val="11397610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74F69215-3415-4A7B-885A-A6F1D2258923}" type="slidenum">
              <a:rPr lang="en-CA" smtClean="0"/>
              <a:t>4</a:t>
            </a:fld>
            <a:endParaRPr lang="en-CA"/>
          </a:p>
        </p:txBody>
      </p:sp>
    </p:spTree>
    <p:extLst>
      <p:ext uri="{BB962C8B-B14F-4D97-AF65-F5344CB8AC3E}">
        <p14:creationId xmlns:p14="http://schemas.microsoft.com/office/powerpoint/2010/main" val="12102841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74F69215-3415-4A7B-885A-A6F1D2258923}" type="slidenum">
              <a:rPr lang="en-CA" smtClean="0"/>
              <a:t>5</a:t>
            </a:fld>
            <a:endParaRPr lang="en-CA"/>
          </a:p>
        </p:txBody>
      </p:sp>
    </p:spTree>
    <p:extLst>
      <p:ext uri="{BB962C8B-B14F-4D97-AF65-F5344CB8AC3E}">
        <p14:creationId xmlns:p14="http://schemas.microsoft.com/office/powerpoint/2010/main" val="1543237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026" name="Picture 2" descr="N:\Public Affairs\Communications\PRODUCTION\Social Media and Creative Services\16-056 CFIA Common Look and Feel\Assets\Templates\Supporting Files\Power Point\Images\EN\PPT Plant EN.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a:spLocks noGrp="1"/>
          </p:cNvSpPr>
          <p:nvPr>
            <p:ph type="ctrTitle"/>
          </p:nvPr>
        </p:nvSpPr>
        <p:spPr>
          <a:xfrm>
            <a:off x="3352800" y="457201"/>
            <a:ext cx="7924800" cy="1371599"/>
          </a:xfrm>
        </p:spPr>
        <p:txBody>
          <a:bodyPr>
            <a:normAutofit/>
          </a:bodyPr>
          <a:lstStyle>
            <a:lvl1pPr algn="r">
              <a:defRPr sz="3200"/>
            </a:lvl1pPr>
          </a:lstStyle>
          <a:p>
            <a:r>
              <a:rPr lang="en-US" dirty="0"/>
              <a:t>Click to edit Master title style</a:t>
            </a:r>
            <a:endParaRPr lang="en-CA" dirty="0"/>
          </a:p>
        </p:txBody>
      </p:sp>
      <p:sp>
        <p:nvSpPr>
          <p:cNvPr id="8" name="Subtitle 2"/>
          <p:cNvSpPr>
            <a:spLocks noGrp="1"/>
          </p:cNvSpPr>
          <p:nvPr>
            <p:ph type="subTitle" idx="1"/>
          </p:nvPr>
        </p:nvSpPr>
        <p:spPr>
          <a:xfrm>
            <a:off x="4064000" y="1828799"/>
            <a:ext cx="7213600" cy="533400"/>
          </a:xfrm>
        </p:spPr>
        <p:txBody>
          <a:bodyPr>
            <a:normAutofit/>
          </a:bodyPr>
          <a:lstStyle>
            <a:lvl1pPr marL="0" indent="0" algn="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CA" dirty="0"/>
          </a:p>
        </p:txBody>
      </p:sp>
      <p:sp>
        <p:nvSpPr>
          <p:cNvPr id="10" name="TextBox 9"/>
          <p:cNvSpPr txBox="1"/>
          <p:nvPr userDrawn="1"/>
        </p:nvSpPr>
        <p:spPr>
          <a:xfrm>
            <a:off x="0" y="6550224"/>
            <a:ext cx="6197600" cy="307777"/>
          </a:xfrm>
          <a:prstGeom prst="rect">
            <a:avLst/>
          </a:prstGeom>
          <a:noFill/>
          <a:ln>
            <a:noFill/>
          </a:ln>
        </p:spPr>
        <p:txBody>
          <a:bodyPr wrap="square" rtlCol="0">
            <a:spAutoFit/>
          </a:bodyPr>
          <a:lstStyle/>
          <a:p>
            <a:r>
              <a:rPr lang="en-CA" sz="700" kern="1200" dirty="0">
                <a:solidFill>
                  <a:schemeClr val="bg1"/>
                </a:solidFill>
                <a:latin typeface="Arial" panose="020B0604020202020204" pitchFamily="34" charset="0"/>
                <a:ea typeface="+mn-ea"/>
                <a:cs typeface="Arial" panose="020B0604020202020204" pitchFamily="34" charset="0"/>
              </a:rPr>
              <a:t>© 2017 Her Majesty the Queen in Right of Canada </a:t>
            </a:r>
            <a:br>
              <a:rPr lang="en-CA" sz="700" kern="1200" dirty="0">
                <a:solidFill>
                  <a:schemeClr val="bg1"/>
                </a:solidFill>
                <a:latin typeface="Arial" panose="020B0604020202020204" pitchFamily="34" charset="0"/>
                <a:ea typeface="+mn-ea"/>
                <a:cs typeface="Arial" panose="020B0604020202020204" pitchFamily="34" charset="0"/>
              </a:rPr>
            </a:br>
            <a:r>
              <a:rPr lang="en-CA" sz="700" kern="1200" dirty="0">
                <a:solidFill>
                  <a:schemeClr val="bg1"/>
                </a:solidFill>
                <a:latin typeface="Arial" panose="020B0604020202020204" pitchFamily="34" charset="0"/>
                <a:ea typeface="+mn-ea"/>
                <a:cs typeface="Arial" panose="020B0604020202020204" pitchFamily="34" charset="0"/>
              </a:rPr>
              <a:t>(Canadian Food Inspection Agency), all rights reserved. Use without permission is prohibited.</a:t>
            </a:r>
            <a:endParaRPr lang="en-CA" sz="7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412628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90964E43-6CF2-40F1-A4A5-B391E03062CD}" type="datetimeFigureOut">
              <a:rPr lang="en-CA" smtClean="0"/>
              <a:t>2024-10-18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0CD16D2-284F-4494-A8F6-B8044F189D23}" type="slidenum">
              <a:rPr lang="en-CA" smtClean="0"/>
              <a:t>‹#›</a:t>
            </a:fld>
            <a:endParaRPr lang="en-CA"/>
          </a:p>
        </p:txBody>
      </p:sp>
    </p:spTree>
    <p:extLst>
      <p:ext uri="{BB962C8B-B14F-4D97-AF65-F5344CB8AC3E}">
        <p14:creationId xmlns:p14="http://schemas.microsoft.com/office/powerpoint/2010/main" val="14994481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90964E43-6CF2-40F1-A4A5-B391E03062CD}" type="datetimeFigureOut">
              <a:rPr lang="en-CA" smtClean="0"/>
              <a:t>2024-10-18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0CD16D2-284F-4494-A8F6-B8044F189D23}" type="slidenum">
              <a:rPr lang="en-CA" smtClean="0"/>
              <a:t>‹#›</a:t>
            </a:fld>
            <a:endParaRPr lang="en-CA"/>
          </a:p>
        </p:txBody>
      </p:sp>
    </p:spTree>
    <p:extLst>
      <p:ext uri="{BB962C8B-B14F-4D97-AF65-F5344CB8AC3E}">
        <p14:creationId xmlns:p14="http://schemas.microsoft.com/office/powerpoint/2010/main" val="32073340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Diapositive de titre">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260034B1-071D-29CE-9DAA-D8A629403C02}"/>
              </a:ext>
            </a:extLst>
          </p:cNvPr>
          <p:cNvPicPr>
            <a:picLocks noChangeAspect="1"/>
          </p:cNvPicPr>
          <p:nvPr userDrawn="1"/>
        </p:nvPicPr>
        <p:blipFill>
          <a:blip r:embed="rId2"/>
          <a:stretch>
            <a:fillRect/>
          </a:stretch>
        </p:blipFill>
        <p:spPr>
          <a:xfrm>
            <a:off x="1805" y="0"/>
            <a:ext cx="12188389" cy="6858000"/>
          </a:xfrm>
          <a:prstGeom prst="rect">
            <a:avLst/>
          </a:prstGeom>
        </p:spPr>
      </p:pic>
      <p:sp>
        <p:nvSpPr>
          <p:cNvPr id="8" name="Espace réservé du titre 1">
            <a:extLst>
              <a:ext uri="{FF2B5EF4-FFF2-40B4-BE49-F238E27FC236}">
                <a16:creationId xmlns:a16="http://schemas.microsoft.com/office/drawing/2014/main" id="{33A37135-1BD1-82D9-78AA-91E4932400F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lvl1pPr algn="r">
              <a:defRPr sz="3600"/>
            </a:lvl1pPr>
          </a:lstStyle>
          <a:p>
            <a:r>
              <a:rPr lang="en-US"/>
              <a:t>Click to edit Master title style</a:t>
            </a:r>
            <a:endParaRPr lang="fr-FR" dirty="0"/>
          </a:p>
        </p:txBody>
      </p:sp>
      <p:sp>
        <p:nvSpPr>
          <p:cNvPr id="9" name="Espace réservé du texte 2">
            <a:extLst>
              <a:ext uri="{FF2B5EF4-FFF2-40B4-BE49-F238E27FC236}">
                <a16:creationId xmlns:a16="http://schemas.microsoft.com/office/drawing/2014/main" id="{F31DD001-272A-9270-244C-87F0DAC78FC6}"/>
              </a:ext>
            </a:extLst>
          </p:cNvPr>
          <p:cNvSpPr>
            <a:spLocks noGrp="1"/>
          </p:cNvSpPr>
          <p:nvPr>
            <p:ph idx="1"/>
          </p:nvPr>
        </p:nvSpPr>
        <p:spPr>
          <a:xfrm>
            <a:off x="838200" y="1638250"/>
            <a:ext cx="10515600" cy="4351338"/>
          </a:xfrm>
          <a:prstGeom prst="rect">
            <a:avLst/>
          </a:prstGeom>
        </p:spPr>
        <p:txBody>
          <a:bodyPr vert="horz" lIns="91440" tIns="45720" rIns="91440" bIns="45720" rtlCol="0">
            <a:normAutofit/>
          </a:bodyPr>
          <a:lstStyle>
            <a:lvl1pPr marL="0" indent="0" algn="r">
              <a:buNone/>
              <a:defRPr sz="2400">
                <a:solidFill>
                  <a:srgbClr val="898989"/>
                </a:solidFill>
              </a:defRPr>
            </a:lvl1pPr>
          </a:lstStyle>
          <a:p>
            <a:pPr lvl="0"/>
            <a:r>
              <a:rPr lang="en-US"/>
              <a:t>Edit Master text styles</a:t>
            </a:r>
          </a:p>
        </p:txBody>
      </p:sp>
    </p:spTree>
    <p:extLst>
      <p:ext uri="{BB962C8B-B14F-4D97-AF65-F5344CB8AC3E}">
        <p14:creationId xmlns:p14="http://schemas.microsoft.com/office/powerpoint/2010/main" val="25513740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Date Placeholder 3"/>
          <p:cNvSpPr>
            <a:spLocks noGrp="1"/>
          </p:cNvSpPr>
          <p:nvPr>
            <p:ph type="dt" sz="half" idx="10"/>
          </p:nvPr>
        </p:nvSpPr>
        <p:spPr/>
        <p:txBody>
          <a:bodyPr/>
          <a:lstStyle/>
          <a:p>
            <a:fld id="{90964E43-6CF2-40F1-A4A5-B391E03062CD}" type="datetimeFigureOut">
              <a:rPr lang="en-CA" smtClean="0"/>
              <a:t>2024-10-18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0CD16D2-284F-4494-A8F6-B8044F189D23}" type="slidenum">
              <a:rPr lang="en-CA" smtClean="0"/>
              <a:t>‹#›</a:t>
            </a:fld>
            <a:endParaRPr lang="en-CA"/>
          </a:p>
        </p:txBody>
      </p:sp>
    </p:spTree>
    <p:extLst>
      <p:ext uri="{BB962C8B-B14F-4D97-AF65-F5344CB8AC3E}">
        <p14:creationId xmlns:p14="http://schemas.microsoft.com/office/powerpoint/2010/main" val="3722650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0964E43-6CF2-40F1-A4A5-B391E03062CD}" type="datetimeFigureOut">
              <a:rPr lang="en-CA" smtClean="0"/>
              <a:t>2024-10-18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0CD16D2-284F-4494-A8F6-B8044F189D23}" type="slidenum">
              <a:rPr lang="en-CA" smtClean="0"/>
              <a:t>‹#›</a:t>
            </a:fld>
            <a:endParaRPr lang="en-CA"/>
          </a:p>
        </p:txBody>
      </p:sp>
    </p:spTree>
    <p:extLst>
      <p:ext uri="{BB962C8B-B14F-4D97-AF65-F5344CB8AC3E}">
        <p14:creationId xmlns:p14="http://schemas.microsoft.com/office/powerpoint/2010/main" val="33067261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90964E43-6CF2-40F1-A4A5-B391E03062CD}" type="datetimeFigureOut">
              <a:rPr lang="en-CA" smtClean="0"/>
              <a:t>2024-10-18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D0CD16D2-284F-4494-A8F6-B8044F189D23}" type="slidenum">
              <a:rPr lang="en-CA" smtClean="0"/>
              <a:t>‹#›</a:t>
            </a:fld>
            <a:endParaRPr lang="en-CA"/>
          </a:p>
        </p:txBody>
      </p:sp>
    </p:spTree>
    <p:extLst>
      <p:ext uri="{BB962C8B-B14F-4D97-AF65-F5344CB8AC3E}">
        <p14:creationId xmlns:p14="http://schemas.microsoft.com/office/powerpoint/2010/main" val="37887217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90964E43-6CF2-40F1-A4A5-B391E03062CD}" type="datetimeFigureOut">
              <a:rPr lang="en-CA" smtClean="0"/>
              <a:t>2024-10-18</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D0CD16D2-284F-4494-A8F6-B8044F189D23}" type="slidenum">
              <a:rPr lang="en-CA" smtClean="0"/>
              <a:t>‹#›</a:t>
            </a:fld>
            <a:endParaRPr lang="en-CA"/>
          </a:p>
        </p:txBody>
      </p:sp>
    </p:spTree>
    <p:extLst>
      <p:ext uri="{BB962C8B-B14F-4D97-AF65-F5344CB8AC3E}">
        <p14:creationId xmlns:p14="http://schemas.microsoft.com/office/powerpoint/2010/main" val="42944563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90964E43-6CF2-40F1-A4A5-B391E03062CD}" type="datetimeFigureOut">
              <a:rPr lang="en-CA" smtClean="0"/>
              <a:t>2024-10-18</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D0CD16D2-284F-4494-A8F6-B8044F189D23}" type="slidenum">
              <a:rPr lang="en-CA" smtClean="0"/>
              <a:t>‹#›</a:t>
            </a:fld>
            <a:endParaRPr lang="en-CA"/>
          </a:p>
        </p:txBody>
      </p:sp>
    </p:spTree>
    <p:extLst>
      <p:ext uri="{BB962C8B-B14F-4D97-AF65-F5344CB8AC3E}">
        <p14:creationId xmlns:p14="http://schemas.microsoft.com/office/powerpoint/2010/main" val="17875488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964E43-6CF2-40F1-A4A5-B391E03062CD}" type="datetimeFigureOut">
              <a:rPr lang="en-CA" smtClean="0"/>
              <a:t>2024-10-18</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D0CD16D2-284F-4494-A8F6-B8044F189D23}" type="slidenum">
              <a:rPr lang="en-CA" smtClean="0"/>
              <a:t>‹#›</a:t>
            </a:fld>
            <a:endParaRPr lang="en-CA"/>
          </a:p>
        </p:txBody>
      </p:sp>
    </p:spTree>
    <p:extLst>
      <p:ext uri="{BB962C8B-B14F-4D97-AF65-F5344CB8AC3E}">
        <p14:creationId xmlns:p14="http://schemas.microsoft.com/office/powerpoint/2010/main" val="19304280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90964E43-6CF2-40F1-A4A5-B391E03062CD}" type="datetimeFigureOut">
              <a:rPr lang="en-CA" smtClean="0"/>
              <a:t>2024-10-18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D0CD16D2-284F-4494-A8F6-B8044F189D23}" type="slidenum">
              <a:rPr lang="en-CA" smtClean="0"/>
              <a:t>‹#›</a:t>
            </a:fld>
            <a:endParaRPr lang="en-CA"/>
          </a:p>
        </p:txBody>
      </p:sp>
    </p:spTree>
    <p:extLst>
      <p:ext uri="{BB962C8B-B14F-4D97-AF65-F5344CB8AC3E}">
        <p14:creationId xmlns:p14="http://schemas.microsoft.com/office/powerpoint/2010/main" val="9625280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0964E43-6CF2-40F1-A4A5-B391E03062CD}" type="datetimeFigureOut">
              <a:rPr lang="en-CA" smtClean="0"/>
              <a:t>2024-10-18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D0CD16D2-284F-4494-A8F6-B8044F189D23}" type="slidenum">
              <a:rPr lang="en-CA" smtClean="0"/>
              <a:t>‹#›</a:t>
            </a:fld>
            <a:endParaRPr lang="en-CA"/>
          </a:p>
        </p:txBody>
      </p:sp>
    </p:spTree>
    <p:extLst>
      <p:ext uri="{BB962C8B-B14F-4D97-AF65-F5344CB8AC3E}">
        <p14:creationId xmlns:p14="http://schemas.microsoft.com/office/powerpoint/2010/main" val="20721733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a:t>Click to edit Master title style</a:t>
            </a:r>
            <a:endParaRPr lang="en-CA"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Date Placeholder 3"/>
          <p:cNvSpPr>
            <a:spLocks noGrp="1"/>
          </p:cNvSpPr>
          <p:nvPr>
            <p:ph type="dt" sz="half" idx="2"/>
          </p:nvPr>
        </p:nvSpPr>
        <p:spPr>
          <a:xfrm>
            <a:off x="609600" y="5715001"/>
            <a:ext cx="28448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90964E43-6CF2-40F1-A4A5-B391E03062CD}" type="datetimeFigureOut">
              <a:rPr lang="en-CA" smtClean="0"/>
              <a:pPr/>
              <a:t>2024-10-18</a:t>
            </a:fld>
            <a:endParaRPr lang="en-CA" dirty="0"/>
          </a:p>
        </p:txBody>
      </p:sp>
      <p:sp>
        <p:nvSpPr>
          <p:cNvPr id="5" name="Footer Placeholder 4"/>
          <p:cNvSpPr>
            <a:spLocks noGrp="1"/>
          </p:cNvSpPr>
          <p:nvPr>
            <p:ph type="ftr" sz="quarter" idx="3"/>
          </p:nvPr>
        </p:nvSpPr>
        <p:spPr>
          <a:xfrm>
            <a:off x="4165600" y="5715001"/>
            <a:ext cx="3860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CA" dirty="0"/>
          </a:p>
        </p:txBody>
      </p:sp>
      <p:sp>
        <p:nvSpPr>
          <p:cNvPr id="6" name="Slide Number Placeholder 5"/>
          <p:cNvSpPr>
            <a:spLocks noGrp="1"/>
          </p:cNvSpPr>
          <p:nvPr>
            <p:ph type="sldNum" sz="quarter" idx="4"/>
          </p:nvPr>
        </p:nvSpPr>
        <p:spPr>
          <a:xfrm>
            <a:off x="8737600" y="5715001"/>
            <a:ext cx="28448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0CD16D2-284F-4494-A8F6-B8044F189D23}" type="slidenum">
              <a:rPr lang="en-CA" smtClean="0"/>
              <a:pPr/>
              <a:t>‹#›</a:t>
            </a:fld>
            <a:endParaRPr lang="en-CA" dirty="0"/>
          </a:p>
        </p:txBody>
      </p:sp>
    </p:spTree>
    <p:extLst>
      <p:ext uri="{BB962C8B-B14F-4D97-AF65-F5344CB8AC3E}">
        <p14:creationId xmlns:p14="http://schemas.microsoft.com/office/powerpoint/2010/main" val="39911030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xStyles>
    <p:titleStyle>
      <a:lvl1pPr algn="ctr" defTabSz="914400" rtl="0" eaLnBrk="1" latinLnBrk="0" hangingPunct="1">
        <a:spcBef>
          <a:spcPct val="0"/>
        </a:spcBef>
        <a:buNone/>
        <a:defRPr sz="4400" kern="1200">
          <a:solidFill>
            <a:srgbClr val="05486C"/>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9DF9589-9B0D-04A7-B948-29BC810F76C5}"/>
              </a:ext>
            </a:extLst>
          </p:cNvPr>
          <p:cNvSpPr>
            <a:spLocks noGrp="1"/>
          </p:cNvSpPr>
          <p:nvPr>
            <p:ph type="title"/>
          </p:nvPr>
        </p:nvSpPr>
        <p:spPr>
          <a:xfrm>
            <a:off x="1600200" y="152400"/>
            <a:ext cx="10515600" cy="1325563"/>
          </a:xfrm>
        </p:spPr>
        <p:txBody>
          <a:bodyPr>
            <a:normAutofit fontScale="90000"/>
          </a:bodyPr>
          <a:lstStyle/>
          <a:p>
            <a:br>
              <a:rPr lang="en-CA" noProof="0" dirty="0"/>
            </a:br>
            <a:r>
              <a:rPr lang="en-CA" noProof="0" dirty="0"/>
              <a:t>Updates from </a:t>
            </a:r>
            <a:r>
              <a:rPr lang="en-CA" dirty="0"/>
              <a:t>the IPPC</a:t>
            </a:r>
            <a:br>
              <a:rPr lang="en-CA" dirty="0"/>
            </a:br>
            <a:endParaRPr lang="fr-FR" sz="3100" dirty="0"/>
          </a:p>
        </p:txBody>
      </p:sp>
      <p:sp>
        <p:nvSpPr>
          <p:cNvPr id="3" name="Espace réservé du contenu 2">
            <a:extLst>
              <a:ext uri="{FF2B5EF4-FFF2-40B4-BE49-F238E27FC236}">
                <a16:creationId xmlns:a16="http://schemas.microsoft.com/office/drawing/2014/main" id="{B4A99AA1-3E48-A160-D4A8-E8C9E3373803}"/>
              </a:ext>
            </a:extLst>
          </p:cNvPr>
          <p:cNvSpPr>
            <a:spLocks noGrp="1"/>
          </p:cNvSpPr>
          <p:nvPr>
            <p:ph idx="1"/>
          </p:nvPr>
        </p:nvSpPr>
        <p:spPr>
          <a:xfrm>
            <a:off x="-152400" y="1371600"/>
            <a:ext cx="10515600" cy="4351338"/>
          </a:xfrm>
        </p:spPr>
        <p:txBody>
          <a:bodyPr/>
          <a:lstStyle/>
          <a:p>
            <a:endParaRPr lang="en-CA" dirty="0"/>
          </a:p>
          <a:p>
            <a:r>
              <a:rPr lang="en-CA" sz="2400" b="1" dirty="0">
                <a:solidFill>
                  <a:schemeClr val="tx1"/>
                </a:solidFill>
                <a:latin typeface="+mj-lt"/>
              </a:rPr>
              <a:t>NAPPO Annual Meeting</a:t>
            </a:r>
            <a:br>
              <a:rPr lang="en-CA" sz="2400" b="1" dirty="0">
                <a:solidFill>
                  <a:schemeClr val="tx1"/>
                </a:solidFill>
                <a:latin typeface="+mj-lt"/>
              </a:rPr>
            </a:br>
            <a:r>
              <a:rPr lang="en-CA" sz="2400" b="1" dirty="0">
                <a:solidFill>
                  <a:schemeClr val="tx1"/>
                </a:solidFill>
                <a:latin typeface="+mj-lt"/>
              </a:rPr>
              <a:t>Tucson, Arizona</a:t>
            </a:r>
            <a:br>
              <a:rPr lang="en-CA" sz="2400" b="1" dirty="0">
                <a:solidFill>
                  <a:schemeClr val="tx1"/>
                </a:solidFill>
                <a:latin typeface="+mj-lt"/>
              </a:rPr>
            </a:br>
            <a:r>
              <a:rPr lang="en-CA" sz="2400" b="1" dirty="0">
                <a:solidFill>
                  <a:schemeClr val="tx1"/>
                </a:solidFill>
                <a:latin typeface="+mj-lt"/>
              </a:rPr>
              <a:t>October 23, 2024</a:t>
            </a:r>
            <a:endParaRPr lang="en-CA" dirty="0">
              <a:solidFill>
                <a:schemeClr val="tx1"/>
              </a:solidFill>
            </a:endParaRPr>
          </a:p>
        </p:txBody>
      </p:sp>
    </p:spTree>
    <p:extLst>
      <p:ext uri="{BB962C8B-B14F-4D97-AF65-F5344CB8AC3E}">
        <p14:creationId xmlns:p14="http://schemas.microsoft.com/office/powerpoint/2010/main" val="172450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43A90-FBD0-9255-1D32-3298624488CD}"/>
              </a:ext>
            </a:extLst>
          </p:cNvPr>
          <p:cNvSpPr>
            <a:spLocks noGrp="1"/>
          </p:cNvSpPr>
          <p:nvPr>
            <p:ph type="title"/>
          </p:nvPr>
        </p:nvSpPr>
        <p:spPr/>
        <p:txBody>
          <a:bodyPr>
            <a:normAutofit fontScale="90000"/>
          </a:bodyPr>
          <a:lstStyle/>
          <a:p>
            <a:r>
              <a:rPr lang="en-CA" dirty="0"/>
              <a:t>International Forest Quarantine Research Group (IFQRG)</a:t>
            </a:r>
            <a:endParaRPr lang="en-US" dirty="0"/>
          </a:p>
        </p:txBody>
      </p:sp>
      <p:sp>
        <p:nvSpPr>
          <p:cNvPr id="3" name="Content Placeholder 2">
            <a:extLst>
              <a:ext uri="{FF2B5EF4-FFF2-40B4-BE49-F238E27FC236}">
                <a16:creationId xmlns:a16="http://schemas.microsoft.com/office/drawing/2014/main" id="{89F4A0D2-62FB-8C6B-E62F-2B9C7869FB8B}"/>
              </a:ext>
            </a:extLst>
          </p:cNvPr>
          <p:cNvSpPr>
            <a:spLocks noGrp="1"/>
          </p:cNvSpPr>
          <p:nvPr>
            <p:ph idx="1"/>
          </p:nvPr>
        </p:nvSpPr>
        <p:spPr/>
        <p:txBody>
          <a:bodyPr>
            <a:normAutofit lnSpcReduction="10000"/>
          </a:bodyPr>
          <a:lstStyle/>
          <a:p>
            <a:pPr>
              <a:lnSpc>
                <a:spcPct val="110000"/>
              </a:lnSpc>
              <a:spcBef>
                <a:spcPts val="600"/>
              </a:spcBef>
              <a:spcAft>
                <a:spcPts val="1200"/>
              </a:spcAft>
            </a:pPr>
            <a:r>
              <a:rPr lang="en-CA" sz="2600" dirty="0"/>
              <a:t>IFQRG </a:t>
            </a:r>
            <a:r>
              <a:rPr lang="en-US" sz="2600" b="0" i="0" dirty="0">
                <a:solidFill>
                  <a:srgbClr val="212529"/>
                </a:solidFill>
                <a:effectLst/>
                <a:latin typeface="Arial" panose="020B0604020202020204" pitchFamily="34" charset="0"/>
              </a:rPr>
              <a:t>supports the IPPC community by addressing critical forestry quarantine issues for the global plant protection community through scientific analysis, discussion and collaborative research</a:t>
            </a:r>
          </a:p>
          <a:p>
            <a:pPr>
              <a:lnSpc>
                <a:spcPct val="110000"/>
              </a:lnSpc>
              <a:spcBef>
                <a:spcPts val="600"/>
              </a:spcBef>
              <a:spcAft>
                <a:spcPts val="1200"/>
              </a:spcAft>
            </a:pPr>
            <a:r>
              <a:rPr lang="en-US" sz="2600" b="0" i="0" dirty="0">
                <a:solidFill>
                  <a:srgbClr val="212529"/>
                </a:solidFill>
                <a:effectLst/>
                <a:latin typeface="Arial" panose="020B0604020202020204" pitchFamily="34" charset="0"/>
              </a:rPr>
              <a:t>Since 2004, the group has responded to requests for scientific information on forestry quarantine issues from the Commission on Phytosanitary Measures, the Standards Committee and the Technical Panel on Forest Quarantine (TPFQ).</a:t>
            </a:r>
          </a:p>
          <a:p>
            <a:pPr>
              <a:lnSpc>
                <a:spcPct val="110000"/>
              </a:lnSpc>
              <a:spcBef>
                <a:spcPts val="600"/>
              </a:spcBef>
              <a:spcAft>
                <a:spcPts val="1200"/>
              </a:spcAft>
            </a:pPr>
            <a:r>
              <a:rPr lang="en-US" sz="2600" dirty="0">
                <a:solidFill>
                  <a:srgbClr val="212529"/>
                </a:solidFill>
              </a:rPr>
              <a:t>The next IFQRG meeting takes place in November</a:t>
            </a:r>
          </a:p>
          <a:p>
            <a:pPr marL="0" indent="0">
              <a:buNone/>
            </a:pPr>
            <a:r>
              <a:rPr lang="en-US" dirty="0">
                <a:solidFill>
                  <a:srgbClr val="212529"/>
                </a:solidFill>
              </a:rPr>
              <a:t> </a:t>
            </a:r>
            <a:endParaRPr lang="en-US" dirty="0"/>
          </a:p>
        </p:txBody>
      </p:sp>
    </p:spTree>
    <p:extLst>
      <p:ext uri="{BB962C8B-B14F-4D97-AF65-F5344CB8AC3E}">
        <p14:creationId xmlns:p14="http://schemas.microsoft.com/office/powerpoint/2010/main" val="22076099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5F534-CBE0-03AA-B9EC-542E1B6CE48C}"/>
              </a:ext>
            </a:extLst>
          </p:cNvPr>
          <p:cNvSpPr>
            <a:spLocks noGrp="1"/>
          </p:cNvSpPr>
          <p:nvPr>
            <p:ph type="title"/>
          </p:nvPr>
        </p:nvSpPr>
        <p:spPr>
          <a:xfrm>
            <a:off x="382929" y="23149"/>
            <a:ext cx="10972800" cy="1143000"/>
          </a:xfrm>
        </p:spPr>
        <p:txBody>
          <a:bodyPr>
            <a:normAutofit/>
          </a:bodyPr>
          <a:lstStyle/>
          <a:p>
            <a:r>
              <a:rPr lang="en-CA" sz="4000" dirty="0"/>
              <a:t>Secretary</a:t>
            </a:r>
            <a:endParaRPr lang="en-US" sz="4000" dirty="0"/>
          </a:p>
        </p:txBody>
      </p:sp>
      <p:sp>
        <p:nvSpPr>
          <p:cNvPr id="3" name="Content Placeholder 2">
            <a:extLst>
              <a:ext uri="{FF2B5EF4-FFF2-40B4-BE49-F238E27FC236}">
                <a16:creationId xmlns:a16="http://schemas.microsoft.com/office/drawing/2014/main" id="{458C5BF0-8857-F75D-8CA9-9524115F4C33}"/>
              </a:ext>
            </a:extLst>
          </p:cNvPr>
          <p:cNvSpPr>
            <a:spLocks noGrp="1"/>
          </p:cNvSpPr>
          <p:nvPr>
            <p:ph idx="1"/>
          </p:nvPr>
        </p:nvSpPr>
        <p:spPr>
          <a:xfrm>
            <a:off x="495300" y="1371600"/>
            <a:ext cx="11201400" cy="4525963"/>
          </a:xfrm>
        </p:spPr>
        <p:txBody>
          <a:bodyPr>
            <a:normAutofit/>
          </a:bodyPr>
          <a:lstStyle/>
          <a:p>
            <a:pPr>
              <a:lnSpc>
                <a:spcPct val="110000"/>
              </a:lnSpc>
              <a:spcBef>
                <a:spcPts val="600"/>
              </a:spcBef>
            </a:pPr>
            <a:r>
              <a:rPr lang="en-CA" dirty="0"/>
              <a:t>Dr. Osama El-Lissy left his role in August</a:t>
            </a:r>
          </a:p>
          <a:p>
            <a:pPr>
              <a:lnSpc>
                <a:spcPct val="110000"/>
              </a:lnSpc>
              <a:spcBef>
                <a:spcPts val="600"/>
              </a:spcBef>
            </a:pPr>
            <a:r>
              <a:rPr lang="en-CA" dirty="0"/>
              <a:t>Significant achievements made under his leadership in two years:</a:t>
            </a:r>
          </a:p>
          <a:p>
            <a:pPr lvl="1">
              <a:lnSpc>
                <a:spcPct val="110000"/>
              </a:lnSpc>
              <a:spcBef>
                <a:spcPts val="600"/>
              </a:spcBef>
            </a:pPr>
            <a:r>
              <a:rPr lang="en-CA" dirty="0"/>
              <a:t>Stabilized the Secretariat</a:t>
            </a:r>
          </a:p>
          <a:p>
            <a:pPr lvl="1">
              <a:lnSpc>
                <a:spcPct val="110000"/>
              </a:lnSpc>
              <a:spcBef>
                <a:spcPts val="600"/>
              </a:spcBef>
            </a:pPr>
            <a:r>
              <a:rPr lang="en-CA" dirty="0"/>
              <a:t>Raised profile of plant health internationally</a:t>
            </a:r>
          </a:p>
          <a:p>
            <a:pPr lvl="2">
              <a:lnSpc>
                <a:spcPct val="110000"/>
              </a:lnSpc>
              <a:spcBef>
                <a:spcPts val="600"/>
              </a:spcBef>
            </a:pPr>
            <a:r>
              <a:rPr lang="en-CA" dirty="0"/>
              <a:t>Including in the One health framework</a:t>
            </a:r>
          </a:p>
          <a:p>
            <a:pPr lvl="1">
              <a:lnSpc>
                <a:spcPct val="110000"/>
              </a:lnSpc>
              <a:spcBef>
                <a:spcPts val="600"/>
              </a:spcBef>
            </a:pPr>
            <a:r>
              <a:rPr lang="en-CA" dirty="0"/>
              <a:t>Advances in e-</a:t>
            </a:r>
            <a:r>
              <a:rPr lang="en-CA" dirty="0" err="1"/>
              <a:t>phyto</a:t>
            </a:r>
            <a:endParaRPr lang="en-CA" dirty="0"/>
          </a:p>
          <a:p>
            <a:pPr lvl="1">
              <a:lnSpc>
                <a:spcPct val="110000"/>
              </a:lnSpc>
              <a:spcBef>
                <a:spcPts val="600"/>
              </a:spcBef>
            </a:pPr>
            <a:r>
              <a:rPr lang="en-CA" dirty="0"/>
              <a:t>Africa Phytosanitary Program</a:t>
            </a:r>
          </a:p>
          <a:p>
            <a:endParaRPr lang="en-US" dirty="0"/>
          </a:p>
        </p:txBody>
      </p:sp>
    </p:spTree>
    <p:extLst>
      <p:ext uri="{BB962C8B-B14F-4D97-AF65-F5344CB8AC3E}">
        <p14:creationId xmlns:p14="http://schemas.microsoft.com/office/powerpoint/2010/main" val="224394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34568-1F58-6F76-43E3-9EFAD07F74AA}"/>
              </a:ext>
            </a:extLst>
          </p:cNvPr>
          <p:cNvSpPr>
            <a:spLocks noGrp="1"/>
          </p:cNvSpPr>
          <p:nvPr>
            <p:ph type="title"/>
          </p:nvPr>
        </p:nvSpPr>
        <p:spPr>
          <a:xfrm>
            <a:off x="76200" y="-26043"/>
            <a:ext cx="11963400" cy="1143000"/>
          </a:xfrm>
        </p:spPr>
        <p:txBody>
          <a:bodyPr>
            <a:normAutofit/>
          </a:bodyPr>
          <a:lstStyle/>
          <a:p>
            <a:r>
              <a:rPr lang="en-CA" sz="3000" dirty="0"/>
              <a:t>Key outcomes of Commission on Phytosanitary Measures (CPM-18) </a:t>
            </a:r>
            <a:endParaRPr lang="en-US" sz="3000" dirty="0"/>
          </a:p>
        </p:txBody>
      </p:sp>
      <p:sp>
        <p:nvSpPr>
          <p:cNvPr id="3" name="Content Placeholder 2">
            <a:extLst>
              <a:ext uri="{FF2B5EF4-FFF2-40B4-BE49-F238E27FC236}">
                <a16:creationId xmlns:a16="http://schemas.microsoft.com/office/drawing/2014/main" id="{C26D1E44-54EA-F710-C5CC-79B478DD664C}"/>
              </a:ext>
            </a:extLst>
          </p:cNvPr>
          <p:cNvSpPr>
            <a:spLocks noGrp="1"/>
          </p:cNvSpPr>
          <p:nvPr>
            <p:ph idx="1"/>
          </p:nvPr>
        </p:nvSpPr>
        <p:spPr>
          <a:xfrm>
            <a:off x="627927" y="914400"/>
            <a:ext cx="11187896" cy="4777582"/>
          </a:xfrm>
        </p:spPr>
        <p:txBody>
          <a:bodyPr>
            <a:noAutofit/>
          </a:bodyPr>
          <a:lstStyle/>
          <a:p>
            <a:r>
              <a:rPr lang="en-CA" sz="1600" dirty="0"/>
              <a:t>Adoption of the ePhyto sustainable funding model</a:t>
            </a:r>
          </a:p>
          <a:p>
            <a:pPr>
              <a:spcBef>
                <a:spcPts val="1200"/>
              </a:spcBef>
              <a:defRPr/>
            </a:pPr>
            <a:r>
              <a:rPr lang="en-US" sz="1600" dirty="0">
                <a:ea typeface="Times New Roman" panose="02020603050405020304" pitchFamily="18" charset="0"/>
              </a:rPr>
              <a:t>Adoption of the revision to ISPM 4 - </a:t>
            </a:r>
            <a:r>
              <a:rPr lang="en-US" sz="1600" i="1" dirty="0">
                <a:ea typeface="Times New Roman" panose="02020603050405020304" pitchFamily="18" charset="0"/>
              </a:rPr>
              <a:t>Requirements for establishment and maintenance of Pest Free Areas</a:t>
            </a:r>
            <a:r>
              <a:rPr lang="en-US" sz="1600" dirty="0">
                <a:ea typeface="Times New Roman" panose="02020603050405020304" pitchFamily="18" charset="0"/>
              </a:rPr>
              <a:t>.</a:t>
            </a:r>
            <a:endParaRPr lang="en-US" sz="1600" dirty="0">
              <a:ea typeface="Calibri" panose="020F0502020204030204" pitchFamily="34" charset="0"/>
            </a:endParaRPr>
          </a:p>
          <a:p>
            <a:pPr>
              <a:spcBef>
                <a:spcPts val="1200"/>
              </a:spcBef>
              <a:defRPr/>
            </a:pPr>
            <a:r>
              <a:rPr lang="en-US" sz="1600" dirty="0">
                <a:ea typeface="Times New Roman" panose="02020603050405020304" pitchFamily="18" charset="0"/>
              </a:rPr>
              <a:t>Adoption of criteria for evaluation of available information for determining host status of fruit to fruit flies (Annex to ISPM 37).</a:t>
            </a:r>
          </a:p>
          <a:p>
            <a:pPr>
              <a:lnSpc>
                <a:spcPct val="90000"/>
              </a:lnSpc>
              <a:spcBef>
                <a:spcPts val="1200"/>
              </a:spcBef>
              <a:defRPr/>
            </a:pPr>
            <a:r>
              <a:rPr lang="en-US" sz="1600" dirty="0">
                <a:ea typeface="Calibri" panose="020F0502020204030204" pitchFamily="34" charset="0"/>
              </a:rPr>
              <a:t>Adoption of the Revision of ISPM 5 (</a:t>
            </a:r>
            <a:r>
              <a:rPr lang="en-US" sz="1600" i="1" dirty="0">
                <a:ea typeface="Calibri" panose="020F0502020204030204" pitchFamily="34" charset="0"/>
              </a:rPr>
              <a:t>Glossary of Phytosanitary Terms</a:t>
            </a:r>
            <a:r>
              <a:rPr lang="en-US" sz="1600" dirty="0">
                <a:ea typeface="Calibri" panose="020F0502020204030204" pitchFamily="34" charset="0"/>
              </a:rPr>
              <a:t>)</a:t>
            </a:r>
          </a:p>
          <a:p>
            <a:pPr>
              <a:lnSpc>
                <a:spcPct val="90000"/>
              </a:lnSpc>
              <a:spcBef>
                <a:spcPts val="1200"/>
              </a:spcBef>
              <a:defRPr/>
            </a:pPr>
            <a:r>
              <a:rPr lang="en-US" sz="1600" dirty="0">
                <a:ea typeface="Calibri" panose="020F0502020204030204" pitchFamily="34" charset="0"/>
              </a:rPr>
              <a:t>Adoption of Phytosanitary treatment PT 46 as an Annex to ISPM 28 (</a:t>
            </a:r>
            <a:r>
              <a:rPr lang="en-US" sz="1600" dirty="0"/>
              <a:t>Cold treatment for </a:t>
            </a:r>
            <a:r>
              <a:rPr lang="en-US" sz="1600" i="1" dirty="0" err="1"/>
              <a:t>Thaumatotibia</a:t>
            </a:r>
            <a:r>
              <a:rPr lang="en-US" sz="1600" i="1" dirty="0"/>
              <a:t> </a:t>
            </a:r>
            <a:r>
              <a:rPr lang="en-US" sz="1600" i="1" dirty="0" err="1"/>
              <a:t>leucotreta</a:t>
            </a:r>
            <a:r>
              <a:rPr lang="en-US" sz="1600" i="1" dirty="0"/>
              <a:t> </a:t>
            </a:r>
            <a:r>
              <a:rPr lang="en-US" sz="1600" dirty="0"/>
              <a:t>on </a:t>
            </a:r>
            <a:r>
              <a:rPr lang="en-US" sz="1600" i="1" dirty="0"/>
              <a:t>Citrus sinensis</a:t>
            </a:r>
            <a:r>
              <a:rPr lang="en-US" sz="1600" dirty="0"/>
              <a:t>).</a:t>
            </a:r>
          </a:p>
          <a:p>
            <a:pPr>
              <a:spcBef>
                <a:spcPts val="1200"/>
              </a:spcBef>
              <a:defRPr/>
            </a:pPr>
            <a:r>
              <a:rPr lang="en-US" sz="1600" dirty="0">
                <a:ea typeface="Calibri" panose="020F0502020204030204" pitchFamily="34" charset="0"/>
              </a:rPr>
              <a:t>Adoption of the revised Recommendation R-06 on minimizing pest risk associated with sea container pathway. </a:t>
            </a:r>
          </a:p>
          <a:p>
            <a:pPr>
              <a:spcBef>
                <a:spcPts val="1200"/>
              </a:spcBef>
              <a:defRPr/>
            </a:pPr>
            <a:r>
              <a:rPr lang="en-US" sz="1600" dirty="0">
                <a:ea typeface="Calibri" panose="020F0502020204030204" pitchFamily="34" charset="0"/>
              </a:rPr>
              <a:t>Extension of the mandate of the  Focus Group on Climate Change and phytosanitary issues until CPM-20 (2026)</a:t>
            </a:r>
          </a:p>
          <a:p>
            <a:pPr>
              <a:spcBef>
                <a:spcPts val="1200"/>
              </a:spcBef>
              <a:defRPr/>
            </a:pPr>
            <a:r>
              <a:rPr lang="en-US" sz="1600" dirty="0">
                <a:ea typeface="Calibri" panose="020F0502020204030204" pitchFamily="34" charset="0"/>
              </a:rPr>
              <a:t>Approval of the </a:t>
            </a:r>
            <a:r>
              <a:rPr lang="en-US" sz="1600" dirty="0" err="1">
                <a:ea typeface="Calibri" panose="020F0502020204030204" pitchFamily="34" charset="0"/>
              </a:rPr>
              <a:t>ToR</a:t>
            </a:r>
            <a:r>
              <a:rPr lang="en-US" sz="1600" dirty="0">
                <a:ea typeface="Calibri" panose="020F0502020204030204" pitchFamily="34" charset="0"/>
              </a:rPr>
              <a:t> for a CPM Focus Group on Global Phytosanitary Research Coordination and for a CPM FG on Diagnostic Laboratory Networking</a:t>
            </a:r>
          </a:p>
          <a:p>
            <a:pPr>
              <a:spcBef>
                <a:spcPts val="1200"/>
              </a:spcBef>
              <a:defRPr/>
            </a:pPr>
            <a:r>
              <a:rPr lang="en-US" sz="1600" dirty="0">
                <a:effectLst/>
                <a:ea typeface="Times New Roman" panose="02020603050405020304" pitchFamily="18" charset="0"/>
              </a:rPr>
              <a:t>Support to send the draft specification on Safe provision of food and other humanitarian for country consultation</a:t>
            </a:r>
          </a:p>
          <a:p>
            <a:pPr>
              <a:spcBef>
                <a:spcPts val="1200"/>
              </a:spcBef>
              <a:defRPr/>
            </a:pPr>
            <a:r>
              <a:rPr lang="en-US" sz="1600" dirty="0">
                <a:effectLst/>
                <a:ea typeface="Times New Roman" panose="02020603050405020304" pitchFamily="18" charset="0"/>
              </a:rPr>
              <a:t>Extension of the mandate of the CPM FG on Sea Containers until CPM-21 (2027)</a:t>
            </a:r>
          </a:p>
          <a:p>
            <a:pPr>
              <a:spcBef>
                <a:spcPts val="1200"/>
              </a:spcBef>
              <a:defRPr/>
            </a:pPr>
            <a:r>
              <a:rPr lang="en-US" sz="1600" dirty="0">
                <a:ea typeface="Times New Roman" panose="02020603050405020304" pitchFamily="18" charset="0"/>
              </a:rPr>
              <a:t>Creation of a Focus Group on Plant Health in the Context of One Health</a:t>
            </a:r>
            <a:endParaRPr lang="en-US" sz="1600" dirty="0"/>
          </a:p>
        </p:txBody>
      </p:sp>
    </p:spTree>
    <p:extLst>
      <p:ext uri="{BB962C8B-B14F-4D97-AF65-F5344CB8AC3E}">
        <p14:creationId xmlns:p14="http://schemas.microsoft.com/office/powerpoint/2010/main" val="36404602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BCE03-94B9-511D-A75A-2EB891FDFD54}"/>
              </a:ext>
            </a:extLst>
          </p:cNvPr>
          <p:cNvSpPr>
            <a:spLocks noGrp="1"/>
          </p:cNvSpPr>
          <p:nvPr>
            <p:ph type="title"/>
          </p:nvPr>
        </p:nvSpPr>
        <p:spPr>
          <a:xfrm>
            <a:off x="381000" y="0"/>
            <a:ext cx="10972800" cy="1143000"/>
          </a:xfrm>
        </p:spPr>
        <p:txBody>
          <a:bodyPr>
            <a:normAutofit/>
          </a:bodyPr>
          <a:lstStyle/>
          <a:p>
            <a:r>
              <a:rPr lang="en-CA" sz="4000" dirty="0"/>
              <a:t>One Health</a:t>
            </a:r>
            <a:endParaRPr lang="en-US" sz="4000" dirty="0"/>
          </a:p>
        </p:txBody>
      </p:sp>
      <p:sp>
        <p:nvSpPr>
          <p:cNvPr id="3" name="Content Placeholder 2">
            <a:extLst>
              <a:ext uri="{FF2B5EF4-FFF2-40B4-BE49-F238E27FC236}">
                <a16:creationId xmlns:a16="http://schemas.microsoft.com/office/drawing/2014/main" id="{07B927E0-33A5-4041-034E-8BDDA8D76866}"/>
              </a:ext>
            </a:extLst>
          </p:cNvPr>
          <p:cNvSpPr>
            <a:spLocks noGrp="1"/>
          </p:cNvSpPr>
          <p:nvPr>
            <p:ph idx="1"/>
          </p:nvPr>
        </p:nvSpPr>
        <p:spPr>
          <a:xfrm>
            <a:off x="457200" y="914400"/>
            <a:ext cx="10972800" cy="4190999"/>
          </a:xfrm>
        </p:spPr>
        <p:txBody>
          <a:bodyPr>
            <a:normAutofit fontScale="55000" lnSpcReduction="20000"/>
          </a:bodyPr>
          <a:lstStyle/>
          <a:p>
            <a:pPr>
              <a:spcBef>
                <a:spcPts val="600"/>
              </a:spcBef>
              <a:spcAft>
                <a:spcPts val="1200"/>
              </a:spcAft>
            </a:pPr>
            <a:r>
              <a:rPr lang="en-US" sz="2900" dirty="0">
                <a:solidFill>
                  <a:srgbClr val="212529"/>
                </a:solidFill>
                <a:ea typeface="Calibri" panose="020F0502020204030204" pitchFamily="34" charset="0"/>
              </a:rPr>
              <a:t>During CPM-18</a:t>
            </a:r>
            <a:r>
              <a:rPr lang="en-US" sz="2900" dirty="0">
                <a:solidFill>
                  <a:srgbClr val="222222"/>
                </a:solidFill>
                <a:ea typeface="Calibri" panose="020F0502020204030204" pitchFamily="34" charset="0"/>
              </a:rPr>
              <a:t>, the Commission on Phytosanitary Measures highlighted the role of plant health in the context of One Health. </a:t>
            </a:r>
          </a:p>
          <a:p>
            <a:pPr>
              <a:spcBef>
                <a:spcPts val="600"/>
              </a:spcBef>
              <a:spcAft>
                <a:spcPts val="1200"/>
              </a:spcAft>
            </a:pPr>
            <a:r>
              <a:rPr lang="en-US" sz="2900" dirty="0">
                <a:solidFill>
                  <a:srgbClr val="222222"/>
                </a:solidFill>
                <a:ea typeface="Calibri" panose="020F0502020204030204" pitchFamily="34" charset="0"/>
              </a:rPr>
              <a:t>This is a significant evolution for the IPPC and a key step forward as it is intended to lead to more comprehensive support for and involvement in One Health.  </a:t>
            </a:r>
          </a:p>
          <a:p>
            <a:pPr>
              <a:spcBef>
                <a:spcPts val="600"/>
              </a:spcBef>
              <a:spcAft>
                <a:spcPts val="1200"/>
              </a:spcAft>
            </a:pPr>
            <a:r>
              <a:rPr lang="en-US" sz="2900" dirty="0">
                <a:solidFill>
                  <a:srgbClr val="222222"/>
                </a:solidFill>
                <a:ea typeface="Calibri" panose="020F0502020204030204" pitchFamily="34" charset="0"/>
              </a:rPr>
              <a:t>The IPPC Secretariat will continue to investigate the nature and scope of risks associated with antimicrobial resistance in plant health, including antimicrobial resistance (AMR) in relation to the use of antibiotics and fungicides</a:t>
            </a:r>
            <a:r>
              <a:rPr lang="en-US" sz="2200" dirty="0">
                <a:solidFill>
                  <a:srgbClr val="222222"/>
                </a:solidFill>
                <a:ea typeface="Calibri" panose="020F0502020204030204" pitchFamily="34" charset="0"/>
              </a:rPr>
              <a:t>.</a:t>
            </a:r>
          </a:p>
          <a:p>
            <a:pPr>
              <a:spcBef>
                <a:spcPts val="600"/>
              </a:spcBef>
            </a:pPr>
            <a:r>
              <a:rPr lang="en-US" sz="2900" dirty="0">
                <a:solidFill>
                  <a:srgbClr val="222222"/>
                </a:solidFill>
                <a:ea typeface="Calibri" panose="020F0502020204030204" pitchFamily="34" charset="0"/>
              </a:rPr>
              <a:t>IPPC participated in the 8</a:t>
            </a:r>
            <a:r>
              <a:rPr lang="en-US" sz="2900" baseline="30000" dirty="0">
                <a:solidFill>
                  <a:srgbClr val="222222"/>
                </a:solidFill>
                <a:ea typeface="Calibri" panose="020F0502020204030204" pitchFamily="34" charset="0"/>
              </a:rPr>
              <a:t>th</a:t>
            </a:r>
            <a:r>
              <a:rPr lang="en-US" sz="2900" dirty="0">
                <a:solidFill>
                  <a:srgbClr val="222222"/>
                </a:solidFill>
                <a:ea typeface="Calibri" panose="020F0502020204030204" pitchFamily="34" charset="0"/>
              </a:rPr>
              <a:t> World One Health Congress in September 2024</a:t>
            </a:r>
          </a:p>
          <a:p>
            <a:pPr lvl="1">
              <a:spcBef>
                <a:spcPts val="600"/>
              </a:spcBef>
              <a:spcAft>
                <a:spcPts val="1200"/>
              </a:spcAft>
            </a:pPr>
            <a:r>
              <a:rPr lang="en-US" sz="2600" dirty="0">
                <a:solidFill>
                  <a:srgbClr val="222222"/>
                </a:solidFill>
                <a:ea typeface="Calibri" panose="020F0502020204030204" pitchFamily="34" charset="0"/>
              </a:rPr>
              <a:t>Provided keynote speech and dedicated plant health session</a:t>
            </a:r>
          </a:p>
          <a:p>
            <a:pPr>
              <a:spcBef>
                <a:spcPts val="600"/>
              </a:spcBef>
              <a:spcAft>
                <a:spcPts val="1200"/>
              </a:spcAft>
            </a:pPr>
            <a:r>
              <a:rPr lang="en-US" sz="2900" dirty="0">
                <a:ea typeface="Calibri" panose="020F0502020204030204" pitchFamily="34" charset="0"/>
              </a:rPr>
              <a:t>It is hoped that the International Day in Plant Health 2025 will be devoted to plant health in the context of One health</a:t>
            </a:r>
          </a:p>
          <a:p>
            <a:pPr>
              <a:spcBef>
                <a:spcPts val="600"/>
              </a:spcBef>
              <a:spcAft>
                <a:spcPts val="1200"/>
              </a:spcAft>
            </a:pPr>
            <a:r>
              <a:rPr lang="en-US" sz="2900" dirty="0">
                <a:ea typeface="Calibri" panose="020F0502020204030204" pitchFamily="34" charset="0"/>
              </a:rPr>
              <a:t>One Health and AMR are on the agenda of the Strategic Planning Group meetings</a:t>
            </a:r>
          </a:p>
          <a:p>
            <a:pPr>
              <a:spcBef>
                <a:spcPts val="600"/>
              </a:spcBef>
              <a:spcAft>
                <a:spcPts val="1200"/>
              </a:spcAft>
            </a:pPr>
            <a:r>
              <a:rPr lang="en-US" sz="2900" dirty="0">
                <a:ea typeface="Calibri" panose="020F0502020204030204" pitchFamily="34" charset="0"/>
              </a:rPr>
              <a:t>This is important work in raising the profile of the importance of plant health internationally</a:t>
            </a:r>
          </a:p>
        </p:txBody>
      </p:sp>
    </p:spTree>
    <p:extLst>
      <p:ext uri="{BB962C8B-B14F-4D97-AF65-F5344CB8AC3E}">
        <p14:creationId xmlns:p14="http://schemas.microsoft.com/office/powerpoint/2010/main" val="7222566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27D47-F908-75CA-67B3-70094B24512D}"/>
              </a:ext>
            </a:extLst>
          </p:cNvPr>
          <p:cNvSpPr>
            <a:spLocks noGrp="1"/>
          </p:cNvSpPr>
          <p:nvPr>
            <p:ph type="title"/>
          </p:nvPr>
        </p:nvSpPr>
        <p:spPr/>
        <p:txBody>
          <a:bodyPr>
            <a:normAutofit/>
          </a:bodyPr>
          <a:lstStyle/>
          <a:p>
            <a:r>
              <a:rPr lang="en-CA" dirty="0" err="1"/>
              <a:t>ePhyto</a:t>
            </a:r>
            <a:r>
              <a:rPr lang="en-CA" dirty="0"/>
              <a:t> solution  </a:t>
            </a:r>
            <a:endParaRPr lang="en-US" dirty="0"/>
          </a:p>
        </p:txBody>
      </p:sp>
      <p:sp>
        <p:nvSpPr>
          <p:cNvPr id="3" name="Content Placeholder 2">
            <a:extLst>
              <a:ext uri="{FF2B5EF4-FFF2-40B4-BE49-F238E27FC236}">
                <a16:creationId xmlns:a16="http://schemas.microsoft.com/office/drawing/2014/main" id="{3FAAE333-F885-DB28-BCF5-E52381A58FDE}"/>
              </a:ext>
            </a:extLst>
          </p:cNvPr>
          <p:cNvSpPr>
            <a:spLocks noGrp="1"/>
          </p:cNvSpPr>
          <p:nvPr>
            <p:ph idx="1"/>
          </p:nvPr>
        </p:nvSpPr>
        <p:spPr>
          <a:xfrm>
            <a:off x="626533" y="1434452"/>
            <a:ext cx="10972800" cy="5225111"/>
          </a:xfrm>
        </p:spPr>
        <p:txBody>
          <a:bodyPr>
            <a:normAutofit/>
          </a:bodyPr>
          <a:lstStyle/>
          <a:p>
            <a:pPr>
              <a:lnSpc>
                <a:spcPct val="120000"/>
              </a:lnSpc>
              <a:spcBef>
                <a:spcPts val="600"/>
              </a:spcBef>
              <a:spcAft>
                <a:spcPts val="1200"/>
              </a:spcAft>
            </a:pPr>
            <a:r>
              <a:rPr lang="en-US" sz="2400" dirty="0"/>
              <a:t>The IPPC </a:t>
            </a:r>
            <a:r>
              <a:rPr lang="en-US" sz="2400" dirty="0" err="1"/>
              <a:t>ePhyto</a:t>
            </a:r>
            <a:r>
              <a:rPr lang="en-US" sz="2400" dirty="0"/>
              <a:t> Solution is an initiative of the Commission on Phytosanitary to advance the global use of </a:t>
            </a:r>
            <a:r>
              <a:rPr lang="en-US" sz="2400" dirty="0" err="1"/>
              <a:t>ePhytos</a:t>
            </a:r>
            <a:r>
              <a:rPr lang="en-US" sz="2400" dirty="0"/>
              <a:t> in international trade.</a:t>
            </a:r>
          </a:p>
          <a:p>
            <a:pPr>
              <a:lnSpc>
                <a:spcPct val="120000"/>
              </a:lnSpc>
              <a:spcBef>
                <a:spcPts val="600"/>
              </a:spcBef>
              <a:spcAft>
                <a:spcPts val="1200"/>
              </a:spcAft>
            </a:pPr>
            <a:r>
              <a:rPr lang="en-US" sz="2400" dirty="0"/>
              <a:t>As of 31 December 2023, a total of 130 countries were registered with the IPPC </a:t>
            </a:r>
            <a:r>
              <a:rPr lang="en-US" sz="2400" dirty="0" err="1"/>
              <a:t>ePhyto</a:t>
            </a:r>
            <a:r>
              <a:rPr lang="en-US" sz="2400" dirty="0"/>
              <a:t> Solution among which 84 were actively exchanging </a:t>
            </a:r>
            <a:r>
              <a:rPr lang="en-US" sz="2400" dirty="0" err="1"/>
              <a:t>ePhyto</a:t>
            </a:r>
            <a:r>
              <a:rPr lang="en-US" sz="2400" dirty="0"/>
              <a:t>. As of December 2023,  more than five million </a:t>
            </a:r>
            <a:r>
              <a:rPr lang="en-US" sz="2400" dirty="0" err="1"/>
              <a:t>ePhytos</a:t>
            </a:r>
            <a:r>
              <a:rPr lang="en-US" sz="2400" dirty="0"/>
              <a:t> have been successfully exchanged.</a:t>
            </a:r>
          </a:p>
          <a:p>
            <a:pPr lvl="0">
              <a:lnSpc>
                <a:spcPct val="120000"/>
              </a:lnSpc>
            </a:pPr>
            <a:r>
              <a:rPr lang="en-US" sz="2400" dirty="0"/>
              <a:t>A sustainable funding model for the e-</a:t>
            </a:r>
            <a:r>
              <a:rPr lang="en-US" sz="2400" dirty="0" err="1"/>
              <a:t>phyto</a:t>
            </a:r>
            <a:r>
              <a:rPr lang="en-US" sz="2400" dirty="0"/>
              <a:t> solution was adopted by CPM-18- model considers development status and number of e-</a:t>
            </a:r>
            <a:r>
              <a:rPr lang="en-US" sz="2400" dirty="0" err="1"/>
              <a:t>phytos</a:t>
            </a:r>
            <a:r>
              <a:rPr lang="en-US" sz="2400" dirty="0"/>
              <a:t> exchanged</a:t>
            </a:r>
          </a:p>
          <a:p>
            <a:pPr lvl="1">
              <a:lnSpc>
                <a:spcPct val="120000"/>
              </a:lnSpc>
            </a:pPr>
            <a:r>
              <a:rPr lang="en-US" sz="2000" dirty="0"/>
              <a:t>Funding model remains to be implemented</a:t>
            </a:r>
          </a:p>
        </p:txBody>
      </p:sp>
      <p:pic>
        <p:nvPicPr>
          <p:cNvPr id="4" name="Picture 3">
            <a:extLst>
              <a:ext uri="{FF2B5EF4-FFF2-40B4-BE49-F238E27FC236}">
                <a16:creationId xmlns:a16="http://schemas.microsoft.com/office/drawing/2014/main" id="{702A675B-BE94-256D-43F6-76835EBBA35E}"/>
              </a:ext>
            </a:extLst>
          </p:cNvPr>
          <p:cNvPicPr>
            <a:picLocks noChangeAspect="1"/>
          </p:cNvPicPr>
          <p:nvPr/>
        </p:nvPicPr>
        <p:blipFill>
          <a:blip r:embed="rId3"/>
          <a:stretch>
            <a:fillRect/>
          </a:stretch>
        </p:blipFill>
        <p:spPr>
          <a:xfrm>
            <a:off x="9897742" y="12853"/>
            <a:ext cx="1684658" cy="1421599"/>
          </a:xfrm>
          <a:prstGeom prst="rect">
            <a:avLst/>
          </a:prstGeom>
          <a:effectLst>
            <a:glow rad="228600">
              <a:schemeClr val="accent1">
                <a:lumMod val="20000"/>
                <a:lumOff val="80000"/>
                <a:alpha val="40000"/>
              </a:schemeClr>
            </a:glow>
            <a:reflection endPos="0" dir="5400000" sy="-100000" algn="bl" rotWithShape="0"/>
            <a:softEdge rad="0"/>
          </a:effectLst>
        </p:spPr>
      </p:pic>
    </p:spTree>
    <p:extLst>
      <p:ext uri="{BB962C8B-B14F-4D97-AF65-F5344CB8AC3E}">
        <p14:creationId xmlns:p14="http://schemas.microsoft.com/office/powerpoint/2010/main" val="37697932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F43D65-98AF-B1D3-EA01-D7F2F294418B}"/>
              </a:ext>
            </a:extLst>
          </p:cNvPr>
          <p:cNvSpPr>
            <a:spLocks noGrp="1"/>
          </p:cNvSpPr>
          <p:nvPr>
            <p:ph type="title"/>
          </p:nvPr>
        </p:nvSpPr>
        <p:spPr>
          <a:xfrm>
            <a:off x="457200" y="-26043"/>
            <a:ext cx="10972800" cy="1143000"/>
          </a:xfrm>
        </p:spPr>
        <p:txBody>
          <a:bodyPr/>
          <a:lstStyle/>
          <a:p>
            <a:r>
              <a:rPr lang="en-CA" dirty="0"/>
              <a:t>Africa Phytosanitary Program</a:t>
            </a:r>
            <a:endParaRPr lang="en-US" dirty="0"/>
          </a:p>
        </p:txBody>
      </p:sp>
      <p:sp>
        <p:nvSpPr>
          <p:cNvPr id="3" name="Content Placeholder 2">
            <a:extLst>
              <a:ext uri="{FF2B5EF4-FFF2-40B4-BE49-F238E27FC236}">
                <a16:creationId xmlns:a16="http://schemas.microsoft.com/office/drawing/2014/main" id="{5FE1A262-DF73-F3D3-EA6E-503F6FAEFF78}"/>
              </a:ext>
            </a:extLst>
          </p:cNvPr>
          <p:cNvSpPr>
            <a:spLocks noGrp="1"/>
          </p:cNvSpPr>
          <p:nvPr>
            <p:ph idx="1"/>
          </p:nvPr>
        </p:nvSpPr>
        <p:spPr>
          <a:xfrm>
            <a:off x="609600" y="1166018"/>
            <a:ext cx="10972800" cy="4525963"/>
          </a:xfrm>
        </p:spPr>
        <p:txBody>
          <a:bodyPr>
            <a:noAutofit/>
          </a:bodyPr>
          <a:lstStyle/>
          <a:p>
            <a:pPr>
              <a:lnSpc>
                <a:spcPct val="120000"/>
              </a:lnSpc>
              <a:spcBef>
                <a:spcPts val="600"/>
              </a:spcBef>
              <a:spcAft>
                <a:spcPts val="1200"/>
              </a:spcAft>
            </a:pPr>
            <a:r>
              <a:rPr lang="en-US" sz="1800" dirty="0"/>
              <a:t>The Africa Phytosanitary Program (APP) is an IPPC initiative and the African Union Commission on Agriculture, Rural Development, Blue Economy, and Sustainable Environment (ARBE). </a:t>
            </a:r>
          </a:p>
          <a:p>
            <a:pPr>
              <a:lnSpc>
                <a:spcPct val="120000"/>
              </a:lnSpc>
              <a:spcBef>
                <a:spcPts val="600"/>
              </a:spcBef>
              <a:spcAft>
                <a:spcPts val="1200"/>
              </a:spcAft>
            </a:pPr>
            <a:r>
              <a:rPr lang="en-US" sz="1800" dirty="0"/>
              <a:t>Objective is to strengthen the resilience of Africa’s phytosanitary systems against plant pests of regulatory, economic and environmental significance. </a:t>
            </a:r>
          </a:p>
          <a:p>
            <a:pPr>
              <a:lnSpc>
                <a:spcPct val="120000"/>
              </a:lnSpc>
              <a:spcBef>
                <a:spcPts val="600"/>
              </a:spcBef>
              <a:spcAft>
                <a:spcPts val="1200"/>
              </a:spcAft>
            </a:pPr>
            <a:r>
              <a:rPr lang="en-US" sz="1800" dirty="0"/>
              <a:t>The APP seeks to boost the technical capacity of Africa’s plant-health professionals by providing training, encouraging collaboration, leveraging resources, and enhancing knowledge sharing to prevent and manage the impact of plant pests in the region.</a:t>
            </a:r>
          </a:p>
          <a:p>
            <a:pPr>
              <a:lnSpc>
                <a:spcPct val="120000"/>
              </a:lnSpc>
              <a:spcBef>
                <a:spcPts val="600"/>
              </a:spcBef>
              <a:spcAft>
                <a:spcPts val="1200"/>
              </a:spcAft>
            </a:pPr>
            <a:r>
              <a:rPr lang="en-US" sz="1800" dirty="0"/>
              <a:t>The APP will be implemented in all 54 countries in Africa. The </a:t>
            </a:r>
            <a:r>
              <a:rPr lang="en-US" sz="1800" dirty="0" err="1"/>
              <a:t>programme</a:t>
            </a:r>
            <a:r>
              <a:rPr lang="en-US" sz="1800" dirty="0"/>
              <a:t> is in its pilot phase, with implementation in 11 African countries, namely: Cameroon, Democratic Republic of Congo, Egypt, Guinea-Bissau, Kenya, Mali, Morocco, Sierra Leone, Uganda, Zambia and Zimbabwe.</a:t>
            </a:r>
          </a:p>
          <a:p>
            <a:pPr>
              <a:lnSpc>
                <a:spcPct val="120000"/>
              </a:lnSpc>
              <a:spcBef>
                <a:spcPts val="600"/>
              </a:spcBef>
              <a:spcAft>
                <a:spcPts val="1200"/>
              </a:spcAft>
            </a:pPr>
            <a:r>
              <a:rPr lang="en-US" sz="1800" dirty="0"/>
              <a:t>Objective is to eventually broaden this to other regions.</a:t>
            </a:r>
          </a:p>
        </p:txBody>
      </p:sp>
    </p:spTree>
    <p:extLst>
      <p:ext uri="{BB962C8B-B14F-4D97-AF65-F5344CB8AC3E}">
        <p14:creationId xmlns:p14="http://schemas.microsoft.com/office/powerpoint/2010/main" val="30435862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5F534-CBE0-03AA-B9EC-542E1B6CE48C}"/>
              </a:ext>
            </a:extLst>
          </p:cNvPr>
          <p:cNvSpPr>
            <a:spLocks noGrp="1"/>
          </p:cNvSpPr>
          <p:nvPr>
            <p:ph type="title"/>
          </p:nvPr>
        </p:nvSpPr>
        <p:spPr>
          <a:xfrm>
            <a:off x="382929" y="23149"/>
            <a:ext cx="10972800" cy="1143000"/>
          </a:xfrm>
        </p:spPr>
        <p:txBody>
          <a:bodyPr>
            <a:normAutofit/>
          </a:bodyPr>
          <a:lstStyle/>
          <a:p>
            <a:r>
              <a:rPr lang="en-CA" sz="4000" dirty="0"/>
              <a:t>Commodity standards </a:t>
            </a:r>
            <a:endParaRPr lang="en-US" sz="4000" dirty="0"/>
          </a:p>
        </p:txBody>
      </p:sp>
      <p:sp>
        <p:nvSpPr>
          <p:cNvPr id="3" name="Content Placeholder 2">
            <a:extLst>
              <a:ext uri="{FF2B5EF4-FFF2-40B4-BE49-F238E27FC236}">
                <a16:creationId xmlns:a16="http://schemas.microsoft.com/office/drawing/2014/main" id="{458C5BF0-8857-F75D-8CA9-9524115F4C33}"/>
              </a:ext>
            </a:extLst>
          </p:cNvPr>
          <p:cNvSpPr>
            <a:spLocks noGrp="1"/>
          </p:cNvSpPr>
          <p:nvPr>
            <p:ph idx="1"/>
          </p:nvPr>
        </p:nvSpPr>
        <p:spPr>
          <a:xfrm>
            <a:off x="495300" y="1183082"/>
            <a:ext cx="11201400" cy="4525963"/>
          </a:xfrm>
        </p:spPr>
        <p:txBody>
          <a:bodyPr>
            <a:normAutofit lnSpcReduction="10000"/>
          </a:bodyPr>
          <a:lstStyle/>
          <a:p>
            <a:pPr>
              <a:lnSpc>
                <a:spcPct val="110000"/>
              </a:lnSpc>
              <a:spcBef>
                <a:spcPts val="600"/>
              </a:spcBef>
              <a:spcAft>
                <a:spcPts val="1200"/>
              </a:spcAft>
            </a:pPr>
            <a:r>
              <a:rPr lang="en-CA" sz="2400" dirty="0"/>
              <a:t>One of the Development Agenda Items in the IPPC 2020-2030 Strategic Framework </a:t>
            </a:r>
          </a:p>
          <a:p>
            <a:pPr>
              <a:lnSpc>
                <a:spcPct val="110000"/>
              </a:lnSpc>
              <a:spcBef>
                <a:spcPts val="600"/>
              </a:spcBef>
              <a:spcAft>
                <a:spcPts val="1200"/>
              </a:spcAft>
            </a:pPr>
            <a:r>
              <a:rPr lang="en-CA" sz="2400" dirty="0"/>
              <a:t>ISPM 46-Commodity specific standards for phytosanitary measures was adopted by CPM-16</a:t>
            </a:r>
          </a:p>
          <a:p>
            <a:pPr>
              <a:lnSpc>
                <a:spcPct val="110000"/>
              </a:lnSpc>
              <a:spcBef>
                <a:spcPts val="600"/>
              </a:spcBef>
              <a:spcAft>
                <a:spcPts val="1200"/>
              </a:spcAft>
            </a:pPr>
            <a:r>
              <a:rPr lang="en-US" sz="2400" dirty="0"/>
              <a:t>Intent of commodity standards is to facilitate market-access discussions and safe trade. They may also help NPPOs optimize the use of their resources. </a:t>
            </a:r>
          </a:p>
          <a:p>
            <a:pPr>
              <a:lnSpc>
                <a:spcPct val="110000"/>
              </a:lnSpc>
              <a:spcBef>
                <a:spcPts val="600"/>
              </a:spcBef>
              <a:spcAft>
                <a:spcPts val="1200"/>
              </a:spcAft>
            </a:pPr>
            <a:r>
              <a:rPr lang="en-CA" sz="2400" dirty="0"/>
              <a:t>Draft annex to ISPM 46 on international movement of fresh </a:t>
            </a:r>
            <a:r>
              <a:rPr lang="en-CA" sz="2400" i="1" dirty="0"/>
              <a:t>Mangifera indica </a:t>
            </a:r>
            <a:r>
              <a:rPr lang="en-CA" sz="2400" dirty="0"/>
              <a:t>fruit underwent second country consultation in 2024</a:t>
            </a:r>
          </a:p>
          <a:p>
            <a:pPr>
              <a:lnSpc>
                <a:spcPct val="110000"/>
              </a:lnSpc>
              <a:spcBef>
                <a:spcPts val="600"/>
              </a:spcBef>
              <a:spcAft>
                <a:spcPts val="1200"/>
              </a:spcAft>
            </a:pPr>
            <a:r>
              <a:rPr lang="en-CA" sz="2400" dirty="0"/>
              <a:t>Call for topics next year  - </a:t>
            </a:r>
            <a:r>
              <a:rPr lang="en-CA" sz="2400" b="1" dirty="0"/>
              <a:t>NAPPO participants could consider subjects</a:t>
            </a:r>
          </a:p>
          <a:p>
            <a:endParaRPr lang="en-CA" dirty="0"/>
          </a:p>
          <a:p>
            <a:endParaRPr lang="en-US" dirty="0"/>
          </a:p>
        </p:txBody>
      </p:sp>
    </p:spTree>
    <p:extLst>
      <p:ext uri="{BB962C8B-B14F-4D97-AF65-F5344CB8AC3E}">
        <p14:creationId xmlns:p14="http://schemas.microsoft.com/office/powerpoint/2010/main" val="28768861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5F534-CBE0-03AA-B9EC-542E1B6CE48C}"/>
              </a:ext>
            </a:extLst>
          </p:cNvPr>
          <p:cNvSpPr>
            <a:spLocks noGrp="1"/>
          </p:cNvSpPr>
          <p:nvPr>
            <p:ph type="title"/>
          </p:nvPr>
        </p:nvSpPr>
        <p:spPr>
          <a:xfrm>
            <a:off x="382929" y="23149"/>
            <a:ext cx="10972800" cy="1143000"/>
          </a:xfrm>
        </p:spPr>
        <p:txBody>
          <a:bodyPr>
            <a:normAutofit/>
          </a:bodyPr>
          <a:lstStyle/>
          <a:p>
            <a:r>
              <a:rPr lang="en-CA" sz="4000" dirty="0"/>
              <a:t>Sea Containers</a:t>
            </a:r>
            <a:endParaRPr lang="en-US" sz="4000" dirty="0"/>
          </a:p>
        </p:txBody>
      </p:sp>
      <p:sp>
        <p:nvSpPr>
          <p:cNvPr id="3" name="Content Placeholder 2">
            <a:extLst>
              <a:ext uri="{FF2B5EF4-FFF2-40B4-BE49-F238E27FC236}">
                <a16:creationId xmlns:a16="http://schemas.microsoft.com/office/drawing/2014/main" id="{458C5BF0-8857-F75D-8CA9-9524115F4C33}"/>
              </a:ext>
            </a:extLst>
          </p:cNvPr>
          <p:cNvSpPr>
            <a:spLocks noGrp="1"/>
          </p:cNvSpPr>
          <p:nvPr>
            <p:ph idx="1"/>
          </p:nvPr>
        </p:nvSpPr>
        <p:spPr>
          <a:xfrm>
            <a:off x="495300" y="1371600"/>
            <a:ext cx="11201400" cy="4525963"/>
          </a:xfrm>
        </p:spPr>
        <p:txBody>
          <a:bodyPr>
            <a:normAutofit/>
          </a:bodyPr>
          <a:lstStyle/>
          <a:p>
            <a:pPr>
              <a:lnSpc>
                <a:spcPct val="110000"/>
              </a:lnSpc>
              <a:spcBef>
                <a:spcPts val="600"/>
              </a:spcBef>
              <a:spcAft>
                <a:spcPts val="1200"/>
              </a:spcAft>
            </a:pPr>
            <a:endParaRPr lang="en-CA" dirty="0"/>
          </a:p>
          <a:p>
            <a:endParaRPr lang="en-US" dirty="0"/>
          </a:p>
        </p:txBody>
      </p:sp>
      <p:sp>
        <p:nvSpPr>
          <p:cNvPr id="6" name="Content Placeholder 2">
            <a:extLst>
              <a:ext uri="{FF2B5EF4-FFF2-40B4-BE49-F238E27FC236}">
                <a16:creationId xmlns:a16="http://schemas.microsoft.com/office/drawing/2014/main" id="{6A2FAFA8-4F60-C757-8AE6-CC6875A93103}"/>
              </a:ext>
            </a:extLst>
          </p:cNvPr>
          <p:cNvSpPr txBox="1">
            <a:spLocks/>
          </p:cNvSpPr>
          <p:nvPr/>
        </p:nvSpPr>
        <p:spPr>
          <a:xfrm>
            <a:off x="647700" y="1524000"/>
            <a:ext cx="112014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10000"/>
              </a:lnSpc>
              <a:spcBef>
                <a:spcPts val="600"/>
              </a:spcBef>
              <a:spcAft>
                <a:spcPts val="1200"/>
              </a:spcAft>
            </a:pPr>
            <a:r>
              <a:rPr lang="en-CA" sz="2400" dirty="0"/>
              <a:t>Working under extended mandate until 2027</a:t>
            </a:r>
          </a:p>
          <a:p>
            <a:pPr lvl="1">
              <a:lnSpc>
                <a:spcPct val="110000"/>
              </a:lnSpc>
              <a:spcBef>
                <a:spcPts val="600"/>
              </a:spcBef>
              <a:spcAft>
                <a:spcPts val="1200"/>
              </a:spcAft>
            </a:pPr>
            <a:r>
              <a:rPr lang="en-CA" sz="2000" dirty="0"/>
              <a:t>Focal points include gauging effectiveness of recommendation, advocating for its uptake, determining advice for CPM on long term guidance</a:t>
            </a:r>
          </a:p>
          <a:p>
            <a:pPr>
              <a:lnSpc>
                <a:spcPct val="110000"/>
              </a:lnSpc>
              <a:spcBef>
                <a:spcPts val="600"/>
              </a:spcBef>
              <a:spcAft>
                <a:spcPts val="1200"/>
              </a:spcAft>
            </a:pPr>
            <a:r>
              <a:rPr lang="en-CA" sz="2400" dirty="0"/>
              <a:t>Workplan developed for key activities; expected to be presented to CPM-19 for information</a:t>
            </a:r>
          </a:p>
          <a:p>
            <a:pPr>
              <a:lnSpc>
                <a:spcPct val="110000"/>
              </a:lnSpc>
              <a:spcBef>
                <a:spcPts val="600"/>
              </a:spcBef>
              <a:spcAft>
                <a:spcPts val="1200"/>
              </a:spcAft>
            </a:pPr>
            <a:r>
              <a:rPr lang="en-US" sz="2400" dirty="0"/>
              <a:t>Possible industry-government workshop in 2026 – if funding can be obtained</a:t>
            </a:r>
          </a:p>
          <a:p>
            <a:pPr>
              <a:lnSpc>
                <a:spcPct val="110000"/>
              </a:lnSpc>
              <a:spcBef>
                <a:spcPts val="600"/>
              </a:spcBef>
              <a:spcAft>
                <a:spcPts val="1200"/>
              </a:spcAft>
            </a:pPr>
            <a:r>
              <a:rPr lang="en-US" sz="2400" dirty="0"/>
              <a:t>Several technical and technological advances are being </a:t>
            </a:r>
            <a:r>
              <a:rPr lang="en-US" sz="2400"/>
              <a:t>analysed</a:t>
            </a:r>
            <a:endParaRPr lang="en-CA" dirty="0"/>
          </a:p>
          <a:p>
            <a:endParaRPr lang="en-US" dirty="0"/>
          </a:p>
        </p:txBody>
      </p:sp>
    </p:spTree>
    <p:extLst>
      <p:ext uri="{BB962C8B-B14F-4D97-AF65-F5344CB8AC3E}">
        <p14:creationId xmlns:p14="http://schemas.microsoft.com/office/powerpoint/2010/main" val="38081679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5F534-CBE0-03AA-B9EC-542E1B6CE48C}"/>
              </a:ext>
            </a:extLst>
          </p:cNvPr>
          <p:cNvSpPr>
            <a:spLocks noGrp="1"/>
          </p:cNvSpPr>
          <p:nvPr>
            <p:ph type="title"/>
          </p:nvPr>
        </p:nvSpPr>
        <p:spPr>
          <a:xfrm>
            <a:off x="382929" y="23149"/>
            <a:ext cx="10972800" cy="1143000"/>
          </a:xfrm>
        </p:spPr>
        <p:txBody>
          <a:bodyPr>
            <a:normAutofit/>
          </a:bodyPr>
          <a:lstStyle/>
          <a:p>
            <a:r>
              <a:rPr lang="en-CA" sz="4000" dirty="0"/>
              <a:t>Bureau</a:t>
            </a:r>
            <a:endParaRPr lang="en-US" sz="4000" dirty="0"/>
          </a:p>
        </p:txBody>
      </p:sp>
      <p:sp>
        <p:nvSpPr>
          <p:cNvPr id="3" name="Content Placeholder 2">
            <a:extLst>
              <a:ext uri="{FF2B5EF4-FFF2-40B4-BE49-F238E27FC236}">
                <a16:creationId xmlns:a16="http://schemas.microsoft.com/office/drawing/2014/main" id="{458C5BF0-8857-F75D-8CA9-9524115F4C33}"/>
              </a:ext>
            </a:extLst>
          </p:cNvPr>
          <p:cNvSpPr>
            <a:spLocks noGrp="1"/>
          </p:cNvSpPr>
          <p:nvPr>
            <p:ph idx="1"/>
          </p:nvPr>
        </p:nvSpPr>
        <p:spPr>
          <a:xfrm>
            <a:off x="495300" y="1371600"/>
            <a:ext cx="11201400" cy="4525963"/>
          </a:xfrm>
        </p:spPr>
        <p:txBody>
          <a:bodyPr>
            <a:normAutofit/>
          </a:bodyPr>
          <a:lstStyle/>
          <a:p>
            <a:pPr>
              <a:lnSpc>
                <a:spcPct val="110000"/>
              </a:lnSpc>
              <a:spcBef>
                <a:spcPts val="600"/>
              </a:spcBef>
              <a:spcAft>
                <a:spcPts val="1200"/>
              </a:spcAft>
            </a:pPr>
            <a:endParaRPr lang="en-CA" dirty="0"/>
          </a:p>
          <a:p>
            <a:endParaRPr lang="en-US" dirty="0"/>
          </a:p>
        </p:txBody>
      </p:sp>
      <p:sp>
        <p:nvSpPr>
          <p:cNvPr id="6" name="Content Placeholder 2">
            <a:extLst>
              <a:ext uri="{FF2B5EF4-FFF2-40B4-BE49-F238E27FC236}">
                <a16:creationId xmlns:a16="http://schemas.microsoft.com/office/drawing/2014/main" id="{6A2FAFA8-4F60-C757-8AE6-CC6875A93103}"/>
              </a:ext>
            </a:extLst>
          </p:cNvPr>
          <p:cNvSpPr txBox="1">
            <a:spLocks/>
          </p:cNvSpPr>
          <p:nvPr/>
        </p:nvSpPr>
        <p:spPr>
          <a:xfrm>
            <a:off x="382929" y="994304"/>
            <a:ext cx="11626520" cy="5025496"/>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10000"/>
              </a:lnSpc>
              <a:spcBef>
                <a:spcPts val="600"/>
              </a:spcBef>
              <a:spcAft>
                <a:spcPts val="1200"/>
              </a:spcAft>
            </a:pPr>
            <a:r>
              <a:rPr lang="en-CA" sz="2400" dirty="0"/>
              <a:t>Represents the Commission on Phytosanitary measures on a year-round-basis, implementing decisions taken by CPM, advancing IPPC work and issues, and arranging, and preparing for new issues and decisions, for the following year’s CPM</a:t>
            </a:r>
          </a:p>
          <a:p>
            <a:pPr>
              <a:lnSpc>
                <a:spcPct val="110000"/>
              </a:lnSpc>
              <a:spcBef>
                <a:spcPts val="600"/>
              </a:spcBef>
            </a:pPr>
            <a:r>
              <a:rPr lang="en-CA" sz="2400" dirty="0"/>
              <a:t>Focal points at present and during the year include, among other things:</a:t>
            </a:r>
          </a:p>
          <a:p>
            <a:pPr lvl="1">
              <a:lnSpc>
                <a:spcPct val="110000"/>
              </a:lnSpc>
              <a:spcBef>
                <a:spcPts val="600"/>
              </a:spcBef>
            </a:pPr>
            <a:r>
              <a:rPr lang="en-CA" sz="2000" dirty="0"/>
              <a:t>CPM – all aspects</a:t>
            </a:r>
          </a:p>
          <a:p>
            <a:pPr lvl="1">
              <a:lnSpc>
                <a:spcPct val="110000"/>
              </a:lnSpc>
              <a:spcBef>
                <a:spcPts val="600"/>
              </a:spcBef>
            </a:pPr>
            <a:r>
              <a:rPr lang="en-CA" sz="2000" dirty="0"/>
              <a:t>Implementation of IPPC Strategic Framework</a:t>
            </a:r>
          </a:p>
          <a:p>
            <a:pPr lvl="1">
              <a:lnSpc>
                <a:spcPct val="110000"/>
              </a:lnSpc>
              <a:spcBef>
                <a:spcPts val="600"/>
              </a:spcBef>
            </a:pPr>
            <a:r>
              <a:rPr lang="en-CA" sz="2000" dirty="0"/>
              <a:t>Long-term e-</a:t>
            </a:r>
            <a:r>
              <a:rPr lang="en-CA" sz="2000" dirty="0" err="1"/>
              <a:t>phyto</a:t>
            </a:r>
            <a:r>
              <a:rPr lang="en-CA" sz="2000" dirty="0"/>
              <a:t> funding</a:t>
            </a:r>
          </a:p>
          <a:p>
            <a:pPr lvl="1">
              <a:lnSpc>
                <a:spcPct val="110000"/>
              </a:lnSpc>
              <a:spcBef>
                <a:spcPts val="600"/>
              </a:spcBef>
            </a:pPr>
            <a:r>
              <a:rPr lang="en-CA" sz="2000" dirty="0"/>
              <a:t>Africa Phytosanitary program</a:t>
            </a:r>
          </a:p>
          <a:p>
            <a:pPr lvl="1">
              <a:lnSpc>
                <a:spcPct val="110000"/>
              </a:lnSpc>
              <a:spcBef>
                <a:spcPts val="600"/>
              </a:spcBef>
            </a:pPr>
            <a:r>
              <a:rPr lang="en-CA" sz="2000" dirty="0"/>
              <a:t>Fusarium TR4 disease of bananas</a:t>
            </a:r>
          </a:p>
          <a:p>
            <a:pPr lvl="1">
              <a:lnSpc>
                <a:spcPct val="110000"/>
              </a:lnSpc>
              <a:spcBef>
                <a:spcPts val="600"/>
              </a:spcBef>
            </a:pPr>
            <a:r>
              <a:rPr lang="en-CA" sz="2000" dirty="0"/>
              <a:t>Antimicrobial resistance</a:t>
            </a:r>
          </a:p>
          <a:p>
            <a:pPr lvl="1">
              <a:lnSpc>
                <a:spcPct val="110000"/>
              </a:lnSpc>
              <a:spcBef>
                <a:spcPts val="600"/>
              </a:spcBef>
            </a:pPr>
            <a:r>
              <a:rPr lang="en-CA" sz="2000" dirty="0"/>
              <a:t>Plant health on the One Health framework</a:t>
            </a:r>
          </a:p>
          <a:p>
            <a:pPr lvl="1">
              <a:lnSpc>
                <a:spcPct val="110000"/>
              </a:lnSpc>
              <a:spcBef>
                <a:spcPts val="600"/>
              </a:spcBef>
              <a:spcAft>
                <a:spcPts val="1200"/>
              </a:spcAft>
            </a:pPr>
            <a:r>
              <a:rPr lang="en-CA" sz="2000" dirty="0"/>
              <a:t>Workplans and budgets for the Secretariat</a:t>
            </a:r>
          </a:p>
          <a:p>
            <a:pPr>
              <a:lnSpc>
                <a:spcPct val="110000"/>
              </a:lnSpc>
              <a:spcBef>
                <a:spcPts val="600"/>
              </a:spcBef>
              <a:spcAft>
                <a:spcPts val="1200"/>
              </a:spcAft>
            </a:pPr>
            <a:r>
              <a:rPr lang="en-CA" sz="2400" dirty="0"/>
              <a:t>Mexico is represented by Latin America regional representative – presently Argentina</a:t>
            </a:r>
          </a:p>
          <a:p>
            <a:pPr>
              <a:lnSpc>
                <a:spcPct val="110000"/>
              </a:lnSpc>
              <a:spcBef>
                <a:spcPts val="600"/>
              </a:spcBef>
              <a:spcAft>
                <a:spcPts val="1200"/>
              </a:spcAft>
            </a:pPr>
            <a:r>
              <a:rPr lang="en-CA" sz="2400" dirty="0"/>
              <a:t>United States and Canada are jointly represented under North America region – USA taking over in April 2025</a:t>
            </a:r>
          </a:p>
          <a:p>
            <a:pPr>
              <a:lnSpc>
                <a:spcPct val="110000"/>
              </a:lnSpc>
              <a:spcBef>
                <a:spcPts val="600"/>
              </a:spcBef>
              <a:spcAft>
                <a:spcPts val="1200"/>
              </a:spcAft>
            </a:pPr>
            <a:r>
              <a:rPr lang="en-CA" sz="2400" dirty="0"/>
              <a:t>Next meetings this week, followed by Strategic Planning Group</a:t>
            </a:r>
            <a:endParaRPr lang="en-CA" dirty="0"/>
          </a:p>
          <a:p>
            <a:endParaRPr lang="en-US" dirty="0"/>
          </a:p>
        </p:txBody>
      </p:sp>
    </p:spTree>
    <p:extLst>
      <p:ext uri="{BB962C8B-B14F-4D97-AF65-F5344CB8AC3E}">
        <p14:creationId xmlns:p14="http://schemas.microsoft.com/office/powerpoint/2010/main" val="34389918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5F534-CBE0-03AA-B9EC-542E1B6CE48C}"/>
              </a:ext>
            </a:extLst>
          </p:cNvPr>
          <p:cNvSpPr>
            <a:spLocks noGrp="1"/>
          </p:cNvSpPr>
          <p:nvPr>
            <p:ph type="title"/>
          </p:nvPr>
        </p:nvSpPr>
        <p:spPr>
          <a:xfrm>
            <a:off x="382929" y="23149"/>
            <a:ext cx="10972800" cy="1143000"/>
          </a:xfrm>
        </p:spPr>
        <p:txBody>
          <a:bodyPr>
            <a:normAutofit/>
          </a:bodyPr>
          <a:lstStyle/>
          <a:p>
            <a:r>
              <a:rPr lang="en-CA" sz="4000" dirty="0"/>
              <a:t>Strategic Planning Group meetings (&amp; CPM-19)</a:t>
            </a:r>
            <a:endParaRPr lang="en-US" sz="4000" dirty="0"/>
          </a:p>
        </p:txBody>
      </p:sp>
      <p:sp>
        <p:nvSpPr>
          <p:cNvPr id="3" name="Content Placeholder 2">
            <a:extLst>
              <a:ext uri="{FF2B5EF4-FFF2-40B4-BE49-F238E27FC236}">
                <a16:creationId xmlns:a16="http://schemas.microsoft.com/office/drawing/2014/main" id="{458C5BF0-8857-F75D-8CA9-9524115F4C33}"/>
              </a:ext>
            </a:extLst>
          </p:cNvPr>
          <p:cNvSpPr>
            <a:spLocks noGrp="1"/>
          </p:cNvSpPr>
          <p:nvPr>
            <p:ph idx="1"/>
          </p:nvPr>
        </p:nvSpPr>
        <p:spPr>
          <a:xfrm>
            <a:off x="495300" y="1166018"/>
            <a:ext cx="11201400" cy="4525963"/>
          </a:xfrm>
        </p:spPr>
        <p:txBody>
          <a:bodyPr>
            <a:normAutofit fontScale="92500" lnSpcReduction="10000"/>
          </a:bodyPr>
          <a:lstStyle/>
          <a:p>
            <a:pPr>
              <a:lnSpc>
                <a:spcPct val="110000"/>
              </a:lnSpc>
              <a:spcBef>
                <a:spcPts val="600"/>
              </a:spcBef>
            </a:pPr>
            <a:r>
              <a:rPr lang="en-CA" sz="2600" dirty="0"/>
              <a:t>Next meetings in October (next week)</a:t>
            </a:r>
          </a:p>
          <a:p>
            <a:pPr>
              <a:lnSpc>
                <a:spcPct val="110000"/>
              </a:lnSpc>
              <a:spcBef>
                <a:spcPts val="600"/>
              </a:spcBef>
            </a:pPr>
            <a:r>
              <a:rPr lang="en-CA" sz="2600" dirty="0"/>
              <a:t>Strategic Framework</a:t>
            </a:r>
          </a:p>
          <a:p>
            <a:pPr lvl="1">
              <a:lnSpc>
                <a:spcPct val="110000"/>
              </a:lnSpc>
              <a:spcBef>
                <a:spcPts val="600"/>
              </a:spcBef>
              <a:spcAft>
                <a:spcPts val="1200"/>
              </a:spcAft>
            </a:pPr>
            <a:r>
              <a:rPr lang="en-CA" sz="2200" dirty="0"/>
              <a:t>mid-point review and initial discussion on next iteration</a:t>
            </a:r>
          </a:p>
          <a:p>
            <a:pPr>
              <a:lnSpc>
                <a:spcPct val="110000"/>
              </a:lnSpc>
              <a:spcBef>
                <a:spcPts val="600"/>
              </a:spcBef>
              <a:spcAft>
                <a:spcPts val="1200"/>
              </a:spcAft>
            </a:pPr>
            <a:r>
              <a:rPr lang="en-CA" sz="2600" dirty="0"/>
              <a:t>How to raise the profile of plant health</a:t>
            </a:r>
          </a:p>
          <a:p>
            <a:pPr>
              <a:lnSpc>
                <a:spcPct val="110000"/>
              </a:lnSpc>
              <a:spcBef>
                <a:spcPts val="600"/>
              </a:spcBef>
              <a:spcAft>
                <a:spcPts val="1200"/>
              </a:spcAft>
            </a:pPr>
            <a:r>
              <a:rPr lang="en-CA" sz="2600"/>
              <a:t>Plant health in One Health</a:t>
            </a:r>
          </a:p>
          <a:p>
            <a:pPr>
              <a:lnSpc>
                <a:spcPct val="110000"/>
              </a:lnSpc>
              <a:spcBef>
                <a:spcPts val="600"/>
              </a:spcBef>
              <a:spcAft>
                <a:spcPts val="1200"/>
              </a:spcAft>
            </a:pPr>
            <a:r>
              <a:rPr lang="en-CA" sz="2600"/>
              <a:t>Anti-microbial </a:t>
            </a:r>
            <a:r>
              <a:rPr lang="en-CA" sz="2600" dirty="0"/>
              <a:t>resistance</a:t>
            </a:r>
          </a:p>
          <a:p>
            <a:pPr>
              <a:lnSpc>
                <a:spcPct val="110000"/>
              </a:lnSpc>
              <a:spcBef>
                <a:spcPts val="600"/>
              </a:spcBef>
              <a:spcAft>
                <a:spcPts val="1200"/>
              </a:spcAft>
            </a:pPr>
            <a:r>
              <a:rPr lang="en-CA" sz="2600" dirty="0"/>
              <a:t>Improving efficiency of standard setting</a:t>
            </a:r>
          </a:p>
          <a:p>
            <a:pPr>
              <a:lnSpc>
                <a:spcPct val="110000"/>
              </a:lnSpc>
              <a:spcBef>
                <a:spcPts val="600"/>
              </a:spcBef>
              <a:spcAft>
                <a:spcPts val="1200"/>
              </a:spcAft>
            </a:pPr>
            <a:r>
              <a:rPr lang="en-CA" sz="2600" dirty="0"/>
              <a:t>International Day of Plant Health</a:t>
            </a:r>
          </a:p>
          <a:p>
            <a:endParaRPr lang="en-US" dirty="0"/>
          </a:p>
        </p:txBody>
      </p:sp>
    </p:spTree>
    <p:extLst>
      <p:ext uri="{BB962C8B-B14F-4D97-AF65-F5344CB8AC3E}">
        <p14:creationId xmlns:p14="http://schemas.microsoft.com/office/powerpoint/2010/main" val="24894245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0DFBDAA08241146B46D0B1640CC890F" ma:contentTypeVersion="18" ma:contentTypeDescription="Create a new document." ma:contentTypeScope="" ma:versionID="61e50d27a94aff6ed0da6958732925b4">
  <xsd:schema xmlns:xsd="http://www.w3.org/2001/XMLSchema" xmlns:xs="http://www.w3.org/2001/XMLSchema" xmlns:p="http://schemas.microsoft.com/office/2006/metadata/properties" xmlns:ns2="51d07005-8444-42b2-a841-576e386ff06a" xmlns:ns3="826fa057-fb92-41d3-a05d-69389c14cff1" targetNamespace="http://schemas.microsoft.com/office/2006/metadata/properties" ma:root="true" ma:fieldsID="1b297bcc931609e2c0ac29f3ebfb515b" ns2:_="" ns3:_="">
    <xsd:import namespace="51d07005-8444-42b2-a841-576e386ff06a"/>
    <xsd:import namespace="826fa057-fb92-41d3-a05d-69389c14cff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element ref="ns2:lcf76f155ced4ddcb4097134ff3c332f" minOccurs="0"/>
                <xsd:element ref="ns3:TaxCatchAll"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1d07005-8444-42b2-a841-576e386ff06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d39854ef-6beb-4fd7-bc9b-c96434c7cf1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26fa057-fb92-41d3-a05d-69389c14cff1"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f99ac99f-5bc7-4e9e-b205-96276ba9976a}" ma:internalName="TaxCatchAll" ma:showField="CatchAllData" ma:web="826fa057-fb92-41d3-a05d-69389c14cff1">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BA12B33-52FB-4F53-9E08-5F098B390AD2}"/>
</file>

<file path=customXml/itemProps2.xml><?xml version="1.0" encoding="utf-8"?>
<ds:datastoreItem xmlns:ds="http://schemas.openxmlformats.org/officeDocument/2006/customXml" ds:itemID="{7491EAEB-D464-4434-B86F-EFA7F856B201}"/>
</file>

<file path=docProps/app.xml><?xml version="1.0" encoding="utf-8"?>
<Properties xmlns="http://schemas.openxmlformats.org/officeDocument/2006/extended-properties" xmlns:vt="http://schemas.openxmlformats.org/officeDocument/2006/docPropsVTypes">
  <TotalTime>11903</TotalTime>
  <Words>1086</Words>
  <Application>Microsoft Office PowerPoint</Application>
  <PresentationFormat>Widescreen</PresentationFormat>
  <Paragraphs>88</Paragraphs>
  <Slides>11</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Times New Roman</vt:lpstr>
      <vt:lpstr>Office Theme</vt:lpstr>
      <vt:lpstr> Updates from the IPPC </vt:lpstr>
      <vt:lpstr>Key outcomes of Commission on Phytosanitary Measures (CPM-18) </vt:lpstr>
      <vt:lpstr>One Health</vt:lpstr>
      <vt:lpstr>ePhyto solution  </vt:lpstr>
      <vt:lpstr>Africa Phytosanitary Program</vt:lpstr>
      <vt:lpstr>Commodity standards </vt:lpstr>
      <vt:lpstr>Sea Containers</vt:lpstr>
      <vt:lpstr>Bureau</vt:lpstr>
      <vt:lpstr>Strategic Planning Group meetings (&amp; CPM-19)</vt:lpstr>
      <vt:lpstr>International Forest Quarantine Research Group (IFQRG)</vt:lpstr>
      <vt:lpstr>Secretary</vt:lpstr>
    </vt:vector>
  </TitlesOfParts>
  <Company>AAFC-AAC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Katelyn Southern</dc:creator>
  <cp:lastModifiedBy>Steve Cote</cp:lastModifiedBy>
  <cp:revision>174</cp:revision>
  <cp:lastPrinted>2019-12-11T12:43:30Z</cp:lastPrinted>
  <dcterms:created xsi:type="dcterms:W3CDTF">2017-01-12T13:19:54Z</dcterms:created>
  <dcterms:modified xsi:type="dcterms:W3CDTF">2024-10-18T16:52:18Z</dcterms:modified>
</cp:coreProperties>
</file>