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3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F238B-23AA-40D4-8F47-26C88CF1D03F}" v="1" dt="2024-10-08T19:33:08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49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, Justin - MRP-APHIS" userId="b07b3817-2938-4e05-91f5-66aed12e70ff" providerId="ADAL" clId="{134F238B-23AA-40D4-8F47-26C88CF1D03F}"/>
    <pc:docChg chg="custSel modSld">
      <pc:chgData name="Wall, Justin - MRP-APHIS" userId="b07b3817-2938-4e05-91f5-66aed12e70ff" providerId="ADAL" clId="{134F238B-23AA-40D4-8F47-26C88CF1D03F}" dt="2024-10-10T17:35:48.172" v="173" actId="6549"/>
      <pc:docMkLst>
        <pc:docMk/>
      </pc:docMkLst>
      <pc:sldChg chg="modSp mod">
        <pc:chgData name="Wall, Justin - MRP-APHIS" userId="b07b3817-2938-4e05-91f5-66aed12e70ff" providerId="ADAL" clId="{134F238B-23AA-40D4-8F47-26C88CF1D03F}" dt="2024-10-08T19:19:06.922" v="3" actId="1076"/>
        <pc:sldMkLst>
          <pc:docMk/>
          <pc:sldMk cId="3767100949" sldId="263"/>
        </pc:sldMkLst>
        <pc:spChg chg="mod">
          <ac:chgData name="Wall, Justin - MRP-APHIS" userId="b07b3817-2938-4e05-91f5-66aed12e70ff" providerId="ADAL" clId="{134F238B-23AA-40D4-8F47-26C88CF1D03F}" dt="2024-10-08T19:19:06.922" v="3" actId="1076"/>
          <ac:spMkLst>
            <pc:docMk/>
            <pc:sldMk cId="3767100949" sldId="263"/>
            <ac:spMk id="9" creationId="{69376064-2305-C937-634E-559DA02CFB94}"/>
          </ac:spMkLst>
        </pc:spChg>
        <pc:spChg chg="mod">
          <ac:chgData name="Wall, Justin - MRP-APHIS" userId="b07b3817-2938-4e05-91f5-66aed12e70ff" providerId="ADAL" clId="{134F238B-23AA-40D4-8F47-26C88CF1D03F}" dt="2024-10-08T19:18:57.318" v="1" actId="1076"/>
          <ac:spMkLst>
            <pc:docMk/>
            <pc:sldMk cId="3767100949" sldId="263"/>
            <ac:spMk id="15" creationId="{CCA11773-0C6F-36FC-554E-24FEAF129F68}"/>
          </ac:spMkLst>
        </pc:spChg>
        <pc:spChg chg="mod">
          <ac:chgData name="Wall, Justin - MRP-APHIS" userId="b07b3817-2938-4e05-91f5-66aed12e70ff" providerId="ADAL" clId="{134F238B-23AA-40D4-8F47-26C88CF1D03F}" dt="2024-10-08T19:18:53.437" v="0" actId="1076"/>
          <ac:spMkLst>
            <pc:docMk/>
            <pc:sldMk cId="3767100949" sldId="263"/>
            <ac:spMk id="16" creationId="{539BA520-9B35-5562-3234-F9276A673CB4}"/>
          </ac:spMkLst>
        </pc:spChg>
      </pc:sldChg>
      <pc:sldChg chg="modSp mod">
        <pc:chgData name="Wall, Justin - MRP-APHIS" userId="b07b3817-2938-4e05-91f5-66aed12e70ff" providerId="ADAL" clId="{134F238B-23AA-40D4-8F47-26C88CF1D03F}" dt="2024-10-10T17:35:48.172" v="173" actId="6549"/>
        <pc:sldMkLst>
          <pc:docMk/>
          <pc:sldMk cId="3799499054" sldId="264"/>
        </pc:sldMkLst>
        <pc:spChg chg="mod">
          <ac:chgData name="Wall, Justin - MRP-APHIS" userId="b07b3817-2938-4e05-91f5-66aed12e70ff" providerId="ADAL" clId="{134F238B-23AA-40D4-8F47-26C88CF1D03F}" dt="2024-10-10T17:35:48.172" v="173" actId="6549"/>
          <ac:spMkLst>
            <pc:docMk/>
            <pc:sldMk cId="3799499054" sldId="264"/>
            <ac:spMk id="2" creationId="{DFF6CACF-20C4-BCFC-C539-7980194C152A}"/>
          </ac:spMkLst>
        </pc:spChg>
        <pc:spChg chg="mod">
          <ac:chgData name="Wall, Justin - MRP-APHIS" userId="b07b3817-2938-4e05-91f5-66aed12e70ff" providerId="ADAL" clId="{134F238B-23AA-40D4-8F47-26C88CF1D03F}" dt="2024-10-08T21:16:47.344" v="148" actId="6549"/>
          <ac:spMkLst>
            <pc:docMk/>
            <pc:sldMk cId="3799499054" sldId="264"/>
            <ac:spMk id="10" creationId="{B3509B00-67F8-6A86-1BB4-261154E6FE38}"/>
          </ac:spMkLst>
        </pc:spChg>
      </pc:sldChg>
      <pc:sldChg chg="addSp delSp modSp mod">
        <pc:chgData name="Wall, Justin - MRP-APHIS" userId="b07b3817-2938-4e05-91f5-66aed12e70ff" providerId="ADAL" clId="{134F238B-23AA-40D4-8F47-26C88CF1D03F}" dt="2024-10-08T19:33:46.841" v="138" actId="1076"/>
        <pc:sldMkLst>
          <pc:docMk/>
          <pc:sldMk cId="3627699735" sldId="268"/>
        </pc:sldMkLst>
        <pc:spChg chg="mod">
          <ac:chgData name="Wall, Justin - MRP-APHIS" userId="b07b3817-2938-4e05-91f5-66aed12e70ff" providerId="ADAL" clId="{134F238B-23AA-40D4-8F47-26C88CF1D03F}" dt="2024-10-08T19:33:46.841" v="138" actId="1076"/>
          <ac:spMkLst>
            <pc:docMk/>
            <pc:sldMk cId="3627699735" sldId="268"/>
            <ac:spMk id="2" creationId="{2AD0161E-DD5C-C077-EF02-85D10DA9A240}"/>
          </ac:spMkLst>
        </pc:spChg>
        <pc:spChg chg="mod">
          <ac:chgData name="Wall, Justin - MRP-APHIS" userId="b07b3817-2938-4e05-91f5-66aed12e70ff" providerId="ADAL" clId="{134F238B-23AA-40D4-8F47-26C88CF1D03F}" dt="2024-10-08T19:33:42.294" v="137" actId="1076"/>
          <ac:spMkLst>
            <pc:docMk/>
            <pc:sldMk cId="3627699735" sldId="268"/>
            <ac:spMk id="3" creationId="{5FF67FC0-3C60-9384-0CB7-F6E6364880DF}"/>
          </ac:spMkLst>
        </pc:spChg>
        <pc:spChg chg="mod">
          <ac:chgData name="Wall, Justin - MRP-APHIS" userId="b07b3817-2938-4e05-91f5-66aed12e70ff" providerId="ADAL" clId="{134F238B-23AA-40D4-8F47-26C88CF1D03F}" dt="2024-10-08T19:33:38.267" v="136" actId="1076"/>
          <ac:spMkLst>
            <pc:docMk/>
            <pc:sldMk cId="3627699735" sldId="268"/>
            <ac:spMk id="9" creationId="{6EC4D11C-5C12-ED9A-F4D6-3D463BC916D1}"/>
          </ac:spMkLst>
        </pc:spChg>
        <pc:picChg chg="add mod">
          <ac:chgData name="Wall, Justin - MRP-APHIS" userId="b07b3817-2938-4e05-91f5-66aed12e70ff" providerId="ADAL" clId="{134F238B-23AA-40D4-8F47-26C88CF1D03F}" dt="2024-10-08T19:33:33.654" v="135" actId="1076"/>
          <ac:picMkLst>
            <pc:docMk/>
            <pc:sldMk cId="3627699735" sldId="268"/>
            <ac:picMk id="6" creationId="{DBB180EF-97EA-A3CC-0BCF-70863D513AE6}"/>
          </ac:picMkLst>
        </pc:picChg>
        <pc:picChg chg="del">
          <ac:chgData name="Wall, Justin - MRP-APHIS" userId="b07b3817-2938-4e05-91f5-66aed12e70ff" providerId="ADAL" clId="{134F238B-23AA-40D4-8F47-26C88CF1D03F}" dt="2024-10-08T19:31:49.462" v="128" actId="478"/>
          <ac:picMkLst>
            <pc:docMk/>
            <pc:sldMk cId="3627699735" sldId="268"/>
            <ac:picMk id="11" creationId="{FC40D4C6-3F30-FC90-36A7-4DD214AD65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49C2-4480-489C-BC02-93D0341CC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92A94-FE97-41F2-9BFB-1880E3A87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8392-964C-4B81-AFAC-FFE2076A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D7D45-D71D-42F7-BF75-4073B0E6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61C9-83EA-4231-9AC3-98A1D560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D9F2-A64F-479B-8313-89100C07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3B5BD-CFB7-495A-9D34-7899BDF91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977F0-F8CC-47F0-8648-DADB9076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546BC-EC32-4BF8-9DA7-8CA231CB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8436-2945-49BC-BEF1-96E3A198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0AC9A-E5CF-4C3F-B231-1EFA1C91F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2677D-074F-43DB-838A-405FB0D6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82FEB-C96A-4C48-A674-AA9283D7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7CD39-49DB-4D7D-8A33-D171D811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B10D-E073-4B12-8A55-7CC64251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CA44-7EAA-4DFB-849C-CDA163E6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BA19-759D-4196-806E-62BBBF27A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3C7B9-E876-4826-8303-CEDDB669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253E1-140A-41C6-9FD8-7EB51659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5E60E-BFF6-443F-A565-3FE314F4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1359-BD1B-48C1-9E18-E1B4FBC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39D4-9876-4903-BF5B-D65E74A6E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3B39-1C9B-40D5-8ABE-D68F63B4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EECA8-5723-4BF5-B12F-9B537C25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E5841-F992-4C30-942C-577F94E9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35DF-4771-4E25-9EB4-2ABE514E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FA060-F121-404E-893D-016DAB079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ACC42-E791-481E-9FF6-A7B901365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1D2C-4CF4-4331-B2B7-BE9F8595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2010D-498A-414D-AF9A-2756BC47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21471-4DE8-4290-9D3E-C3D55E3E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2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BC68-361C-4A45-B923-43733287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DDE31-7B3D-4BD1-BA7D-6A31548BD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BD3EA-6F36-4363-99D9-4DC859372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4A206-FF9C-4A22-88AD-13D7444D1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708F-3462-46A0-8F88-4537324DC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4D171-EA91-47DB-860F-A90C63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1C01B-0147-4C0D-A8C6-D967B2F1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76E9-72CB-46B5-8D81-3A35BE47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DF8-B9A9-4C85-9B7B-F5C0062B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5443D-1FE7-4A84-81E8-8B75A880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3C4F9-CFB8-4800-A430-CB013E32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A2C01-181C-4EBF-BF76-56F16F72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05A3-8E76-4BEF-AC9C-BF2BFF6F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8B5CD-4345-459E-923D-4953DD75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F769E-6F69-4B77-AB59-9683394D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691A-0B9C-4913-9488-2AE10960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78E8E-33BB-4C6B-BE2D-07EE77B8D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508AE-CCB2-4C74-9CDA-31275DC7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805EE-51DE-4A64-9743-A5DA7B53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B0910-3946-43D4-9EB0-D097FF27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04967-E51B-43A9-82B4-2428D29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37D7-37AB-457C-94F1-7B1E4E78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034A7-C6D0-4C45-9B0C-1E2672543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7E907-BE2F-46D3-A148-7C8E75588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9FF1-0B38-494A-ACAD-52698777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23E3-D2D9-486A-9870-140FF317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ED09B-29F0-444D-8ABB-22EF533F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C3132-00FC-4ADE-A2C6-A22E0907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D4617-D94E-41B6-9FA3-A48D1538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F633E-18E3-48A9-BCBD-FCB9B5F1B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20D1-C48D-4D6D-90C3-5C897E70A47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34506-F145-4899-BE8B-6B54B2367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F751-D832-4DCD-ACE2-3A723A9CC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E680-71FF-44DA-8726-CE9EC605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3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.b.wall@usd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 descr="USDA Animal and Plant Health Inspection Service logo">
            <a:extLst>
              <a:ext uri="{FF2B5EF4-FFF2-40B4-BE49-F238E27FC236}">
                <a16:creationId xmlns:a16="http://schemas.microsoft.com/office/drawing/2014/main" id="{6BADA643-5D0D-4A43-BC80-A8A3EA50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572" y="4395037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Georgia" charset="0"/>
              </a:rPr>
              <a:t>U.S. Experience with the Use of a Systems Approach for Import Purposes </a:t>
            </a:r>
            <a:endParaRPr lang="en-US" sz="3600" dirty="0">
              <a:latin typeface="+mn-lt"/>
            </a:endParaRPr>
          </a:p>
        </p:txBody>
      </p:sp>
      <p:pic>
        <p:nvPicPr>
          <p:cNvPr id="8" name="Picture 7" descr="A cactus in a desert">
            <a:extLst>
              <a:ext uri="{FF2B5EF4-FFF2-40B4-BE49-F238E27FC236}">
                <a16:creationId xmlns:a16="http://schemas.microsoft.com/office/drawing/2014/main" id="{3ACA90CE-F361-0244-3855-0D6D9B73E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2" y="945135"/>
            <a:ext cx="10082018" cy="3372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CBA91F-7623-9622-5E3F-31DB447DF433}"/>
              </a:ext>
            </a:extLst>
          </p:cNvPr>
          <p:cNvSpPr txBox="1"/>
          <p:nvPr/>
        </p:nvSpPr>
        <p:spPr>
          <a:xfrm>
            <a:off x="1005056" y="5593702"/>
            <a:ext cx="609407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Fresh Dragon Fruit Imports from Central America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A7337-A107-F0FE-7981-F7569A6F2527}"/>
              </a:ext>
            </a:extLst>
          </p:cNvPr>
          <p:cNvSpPr txBox="1"/>
          <p:nvPr/>
        </p:nvSpPr>
        <p:spPr>
          <a:xfrm>
            <a:off x="9106203" y="4264809"/>
            <a:ext cx="20842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The beauty of the Sonoran Desert. Tucson, Arizona.CC BY 2.0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9F9F1-DABA-4C5F-AD76-506D1205229C}"/>
              </a:ext>
            </a:extLst>
          </p:cNvPr>
          <p:cNvSpPr txBox="1"/>
          <p:nvPr/>
        </p:nvSpPr>
        <p:spPr>
          <a:xfrm>
            <a:off x="1001572" y="6069659"/>
            <a:ext cx="609755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NAPPO 2024 – Tucson, Arizona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70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69376064-2305-C937-634E-559DA02CFB94}"/>
              </a:ext>
            </a:extLst>
          </p:cNvPr>
          <p:cNvSpPr txBox="1">
            <a:spLocks/>
          </p:cNvSpPr>
          <p:nvPr/>
        </p:nvSpPr>
        <p:spPr>
          <a:xfrm>
            <a:off x="0" y="1052124"/>
            <a:ext cx="8256240" cy="2346585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Multistep process for market 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ISPM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 feedback on pest risk analysis (PRA)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 to develop risk management measures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4EC5D8-9C8C-29F3-30EA-4A7B2B79B916}"/>
              </a:ext>
            </a:extLst>
          </p:cNvPr>
          <p:cNvSpPr txBox="1">
            <a:spLocks/>
          </p:cNvSpPr>
          <p:nvPr/>
        </p:nvSpPr>
        <p:spPr>
          <a:xfrm>
            <a:off x="0" y="1066472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Developing phytosanitary import requirements</a:t>
            </a:r>
            <a:endParaRPr kumimoji="0" lang="en-IT" sz="2200" b="1" i="0" u="none" strike="noStrike" kern="1200" cap="none" spc="0" normalizeH="0" baseline="0" noProof="0" dirty="0">
              <a:ln>
                <a:noFill/>
              </a:ln>
              <a:solidFill>
                <a:srgbClr val="00825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17880605-D994-F575-A0F0-7BBFB4BC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" b="2"/>
          <a:stretch>
            <a:fillRect/>
          </a:stretch>
        </p:blipFill>
        <p:spPr>
          <a:xfrm>
            <a:off x="8050593" y="1350659"/>
            <a:ext cx="3384376" cy="1984113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</p:pic>
      <p:pic>
        <p:nvPicPr>
          <p:cNvPr id="12" name="Picture Placeholder 13">
            <a:extLst>
              <a:ext uri="{FF2B5EF4-FFF2-40B4-BE49-F238E27FC236}">
                <a16:creationId xmlns:a16="http://schemas.microsoft.com/office/drawing/2014/main" id="{C30DEC6C-CF38-A392-5DF2-6FADC550ED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365" b="6365"/>
          <a:stretch>
            <a:fillRect/>
          </a:stretch>
        </p:blipFill>
        <p:spPr>
          <a:xfrm>
            <a:off x="8081968" y="4256591"/>
            <a:ext cx="3384376" cy="1984113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C94A60-1768-3D6D-723B-E69885470450}"/>
              </a:ext>
            </a:extLst>
          </p:cNvPr>
          <p:cNvSpPr txBox="1"/>
          <p:nvPr/>
        </p:nvSpPr>
        <p:spPr>
          <a:xfrm>
            <a:off x="9410700" y="3286346"/>
            <a:ext cx="2362200" cy="190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Raimond Spekking / CC BY-SA 4.0 (via Wikimedia Commons)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29F73-64E0-7DA7-DF63-4A744CA647EB}"/>
              </a:ext>
            </a:extLst>
          </p:cNvPr>
          <p:cNvSpPr txBox="1"/>
          <p:nvPr/>
        </p:nvSpPr>
        <p:spPr>
          <a:xfrm>
            <a:off x="10419015" y="6197624"/>
            <a:ext cx="122308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Creative Commons Zero - CC0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CA11773-0C6F-36FC-554E-24FEAF129F68}"/>
              </a:ext>
            </a:extLst>
          </p:cNvPr>
          <p:cNvSpPr txBox="1">
            <a:spLocks/>
          </p:cNvSpPr>
          <p:nvPr/>
        </p:nvSpPr>
        <p:spPr>
          <a:xfrm>
            <a:off x="0" y="3875242"/>
            <a:ext cx="8316600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Key methodologies, frameworks, and strategies employed</a:t>
            </a:r>
            <a:endParaRPr kumimoji="0" lang="en-IT" sz="2200" b="1" i="0" u="none" strike="noStrike" kern="1200" cap="none" spc="0" normalizeH="0" baseline="0" noProof="0" dirty="0">
              <a:ln>
                <a:noFill/>
              </a:ln>
              <a:solidFill>
                <a:srgbClr val="00825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9BA520-9B35-5562-3234-F9276A673CB4}"/>
              </a:ext>
            </a:extLst>
          </p:cNvPr>
          <p:cNvSpPr txBox="1"/>
          <p:nvPr/>
        </p:nvSpPr>
        <p:spPr>
          <a:xfrm>
            <a:off x="479952" y="4236727"/>
            <a:ext cx="7602016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PRA standards in ISPM 2, ISPM 11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Systems approach standards in ISPM 14 and ISPM 35 (fruit flies)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FAO/IAEA manual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Trapping Guidelines for Area-wide Fruit Fly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Programmes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Stakeholder/country consultation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Operational work plan</a:t>
            </a:r>
          </a:p>
        </p:txBody>
      </p:sp>
    </p:spTree>
    <p:extLst>
      <p:ext uri="{BB962C8B-B14F-4D97-AF65-F5344CB8AC3E}">
        <p14:creationId xmlns:p14="http://schemas.microsoft.com/office/powerpoint/2010/main" val="376710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>
            <a:extLst>
              <a:ext uri="{FF2B5EF4-FFF2-40B4-BE49-F238E27FC236}">
                <a16:creationId xmlns:a16="http://schemas.microsoft.com/office/drawing/2014/main" id="{D89C522C-5EA4-17CB-4F7C-BEE0E2027242}"/>
              </a:ext>
            </a:extLst>
          </p:cNvPr>
          <p:cNvSpPr txBox="1">
            <a:spLocks/>
          </p:cNvSpPr>
          <p:nvPr/>
        </p:nvSpPr>
        <p:spPr>
          <a:xfrm>
            <a:off x="-1" y="1980000"/>
            <a:ext cx="7376179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Commercially produced fresh dragon fruit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Selenicereus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spp.)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Central America to the continental United States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Pests that require risk mitigation measures: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Anastrepha ludens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(Diptera: Tephritidae)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Ceratitis capitata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(Diptera: Tephritidae)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 identified two quarantine pests that are highly likely to follow the import pathway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570023-D2F0-2DC5-1CEE-EFDDF3A679B8}"/>
              </a:ext>
            </a:extLst>
          </p:cNvPr>
          <p:cNvSpPr txBox="1">
            <a:spLocks/>
          </p:cNvSpPr>
          <p:nvPr/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Overview of systems approach</a:t>
            </a:r>
            <a:endParaRPr kumimoji="0" lang="en-IT" sz="2200" b="1" i="0" u="none" strike="noStrike" kern="1200" cap="none" spc="0" normalizeH="0" baseline="0" noProof="0" dirty="0">
              <a:ln>
                <a:noFill/>
              </a:ln>
              <a:solidFill>
                <a:srgbClr val="00825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9DE7B-E86B-6FCC-B29C-AABD4CD8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20000"/>
            <a:ext cx="3486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F781B4-0688-F938-79DF-C5781D740D3C}"/>
              </a:ext>
            </a:extLst>
          </p:cNvPr>
          <p:cNvSpPr txBox="1"/>
          <p:nvPr/>
        </p:nvSpPr>
        <p:spPr>
          <a:xfrm>
            <a:off x="10191750" y="6238653"/>
            <a:ext cx="1447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Photo by Marco Gonzalez – USDA_APHIS</a:t>
            </a:r>
          </a:p>
        </p:txBody>
      </p:sp>
    </p:spTree>
    <p:extLst>
      <p:ext uri="{BB962C8B-B14F-4D97-AF65-F5344CB8AC3E}">
        <p14:creationId xmlns:p14="http://schemas.microsoft.com/office/powerpoint/2010/main" val="229048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DFF6CACF-20C4-BCFC-C539-7980194C152A}"/>
              </a:ext>
            </a:extLst>
          </p:cNvPr>
          <p:cNvSpPr txBox="1">
            <a:spLocks/>
          </p:cNvSpPr>
          <p:nvPr/>
        </p:nvSpPr>
        <p:spPr>
          <a:xfrm>
            <a:off x="0" y="2691443"/>
            <a:ext cx="4811400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Pre-harvest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NPPO approves and registers 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Places of production with low pest prevalence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Crop must be unshaded during the 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Buffer area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non-host material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sanitation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02EA8B-E7AC-C682-B19F-85F867B29C06}"/>
              </a:ext>
            </a:extLst>
          </p:cNvPr>
          <p:cNvSpPr txBox="1">
            <a:spLocks/>
          </p:cNvSpPr>
          <p:nvPr/>
        </p:nvSpPr>
        <p:spPr>
          <a:xfrm>
            <a:off x="0" y="1227903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Mitigation measures in the systems approach</a:t>
            </a:r>
            <a:endParaRPr kumimoji="0" lang="en-IT" sz="2200" b="1" i="0" u="none" strike="noStrike" kern="1200" cap="none" spc="0" normalizeH="0" baseline="0" noProof="0" dirty="0">
              <a:ln>
                <a:noFill/>
              </a:ln>
              <a:solidFill>
                <a:srgbClr val="00825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CE98A52-448C-0245-2ABC-6659B936C35C}"/>
              </a:ext>
            </a:extLst>
          </p:cNvPr>
          <p:cNvSpPr txBox="1">
            <a:spLocks/>
          </p:cNvSpPr>
          <p:nvPr/>
        </p:nvSpPr>
        <p:spPr>
          <a:xfrm>
            <a:off x="4642800" y="2691443"/>
            <a:ext cx="5638800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Harvest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fallen fruit packed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 exclusion during transport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 descr="Image">
            <a:extLst>
              <a:ext uri="{FF2B5EF4-FFF2-40B4-BE49-F238E27FC236}">
                <a16:creationId xmlns:a16="http://schemas.microsoft.com/office/drawing/2014/main" id="{5B8A8B17-9192-7FD6-CD0F-655E30F5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96" y="1620000"/>
            <a:ext cx="192900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30B70-1F3F-B7A8-1414-A993C30E3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17886" r="2439" b="22764"/>
          <a:stretch/>
        </p:blipFill>
        <p:spPr bwMode="auto">
          <a:xfrm>
            <a:off x="9551096" y="4050440"/>
            <a:ext cx="192900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509B00-67F8-6A86-1BB4-261154E6FE38}"/>
              </a:ext>
            </a:extLst>
          </p:cNvPr>
          <p:cNvSpPr txBox="1"/>
          <p:nvPr/>
        </p:nvSpPr>
        <p:spPr>
          <a:xfrm>
            <a:off x="441226" y="1611711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Commodities may require combined mitigation measures in pre-planting, pre-harvest, harvest, post-harvest, and transportation and distribution phases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C82C8-3A0E-1802-5930-3747C9CCFC83}"/>
              </a:ext>
            </a:extLst>
          </p:cNvPr>
          <p:cNvSpPr txBox="1"/>
          <p:nvPr/>
        </p:nvSpPr>
        <p:spPr>
          <a:xfrm>
            <a:off x="10122330" y="6135231"/>
            <a:ext cx="1447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Photo by Marco Gonzalez – USDA_APHIS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46D0F-7A9F-C7A8-C953-86C9815D8D47}"/>
              </a:ext>
            </a:extLst>
          </p:cNvPr>
          <p:cNvSpPr txBox="1"/>
          <p:nvPr/>
        </p:nvSpPr>
        <p:spPr>
          <a:xfrm>
            <a:off x="10117665" y="3700760"/>
            <a:ext cx="1447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Photo by Marco Gonzalez – USDA_APHIS</a:t>
            </a:r>
          </a:p>
        </p:txBody>
      </p:sp>
    </p:spTree>
    <p:extLst>
      <p:ext uri="{BB962C8B-B14F-4D97-AF65-F5344CB8AC3E}">
        <p14:creationId xmlns:p14="http://schemas.microsoft.com/office/powerpoint/2010/main" val="379949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>
            <a:extLst>
              <a:ext uri="{FF2B5EF4-FFF2-40B4-BE49-F238E27FC236}">
                <a16:creationId xmlns:a16="http://schemas.microsoft.com/office/drawing/2014/main" id="{BC7EAAA0-B5FD-3E91-B704-3F5008074B7D}"/>
              </a:ext>
            </a:extLst>
          </p:cNvPr>
          <p:cNvSpPr txBox="1">
            <a:spLocks/>
          </p:cNvSpPr>
          <p:nvPr/>
        </p:nvSpPr>
        <p:spPr>
          <a:xfrm>
            <a:off x="0" y="2286000"/>
            <a:ext cx="7104112" cy="3870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Post-harvest/ Transportation and Distribution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Packed within 24 hours of harvest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NPPO approves and registers packinghouse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Pest-exclusionary material and measures in packinghouse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Phytosanitary inspection and sampling</a:t>
            </a:r>
          </a:p>
          <a:p>
            <a:pPr marL="52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9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 inspection for surface pests and damage</a:t>
            </a:r>
          </a:p>
          <a:p>
            <a:pPr marL="52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9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 cutting for detection of internal feeding pests</a:t>
            </a:r>
          </a:p>
          <a:p>
            <a:pPr marL="52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9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Phytosanitary Certificate with additional declaration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Safeguarded until arrival in continental US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554B6D-93EE-F5F1-F08C-AEE9F835B310}"/>
              </a:ext>
            </a:extLst>
          </p:cNvPr>
          <p:cNvSpPr txBox="1">
            <a:spLocks/>
          </p:cNvSpPr>
          <p:nvPr/>
        </p:nvSpPr>
        <p:spPr>
          <a:xfrm>
            <a:off x="-11114" y="1619250"/>
            <a:ext cx="7631113" cy="296863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Mitigation measures in the systems approach (continued)</a:t>
            </a:r>
            <a:endParaRPr kumimoji="0" lang="en-IT" sz="2200" b="1" i="0" u="none" strike="noStrike" kern="1200" cap="none" spc="0" normalizeH="0" baseline="0" noProof="0" dirty="0">
              <a:ln>
                <a:noFill/>
              </a:ln>
              <a:solidFill>
                <a:srgbClr val="00825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19E9F4A2-69CC-DA75-7BAA-04BD39E14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0000"/>
          <a:stretch/>
        </p:blipFill>
        <p:spPr bwMode="auto">
          <a:xfrm>
            <a:off x="8763000" y="4023686"/>
            <a:ext cx="2895600" cy="21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">
            <a:extLst>
              <a:ext uri="{FF2B5EF4-FFF2-40B4-BE49-F238E27FC236}">
                <a16:creationId xmlns:a16="http://schemas.microsoft.com/office/drawing/2014/main" id="{92109429-0594-1FEB-EC5B-523763CCF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41667"/>
          <a:stretch/>
        </p:blipFill>
        <p:spPr bwMode="auto">
          <a:xfrm>
            <a:off x="8763000" y="1619250"/>
            <a:ext cx="2895600" cy="21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63970-3E7D-88CC-DAA2-5252EBC5A48D}"/>
              </a:ext>
            </a:extLst>
          </p:cNvPr>
          <p:cNvSpPr txBox="1"/>
          <p:nvPr/>
        </p:nvSpPr>
        <p:spPr>
          <a:xfrm>
            <a:off x="10287000" y="3695492"/>
            <a:ext cx="1447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Photo by Marco Gonzalez – USDA_APHIS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7F4FB-7D34-3453-40FA-1246F99C8909}"/>
              </a:ext>
            </a:extLst>
          </p:cNvPr>
          <p:cNvSpPr txBox="1"/>
          <p:nvPr/>
        </p:nvSpPr>
        <p:spPr>
          <a:xfrm>
            <a:off x="10287000" y="6105988"/>
            <a:ext cx="1447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Photo by Marco Gonzalez – USDA_APHIS</a:t>
            </a:r>
          </a:p>
        </p:txBody>
      </p:sp>
    </p:spTree>
    <p:extLst>
      <p:ext uri="{BB962C8B-B14F-4D97-AF65-F5344CB8AC3E}">
        <p14:creationId xmlns:p14="http://schemas.microsoft.com/office/powerpoint/2010/main" val="73675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>
            <a:extLst>
              <a:ext uri="{FF2B5EF4-FFF2-40B4-BE49-F238E27FC236}">
                <a16:creationId xmlns:a16="http://schemas.microsoft.com/office/drawing/2014/main" id="{0179356C-5023-FEEE-6728-6CC13E69EF60}"/>
              </a:ext>
            </a:extLst>
          </p:cNvPr>
          <p:cNvSpPr txBox="1">
            <a:spLocks/>
          </p:cNvSpPr>
          <p:nvPr/>
        </p:nvSpPr>
        <p:spPr>
          <a:xfrm>
            <a:off x="0" y="1676400"/>
            <a:ext cx="11049000" cy="2133600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Monitoring of import data</a:t>
            </a:r>
          </a:p>
          <a:p>
            <a:pPr marL="52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9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 interception data at the port of entry</a:t>
            </a:r>
          </a:p>
          <a:p>
            <a:pPr marL="52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9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noncompliance issues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 detection data in exporting country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Audits (site visits and records review)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4B16F2-1771-4343-5906-1FD2B7D4AB34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Analysis of successful outcomes and impacts</a:t>
            </a:r>
            <a:endParaRPr kumimoji="0" lang="en-IT" sz="2200" b="1" i="0" u="none" strike="noStrike" kern="1200" cap="none" spc="0" normalizeH="0" baseline="0" noProof="0" dirty="0">
              <a:ln>
                <a:noFill/>
              </a:ln>
              <a:solidFill>
                <a:srgbClr val="00825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F504B14-E432-CCB4-192E-E7717B72BC39}"/>
              </a:ext>
            </a:extLst>
          </p:cNvPr>
          <p:cNvSpPr txBox="1">
            <a:spLocks/>
          </p:cNvSpPr>
          <p:nvPr/>
        </p:nvSpPr>
        <p:spPr>
          <a:xfrm>
            <a:off x="-4665" y="4370414"/>
            <a:ext cx="8001000" cy="30480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Current status of the Central American dragon fruit program</a:t>
            </a:r>
            <a:endParaRPr kumimoji="0" lang="en-IT" sz="2200" b="1" i="0" u="none" strike="noStrike" kern="1200" cap="none" spc="0" normalizeH="0" baseline="0" noProof="0" dirty="0">
              <a:ln>
                <a:noFill/>
              </a:ln>
              <a:solidFill>
                <a:srgbClr val="00825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F1DC7A91-953C-6D6F-24D4-FC9587DB8597}"/>
              </a:ext>
            </a:extLst>
          </p:cNvPr>
          <p:cNvSpPr txBox="1">
            <a:spLocks/>
          </p:cNvSpPr>
          <p:nvPr/>
        </p:nvSpPr>
        <p:spPr>
          <a:xfrm>
            <a:off x="4665" y="3962400"/>
            <a:ext cx="11049000" cy="2133600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1ED961E6-02B9-B5E9-2717-6EB56EFED7E3}"/>
              </a:ext>
            </a:extLst>
          </p:cNvPr>
          <p:cNvSpPr txBox="1">
            <a:spLocks/>
          </p:cNvSpPr>
          <p:nvPr/>
        </p:nvSpPr>
        <p:spPr>
          <a:xfrm>
            <a:off x="0" y="4370414"/>
            <a:ext cx="11049000" cy="2133600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2019:</a:t>
            </a:r>
          </a:p>
          <a:p>
            <a:pPr marL="52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9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&lt;1% Action rate for quarantine pests</a:t>
            </a:r>
          </a:p>
          <a:p>
            <a:pPr marL="52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92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interceptions of target pests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9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5">
            <a:extLst>
              <a:ext uri="{FF2B5EF4-FFF2-40B4-BE49-F238E27FC236}">
                <a16:creationId xmlns:a16="http://schemas.microsoft.com/office/drawing/2014/main" id="{2AD0161E-DD5C-C077-EF02-85D10DA9A240}"/>
              </a:ext>
            </a:extLst>
          </p:cNvPr>
          <p:cNvSpPr txBox="1">
            <a:spLocks/>
          </p:cNvSpPr>
          <p:nvPr/>
        </p:nvSpPr>
        <p:spPr>
          <a:xfrm>
            <a:off x="-118000" y="4518672"/>
            <a:ext cx="60198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sz="6000" dirty="0">
                <a:solidFill>
                  <a:srgbClr val="00825F"/>
                </a:solidFill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F67FC0-3C60-9384-0CB7-F6E6364880DF}"/>
              </a:ext>
            </a:extLst>
          </p:cNvPr>
          <p:cNvSpPr/>
          <p:nvPr/>
        </p:nvSpPr>
        <p:spPr>
          <a:xfrm>
            <a:off x="6737106" y="4942589"/>
            <a:ext cx="4114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Justin Wall</a:t>
            </a:r>
            <a:br>
              <a:rPr lang="fr-FR" alt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United States Department of Agriculture</a:t>
            </a:r>
          </a:p>
          <a:p>
            <a:pPr algn="r"/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Animal and Plant Health Inspection Service </a:t>
            </a:r>
            <a:b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Plant Protection and Quarantine</a:t>
            </a:r>
            <a:b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justin.b.wall@usda.gov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4D11C-5C12-ED9A-F4D6-3D463BC916D1}"/>
              </a:ext>
            </a:extLst>
          </p:cNvPr>
          <p:cNvSpPr txBox="1"/>
          <p:nvPr/>
        </p:nvSpPr>
        <p:spPr>
          <a:xfrm>
            <a:off x="9940439" y="4037335"/>
            <a:ext cx="18229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Sunset from Gates Pass, Eric McCarthy  CC BY-SA 2.0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180EF-97EA-A3CC-0BCF-70863D513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3" y="1018578"/>
            <a:ext cx="11469221" cy="30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8" ma:contentTypeDescription="Create a new document." ma:contentTypeScope="" ma:versionID="61e50d27a94aff6ed0da6958732925b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1b297bcc931609e2c0ac29f3ebfb515b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Props1.xml><?xml version="1.0" encoding="utf-8"?>
<ds:datastoreItem xmlns:ds="http://schemas.openxmlformats.org/officeDocument/2006/customXml" ds:itemID="{0B1BA3ED-EBDE-45DE-B3B3-2AFE8DA248C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D68EAEC-4F3A-483A-98BF-F988F17A33C7}"/>
</file>

<file path=customXml/itemProps3.xml><?xml version="1.0" encoding="utf-8"?>
<ds:datastoreItem xmlns:ds="http://schemas.openxmlformats.org/officeDocument/2006/customXml" ds:itemID="{39C7A190-8309-4BA7-89CF-BDACC834BF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73D3B97-32E4-456A-B42D-8E634AA65159}">
  <ds:schemaRefs>
    <ds:schemaRef ds:uri="http://purl.org/dc/elements/1.1/"/>
    <ds:schemaRef ds:uri="a3ed96a8-467e-4527-8959-e5b076dd4060"/>
    <ds:schemaRef ds:uri="946b1f3c-ad30-4bca-9395-c2c4ea552107"/>
    <ds:schemaRef ds:uri="cd9cd9d3-3ff1-4480-b573-9dcb87ac1ab3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458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Unicode MS</vt:lpstr>
      <vt:lpstr>Calibri</vt:lpstr>
      <vt:lpstr>Calibri Light</vt:lpstr>
      <vt:lpstr>Georgia</vt:lpstr>
      <vt:lpstr>Office Theme</vt:lpstr>
      <vt:lpstr>U.S. Experience with the Use of a Systems Approach for Import Purposes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Curlett, Heather L - APHIS</dc:creator>
  <cp:lastModifiedBy>Wall, Justin - MRP-APHIS</cp:lastModifiedBy>
  <cp:revision>14</cp:revision>
  <dcterms:created xsi:type="dcterms:W3CDTF">2021-03-03T14:23:58Z</dcterms:created>
  <dcterms:modified xsi:type="dcterms:W3CDTF">2024-10-10T17:35:54Z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0x01010080DFBDAA08241146B46D0B1640CC890F</vt:lpwstr>
  </property>
  <property fmtid="{D5CDD505-2E9C-101B-9397-08002B2CF9AE}" pid="3" name="_dlc_DocIdItemGuid">
    <vt:lpwstr>b82973c6-ba1c-4327-89e8-a88cf12f0147</vt:lpwstr>
  </property>
</Properties>
</file>