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6D202-361D-D903-066A-B98D1C44C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629DC3-E497-503F-9B90-5C7D11D6C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E22D7-3B9F-B2F2-13BA-655E4ADC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E8145-9921-DEDB-1985-8629D04E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6073C-95C4-8D67-18A8-7B7AC5105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4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46D14-C8F9-54F8-B23C-DD1D8F334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2594F-1F3F-19D5-E6CF-92998CA26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639D1-9F47-420A-57F3-49928A34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66E1B-8478-018E-B686-8A95CD479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B6CE2-F6B7-644C-8183-DA41EE50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6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A2517E-6158-6358-A16A-0CC36C5DC8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F9D667-25B0-FEA2-F9D2-C00559F64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95BD7-0715-EFEF-3F3B-8A9D7E42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A30F6-6F15-D783-6A10-6D1D6B8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DA19F-30C2-656E-0717-FF746CCDE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7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62B8-1A18-38CC-A12A-C65AA8F56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5106F-FB10-F20E-656B-2A72AB92B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9B209-94FA-3198-EB73-A3619F18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DA915-7F33-5A6E-45D3-35BE5400D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5FC57-AF55-DDFC-E0CE-BCFCF0F01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4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97862-61F1-51DC-ACF5-C9A786DA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B5E85-C2EA-DB69-AB52-2623BA301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71743-498F-A7D6-6A26-8CC0164FA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4273E-A63B-3715-2157-C9007B1A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EA2EA-46A1-DC3B-11CE-66B93316B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7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F8E3F-6D50-13D2-D9BA-546DC563D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265A8-9D81-BF7F-5969-4651451B3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4961B3-FF1B-4AF0-FCE4-6BE371899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1CFEF-C011-EC9C-6F1D-4CED6D75D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C01B8-6691-1E12-F9DC-83A6FDF9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36FF9-E9C3-A26E-F698-57E9733B3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0FB0-29D4-20C6-05EB-AE123704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3C45E-D627-5885-725E-4310731EE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60AABD-B87E-9EFD-CA67-A958DBCA1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F0181F-1C02-8DAD-6637-3B585D132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AC5AFE-7EBC-A786-949C-A1347080C6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14B5F0-DA9D-C538-97E6-99C0D760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622BF0-6A44-CF49-986A-D9865BD81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BF393D-0C47-DA54-3FBE-458E815CD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9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4F7A9-6FEB-ECA9-CF6E-8BC391C89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2C66D-FD0A-9D79-817D-FAD85B038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3E003-85E5-798F-2F96-4513BCAD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01E16-4E05-CF5A-4AA0-39C9B302D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0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91008C-BD79-A051-2512-F81BC4E47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B54BB6-6854-A74A-3B61-8BF1B5FEA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90D5F-BEB3-BCE5-29D3-26620F54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5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8D0FB-87D7-AB08-E1C7-272DDEFAE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1A7A7-14DA-E8FB-4701-0821267AA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EE56D-AD8F-F466-6627-77BFACD9B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C51EC-9FB3-2658-2733-94E87F15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B82BC-57FF-9C62-7A5E-9D4C5B62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57986-5EEE-52B7-23A4-11E11CDF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7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92577-E892-9DC6-1219-DF964EB26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7F5B97-7667-59A5-EB98-3A238FB359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E6F7E9-B37F-8B05-7543-8BD79A796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C341C-747C-37A0-072E-1ACBFC072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8B934-DD7E-FC23-9DD4-6E28026EA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A67C8-62C6-0535-1381-204E9064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04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1C964E-315E-A935-0DBD-625DF7862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6DB7B-26D6-C750-BA1F-BB067DAA8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84E1F-532B-6D45-0B3A-BE1C19545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1C7F53-9CA2-4F7F-AE0A-CFBA7F6D957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E7B0D-7175-7991-9B26-80A8F8147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98CE1-9578-61C2-F0DB-D2E1A2CCB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25C153-37D9-41D6-B541-2683FB9C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2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po.org/" TargetMode="External"/><Relationship Id="rId2" Type="http://schemas.openxmlformats.org/officeDocument/2006/relationships/hyperlink" Target="https://apps.iica.int/GICSV/programas/SanidadVegetal/default.aspx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27B8BE-A52A-4BED-A1A1-62F6ED5A4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0358" y="2762250"/>
            <a:ext cx="5494011" cy="155416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2024 </a:t>
            </a:r>
            <a:r>
              <a:rPr lang="es-ES" dirty="0" err="1"/>
              <a:t>Updates</a:t>
            </a:r>
            <a:br>
              <a:rPr lang="es-ES" dirty="0"/>
            </a:b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Actualizaciones del 2024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A1F402-1F86-95B0-86B9-1AC2C82E2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216"/>
            <a:ext cx="6213218" cy="2789634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C85E0818-AC61-B09C-E348-F61501DBFAD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101" y="5205458"/>
            <a:ext cx="890894" cy="923926"/>
          </a:xfrm>
          <a:prstGeom prst="rect">
            <a:avLst/>
          </a:prstGeom>
          <a:noFill/>
        </p:spPr>
      </p:pic>
      <p:pic>
        <p:nvPicPr>
          <p:cNvPr id="8" name="Imagen 9" descr="LOGO-SGCAN-NUEVO">
            <a:extLst>
              <a:ext uri="{FF2B5EF4-FFF2-40B4-BE49-F238E27FC236}">
                <a16:creationId xmlns:a16="http://schemas.microsoft.com/office/drawing/2014/main" id="{B961E619-C5FA-AF66-A80B-0F776595ED3E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12" y="5655521"/>
            <a:ext cx="1440000" cy="47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F290445-3224-495D-CA66-1114EFBD87A9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1505" y="5029200"/>
            <a:ext cx="1062603" cy="110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Imagen 6">
            <a:extLst>
              <a:ext uri="{FF2B5EF4-FFF2-40B4-BE49-F238E27FC236}">
                <a16:creationId xmlns:a16="http://schemas.microsoft.com/office/drawing/2014/main" id="{646E3992-4BCC-FC9C-B6C9-C9129495CCCF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94988" y="5319758"/>
            <a:ext cx="760313" cy="80962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092C8F8-F9A6-D9F3-93D1-578C7793A63B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912" y="5547520"/>
            <a:ext cx="1121988" cy="581864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479BB17-28CC-4617-D359-B6F5AF1ADD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65294" y="5081213"/>
            <a:ext cx="1790625" cy="10481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CB29905-207A-C9B7-D777-E681D5DD9084}"/>
              </a:ext>
            </a:extLst>
          </p:cNvPr>
          <p:cNvSpPr txBox="1"/>
          <p:nvPr/>
        </p:nvSpPr>
        <p:spPr>
          <a:xfrm>
            <a:off x="4280000" y="4237148"/>
            <a:ext cx="3514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Alonso Suazo</a:t>
            </a:r>
          </a:p>
          <a:p>
            <a:pPr algn="ctr"/>
            <a:r>
              <a:rPr lang="es-ES" sz="1400" dirty="0"/>
              <a:t>47th NAPPO </a:t>
            </a:r>
            <a:r>
              <a:rPr lang="es-ES" sz="1400" dirty="0" err="1"/>
              <a:t>Annual</a:t>
            </a:r>
            <a:r>
              <a:rPr lang="es-ES" sz="1400" dirty="0"/>
              <a:t> Meeting</a:t>
            </a:r>
          </a:p>
          <a:p>
            <a:pPr algn="ctr"/>
            <a:r>
              <a:rPr lang="es-ES" sz="1400" dirty="0"/>
              <a:t>Tucson, AZ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9654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37BA68-FE89-F29F-C816-F44283AF1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we?</a:t>
            </a:r>
            <a:br>
              <a:rPr lang="en-US" dirty="0"/>
            </a:br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¿Quiénes  somos?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E4D1FE-D0DD-36FD-0C49-9D1F6F9BD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57387"/>
            <a:ext cx="2886075" cy="38385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AD71BA-2602-A619-713E-263030973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550" y="3324738"/>
            <a:ext cx="1254181" cy="7341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FFBC54D-4DD9-4A0A-5950-4F5B097278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8400" y="5024376"/>
            <a:ext cx="890292" cy="7715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7F0063A-C0A3-8138-85B0-65C9645106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3032" y="3675102"/>
            <a:ext cx="669304" cy="6762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6EA29B-3BA1-11DD-8797-9C0771F89A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1270" y="4648080"/>
            <a:ext cx="780851" cy="56197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A15008B-49F9-7952-61B1-A9DF0C6F6AFE}"/>
              </a:ext>
            </a:extLst>
          </p:cNvPr>
          <p:cNvSpPr txBox="1"/>
          <p:nvPr/>
        </p:nvSpPr>
        <p:spPr>
          <a:xfrm>
            <a:off x="5648325" y="1343025"/>
            <a:ext cx="29622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The Inter-American Coordinating Group in Plant Protection (</a:t>
            </a:r>
            <a:r>
              <a:rPr lang="en-US" b="1" i="1" dirty="0">
                <a:solidFill>
                  <a:srgbClr val="0070C0"/>
                </a:solidFill>
              </a:rPr>
              <a:t>GICSV because of its name in Spanish</a:t>
            </a:r>
            <a:r>
              <a:rPr lang="en-US" b="1" dirty="0">
                <a:solidFill>
                  <a:srgbClr val="0070C0"/>
                </a:solidFill>
              </a:rPr>
              <a:t>) </a:t>
            </a:r>
            <a:r>
              <a:rPr lang="en-US" dirty="0"/>
              <a:t>brings together the RPPOs of the Americas in a collaborative effort to exchange information on plant health issues to: </a:t>
            </a:r>
          </a:p>
          <a:p>
            <a:endParaRPr lang="en-US" dirty="0"/>
          </a:p>
          <a:p>
            <a:r>
              <a:rPr lang="en-US" dirty="0"/>
              <a:t>“</a:t>
            </a:r>
            <a:r>
              <a:rPr lang="en-US" i="1" dirty="0"/>
              <a:t>secure common and effective action(s) to prevent the spread and introduction of pest of plants and plant products, and to promote appropriate measures for their control</a:t>
            </a:r>
            <a:r>
              <a:rPr lang="en-US" dirty="0"/>
              <a:t>”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A8C8B0-D878-1A2D-D45F-BC8441B01417}"/>
              </a:ext>
            </a:extLst>
          </p:cNvPr>
          <p:cNvSpPr txBox="1"/>
          <p:nvPr/>
        </p:nvSpPr>
        <p:spPr>
          <a:xfrm>
            <a:off x="2888833" y="5795962"/>
            <a:ext cx="20094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COSAVE:</a:t>
            </a:r>
            <a:r>
              <a:rPr lang="en-US" sz="1400" dirty="0"/>
              <a:t> Plant Protection Committee of the Southern Cone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B2FC44-78B2-C6FA-1A65-6B5C3F031B57}"/>
              </a:ext>
            </a:extLst>
          </p:cNvPr>
          <p:cNvSpPr txBox="1"/>
          <p:nvPr/>
        </p:nvSpPr>
        <p:spPr>
          <a:xfrm>
            <a:off x="275768" y="4193143"/>
            <a:ext cx="2009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OIRSA:</a:t>
            </a:r>
            <a:r>
              <a:rPr lang="en-US" sz="1400" dirty="0"/>
              <a:t> International Regional Organization for Plant and Animal Health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D8883C-45F0-1206-C00E-3A0143E57D32}"/>
              </a:ext>
            </a:extLst>
          </p:cNvPr>
          <p:cNvSpPr txBox="1"/>
          <p:nvPr/>
        </p:nvSpPr>
        <p:spPr>
          <a:xfrm>
            <a:off x="914657" y="5167446"/>
            <a:ext cx="20094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CAN: </a:t>
            </a:r>
            <a:r>
              <a:rPr lang="en-US" sz="1400" dirty="0"/>
              <a:t>General Secretariat of the Andean Community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4402EBB-A9A0-9163-7CA2-CE9879F8EC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9957" y="1825478"/>
            <a:ext cx="724910" cy="72491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A61CE83-2771-3C80-BCF5-513E97473B0A}"/>
              </a:ext>
            </a:extLst>
          </p:cNvPr>
          <p:cNvSpPr txBox="1"/>
          <p:nvPr/>
        </p:nvSpPr>
        <p:spPr>
          <a:xfrm>
            <a:off x="3343625" y="2517943"/>
            <a:ext cx="20094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NAPPO:</a:t>
            </a:r>
            <a:r>
              <a:rPr lang="en-US" sz="1400" dirty="0"/>
              <a:t> North American Plant Protection Organization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EF85861-F2DB-2D80-F8E0-13FE92435F8B}"/>
              </a:ext>
            </a:extLst>
          </p:cNvPr>
          <p:cNvSpPr txBox="1"/>
          <p:nvPr/>
        </p:nvSpPr>
        <p:spPr>
          <a:xfrm>
            <a:off x="3613763" y="4105339"/>
            <a:ext cx="20094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CAHFSA:</a:t>
            </a:r>
            <a:r>
              <a:rPr lang="en-US" dirty="0"/>
              <a:t> </a:t>
            </a:r>
            <a:r>
              <a:rPr lang="en-US" sz="1400" dirty="0"/>
              <a:t>Caribbean Agricultural Health and Food Safety Agency</a:t>
            </a:r>
          </a:p>
        </p:txBody>
      </p:sp>
      <p:pic>
        <p:nvPicPr>
          <p:cNvPr id="26" name="Imagen 10">
            <a:extLst>
              <a:ext uri="{FF2B5EF4-FFF2-40B4-BE49-F238E27FC236}">
                <a16:creationId xmlns:a16="http://schemas.microsoft.com/office/drawing/2014/main" id="{A8BE326B-F1C0-C634-D388-D5FA58387794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858" y="3774489"/>
            <a:ext cx="569949" cy="223421"/>
          </a:xfrm>
          <a:prstGeom prst="rect">
            <a:avLst/>
          </a:prstGeom>
          <a:noFill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20B7698-21B4-85DC-F5A9-C067751D94F0}"/>
              </a:ext>
            </a:extLst>
          </p:cNvPr>
          <p:cNvSpPr txBox="1"/>
          <p:nvPr/>
        </p:nvSpPr>
        <p:spPr>
          <a:xfrm>
            <a:off x="2394468" y="3927142"/>
            <a:ext cx="914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C00000"/>
                </a:solidFill>
                <a:latin typeface="Book Antiqua" panose="02040602050305030304" pitchFamily="18" charset="0"/>
              </a:rPr>
              <a:t>Secretariat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B641A0-5ECE-64F9-51B8-5ADFB38EE3FE}"/>
              </a:ext>
            </a:extLst>
          </p:cNvPr>
          <p:cNvSpPr txBox="1"/>
          <p:nvPr/>
        </p:nvSpPr>
        <p:spPr>
          <a:xfrm>
            <a:off x="8724900" y="1271587"/>
            <a:ext cx="29622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El Grupo Interamericano de Coordinación en Sanidad Vegetal (GICSV)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reúne a las ORPF de las Américas en un esfuerzo colaborativo para intercambiar información sobre temas de sanidad vegetal para: </a:t>
            </a:r>
          </a:p>
          <a:p>
            <a:endParaRPr lang="es-E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s-ES" i="1" dirty="0">
                <a:solidFill>
                  <a:schemeClr val="accent6">
                    <a:lumMod val="75000"/>
                  </a:schemeClr>
                </a:solidFill>
              </a:rPr>
              <a:t>asegurar la adopción de medidas comunes y eficaces para prevenir la dispersión e introducción de plagas de plantas y productos vegetales, y promover medidas apropiadas para su control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12586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97F70A-D481-AFB8-993E-439D78A20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dirty="0"/>
              <a:t>How does GICSV accomplish its objective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E5739D-6F24-A3D7-24BD-DF0C01E770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dirty="0"/>
              <a:t>Exchanging information in different expert working groups</a:t>
            </a:r>
          </a:p>
          <a:p>
            <a:r>
              <a:rPr lang="en-US" sz="3200" dirty="0"/>
              <a:t>Organizing webinars, workshops, and symposiums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E85DE2-DDFC-68C5-0A54-BFB0021CCD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</a:rPr>
              <a:t>Intercambiando información entre los diferentes grupos de expertos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</a:rPr>
              <a:t>Organizando webinarios, talleres y simposios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45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1694F4-76A3-2E51-AA72-E0C816C9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Organizational updates</a:t>
            </a:r>
            <a:br>
              <a:rPr lang="es-ES" dirty="0"/>
            </a:b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Actualizaciones en la organización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A9DF66-E544-485C-FEB1-C89C871857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GICSV coordination rotates among RPPOs every two years. </a:t>
            </a:r>
            <a:r>
              <a:rPr lang="en-US" b="1" dirty="0"/>
              <a:t>OIRSA will be coordinating activities from March 2023 to March 2025</a:t>
            </a:r>
            <a:r>
              <a:rPr lang="en-US" dirty="0"/>
              <a:t>.</a:t>
            </a:r>
          </a:p>
          <a:p>
            <a:r>
              <a:rPr lang="en-US" dirty="0"/>
              <a:t>New GICSV leadership changes at the Inter-American Institute for Cooperation on Agriculture (IICA) Secretariat:</a:t>
            </a:r>
          </a:p>
          <a:p>
            <a:pPr lvl="1"/>
            <a:r>
              <a:rPr lang="en-US" dirty="0"/>
              <a:t>Rodrigo Astete</a:t>
            </a:r>
          </a:p>
          <a:p>
            <a:pPr lvl="1"/>
            <a:r>
              <a:rPr lang="en-US" dirty="0"/>
              <a:t>Lourdes Fonalleras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75D96-5D84-174D-5F14-C7096D21B1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La coordinación del GICSV rota entre las ORPF cada dos años. </a:t>
            </a:r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OIRSA coordinará actividades desde marzo del 2023 hasta marzo del 2025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Nuevos cambios en el liderazgo del GICSV en la Secretaría del Instituto Interamericano de Cooperación para la Agricultura (IICA):</a:t>
            </a:r>
          </a:p>
          <a:p>
            <a:pPr lvl="1"/>
            <a:r>
              <a:rPr lang="es-ES" sz="2600" dirty="0">
                <a:solidFill>
                  <a:schemeClr val="accent6">
                    <a:lumMod val="75000"/>
                  </a:schemeClr>
                </a:solidFill>
              </a:rPr>
              <a:t>Rodrigo Astete</a:t>
            </a:r>
          </a:p>
          <a:p>
            <a:pPr lvl="1"/>
            <a:r>
              <a:rPr lang="es-ES" sz="2600" dirty="0">
                <a:solidFill>
                  <a:schemeClr val="accent6">
                    <a:lumMod val="75000"/>
                  </a:schemeClr>
                </a:solidFill>
              </a:rPr>
              <a:t>Lourdes Fonalleras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1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699E9D-92B9-9FCB-42CE-36625C09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Updated Expert Working Groups Membership –NAPPO Participation </a:t>
            </a:r>
            <a:r>
              <a:rPr lang="en-US" sz="2400" dirty="0"/>
              <a:t>(1)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FB6501-74BC-4A31-579B-5074A0772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167852"/>
              </p:ext>
            </p:extLst>
          </p:nvPr>
        </p:nvGraphicFramePr>
        <p:xfrm>
          <a:off x="838200" y="1491826"/>
          <a:ext cx="10515599" cy="471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8360">
                  <a:extLst>
                    <a:ext uri="{9D8B030D-6E8A-4147-A177-3AD203B41FA5}">
                      <a16:colId xmlns:a16="http://schemas.microsoft.com/office/drawing/2014/main" val="694471880"/>
                    </a:ext>
                  </a:extLst>
                </a:gridCol>
                <a:gridCol w="1808480">
                  <a:extLst>
                    <a:ext uri="{9D8B030D-6E8A-4147-A177-3AD203B41FA5}">
                      <a16:colId xmlns:a16="http://schemas.microsoft.com/office/drawing/2014/main" val="31027408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243197331"/>
                    </a:ext>
                  </a:extLst>
                </a:gridCol>
                <a:gridCol w="1818640">
                  <a:extLst>
                    <a:ext uri="{9D8B030D-6E8A-4147-A177-3AD203B41FA5}">
                      <a16:colId xmlns:a16="http://schemas.microsoft.com/office/drawing/2014/main" val="186831851"/>
                    </a:ext>
                  </a:extLst>
                </a:gridCol>
                <a:gridCol w="1671319">
                  <a:extLst>
                    <a:ext uri="{9D8B030D-6E8A-4147-A177-3AD203B41FA5}">
                      <a16:colId xmlns:a16="http://schemas.microsoft.com/office/drawing/2014/main" val="559344005"/>
                    </a:ext>
                  </a:extLst>
                </a:gridCol>
              </a:tblGrid>
              <a:tr h="4459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Mexico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129070"/>
                  </a:ext>
                </a:extLst>
              </a:tr>
              <a:tr h="286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Locust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Langosta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406079"/>
                  </a:ext>
                </a:extLst>
              </a:tr>
              <a:tr h="2556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/>
                        <a:t>Tuta</a:t>
                      </a:r>
                      <a:r>
                        <a:rPr lang="en-US" i="1" dirty="0"/>
                        <a:t> </a:t>
                      </a:r>
                      <a:r>
                        <a:rPr lang="en-US" i="1" dirty="0" err="1"/>
                        <a:t>absoluta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499967"/>
                  </a:ext>
                </a:extLst>
              </a:tr>
              <a:tr h="2556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Fruit flies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Moscas</a:t>
                      </a: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de la </a:t>
                      </a:r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fruta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102699"/>
                  </a:ext>
                </a:extLst>
              </a:tr>
              <a:tr h="4459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Phytosanitary emergencies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Emergencias</a:t>
                      </a: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fitosanitarias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521091"/>
                  </a:ext>
                </a:extLst>
              </a:tr>
              <a:tr h="4459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Fusarium </a:t>
                      </a:r>
                      <a:r>
                        <a:rPr lang="en-US" i="1" dirty="0" err="1"/>
                        <a:t>oxysporum</a:t>
                      </a:r>
                      <a:r>
                        <a:rPr lang="en-US" i="1" dirty="0"/>
                        <a:t> </a:t>
                      </a:r>
                      <a:r>
                        <a:rPr lang="en-US" dirty="0"/>
                        <a:t>TR4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677939"/>
                  </a:ext>
                </a:extLst>
              </a:tr>
              <a:tr h="4459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Huanglongbing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920288"/>
                  </a:ext>
                </a:extLst>
              </a:tr>
              <a:tr h="445982">
                <a:tc>
                  <a:txBody>
                    <a:bodyPr/>
                    <a:lstStyle/>
                    <a:p>
                      <a:r>
                        <a:rPr lang="en-US" dirty="0" err="1"/>
                        <a:t>ePhyto</a:t>
                      </a:r>
                      <a:endParaRPr lang="en-US" dirty="0"/>
                    </a:p>
                    <a:p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Certificación</a:t>
                      </a: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electrónica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698154"/>
                  </a:ext>
                </a:extLst>
              </a:tr>
              <a:tr h="445982">
                <a:tc>
                  <a:txBody>
                    <a:bodyPr/>
                    <a:lstStyle/>
                    <a:p>
                      <a:r>
                        <a:rPr lang="en-US" b="1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08293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F248D38-ED15-8A8C-EB9D-AECDB76CD971}"/>
              </a:ext>
            </a:extLst>
          </p:cNvPr>
          <p:cNvSpPr txBox="1"/>
          <p:nvPr/>
        </p:nvSpPr>
        <p:spPr>
          <a:xfrm>
            <a:off x="838200" y="6251576"/>
            <a:ext cx="612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(1): No industry participation</a:t>
            </a:r>
          </a:p>
        </p:txBody>
      </p:sp>
    </p:spTree>
    <p:extLst>
      <p:ext uri="{BB962C8B-B14F-4D97-AF65-F5344CB8AC3E}">
        <p14:creationId xmlns:p14="http://schemas.microsoft.com/office/powerpoint/2010/main" val="877966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4A3FC20-B5F6-AE8B-5DA5-0D61365BE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Updates:  events</a:t>
            </a:r>
            <a:br>
              <a:rPr lang="en-US" dirty="0"/>
            </a:br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Actualizaciones: eventos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BA16E-899B-7CBD-2494-131F68EFF4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ePhyto</a:t>
            </a:r>
            <a:r>
              <a:rPr lang="en-US" dirty="0"/>
              <a:t> working group is planning a workshop in the fall of 2025. The event will probably take place in Mexico.</a:t>
            </a:r>
          </a:p>
          <a:p>
            <a:r>
              <a:rPr lang="en-US" dirty="0"/>
              <a:t>The Fruit Fly webinar on March, 2024- Pest-free areas for FF (ISPM 26). </a:t>
            </a:r>
          </a:p>
          <a:p>
            <a:r>
              <a:rPr lang="en-US" dirty="0"/>
              <a:t>The Locust working group organized a workshop in Merida, Mexico in June of 2024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82E8D3-9DCD-6D74-EAF6-98EFBF6B96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El grupo de trabajo de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</a:rPr>
              <a:t>ePhyto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 está planeando un taller en el otoño del 2025. El evento probablemente se llevará a cabo en México.</a:t>
            </a:r>
          </a:p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 El grupo de trabajo de moscas de la </a:t>
            </a:r>
            <a:r>
              <a:rPr lang="es-ES">
                <a:solidFill>
                  <a:schemeClr val="accent6">
                    <a:lumMod val="75000"/>
                  </a:schemeClr>
                </a:solidFill>
              </a:rPr>
              <a:t>fruta concluyó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un webinario en </a:t>
            </a:r>
            <a:r>
              <a:rPr lang="es-ES">
                <a:solidFill>
                  <a:schemeClr val="accent6">
                    <a:lumMod val="75000"/>
                  </a:schemeClr>
                </a:solidFill>
              </a:rPr>
              <a:t>marzo del 2024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sobre la NIMF 26 (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</a:rPr>
              <a:t>Areas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 libres de plagas). </a:t>
            </a:r>
          </a:p>
          <a:p>
            <a:r>
              <a:rPr lang="es-ES" dirty="0">
                <a:solidFill>
                  <a:schemeClr val="accent6">
                    <a:lumMod val="75000"/>
                  </a:schemeClr>
                </a:solidFill>
              </a:rPr>
              <a:t>El grupo de trabajo de langosta organizó un taller en Mérida, México, en Junio del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719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A1075-D4C9-0ED7-2E8D-D40DC185E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Learn more about GICSV</a:t>
            </a:r>
            <a:br>
              <a:rPr lang="en-US" dirty="0"/>
            </a:br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Conozca más sobre el GICSV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982AC-7969-3CFD-8CBC-70FE921078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GICSV website (Spanish primarily) </a:t>
            </a:r>
            <a:r>
              <a:rPr lang="en-US" dirty="0">
                <a:hlinkClick r:id="rId2"/>
              </a:rPr>
              <a:t>IICA – GICSV</a:t>
            </a:r>
            <a:endParaRPr lang="en-US" dirty="0"/>
          </a:p>
          <a:p>
            <a:endParaRPr lang="en-US" dirty="0"/>
          </a:p>
          <a:p>
            <a:r>
              <a:rPr lang="en-US" dirty="0"/>
              <a:t>NAPPO website for subject matter expert from NAPPO </a:t>
            </a:r>
          </a:p>
          <a:p>
            <a:pPr marL="0" indent="0">
              <a:buNone/>
            </a:pPr>
            <a:r>
              <a:rPr lang="en-US" dirty="0"/>
              <a:t>   ( </a:t>
            </a:r>
            <a:r>
              <a:rPr lang="en-US" dirty="0">
                <a:hlinkClick r:id="rId3"/>
              </a:rPr>
              <a:t>www.nappo.org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9811E-D5A1-A469-9E48-9D91728FF3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Sitio web del GICSV (español principalmente) </a:t>
            </a:r>
            <a:r>
              <a:rPr lang="es-419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IICA – GICSV</a:t>
            </a:r>
            <a:endParaRPr lang="es-419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419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Sitio web de la NAPPO para lista de expertos de la NAPPO </a:t>
            </a:r>
          </a:p>
          <a:p>
            <a:pPr marL="0" indent="0">
              <a:buNone/>
            </a:pPr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   ( </a:t>
            </a:r>
            <a:r>
              <a:rPr lang="es-419" dirty="0">
                <a:solidFill>
                  <a:schemeClr val="accent6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www.nappo.org</a:t>
            </a:r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 )</a:t>
            </a:r>
          </a:p>
          <a:p>
            <a:pPr marL="0" indent="0">
              <a:buNone/>
            </a:pPr>
            <a:r>
              <a:rPr lang="es-419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19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188D18-E109-BC4A-22B1-34CB2FABB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41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7200" dirty="0"/>
              <a:t>Thank you!</a:t>
            </a:r>
            <a:br>
              <a:rPr lang="en-US" sz="7200" dirty="0"/>
            </a:br>
            <a:r>
              <a:rPr lang="es-ES" sz="7200" dirty="0">
                <a:solidFill>
                  <a:schemeClr val="accent6">
                    <a:lumMod val="75000"/>
                  </a:schemeClr>
                </a:solidFill>
              </a:rPr>
              <a:t>!</a:t>
            </a:r>
            <a:r>
              <a:rPr lang="es-419" sz="7200" dirty="0">
                <a:solidFill>
                  <a:schemeClr val="accent6">
                    <a:lumMod val="75000"/>
                  </a:schemeClr>
                </a:solidFill>
              </a:rPr>
              <a:t>Muchas gracias</a:t>
            </a:r>
            <a:r>
              <a:rPr lang="en-US" sz="7200" dirty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46400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40F69B-3126-48CA-844D-FABEF1B1B0F1}">
  <ds:schemaRefs>
    <ds:schemaRef ds:uri="http://schemas.microsoft.com/office/2006/metadata/properties"/>
    <ds:schemaRef ds:uri="http://schemas.microsoft.com/office/infopath/2007/PartnerControls"/>
    <ds:schemaRef ds:uri="51d07005-8444-42b2-a841-576e386ff06a"/>
    <ds:schemaRef ds:uri="826fa057-fb92-41d3-a05d-69389c14cff1"/>
  </ds:schemaRefs>
</ds:datastoreItem>
</file>

<file path=customXml/itemProps2.xml><?xml version="1.0" encoding="utf-8"?>
<ds:datastoreItem xmlns:ds="http://schemas.openxmlformats.org/officeDocument/2006/customXml" ds:itemID="{80858601-06BA-4480-B8A3-430961B22E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2F5E82-36D4-4C9C-8299-A3FAA08165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612</Words>
  <Application>Microsoft Office PowerPoint</Application>
  <PresentationFormat>Widescreen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Book Antiqua</vt:lpstr>
      <vt:lpstr>Office Theme</vt:lpstr>
      <vt:lpstr>2024 Updates Actualizaciones del 2024</vt:lpstr>
      <vt:lpstr>Who are we? ¿Quiénes  somos?</vt:lpstr>
      <vt:lpstr>How does GICSV accomplish its objective</vt:lpstr>
      <vt:lpstr>Organizational updates Actualizaciones en la organización </vt:lpstr>
      <vt:lpstr>Updated Expert Working Groups Membership –NAPPO Participation (1)</vt:lpstr>
      <vt:lpstr>Updates:  events Actualizaciones: eventos </vt:lpstr>
      <vt:lpstr>Learn more about GICSV Conozca más sobre el GICSV</vt:lpstr>
      <vt:lpstr>Thank you! !Muchas 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Alonso Suazo</dc:creator>
  <cp:lastModifiedBy>NAPPO Loaner</cp:lastModifiedBy>
  <cp:revision>11</cp:revision>
  <dcterms:created xsi:type="dcterms:W3CDTF">2024-10-16T13:40:58Z</dcterms:created>
  <dcterms:modified xsi:type="dcterms:W3CDTF">2024-10-23T13:31:17Z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  <property fmtid="{D5CDD505-2E9C-101B-9397-08002B2CF9AE}" pid="3" name="MediaServiceImageTags">
    <vt:lpwstr/>
  </property>
</Properties>
</file>