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81" r:id="rId2"/>
    <p:sldId id="267" r:id="rId3"/>
    <p:sldId id="284" r:id="rId4"/>
    <p:sldId id="286" r:id="rId5"/>
    <p:sldId id="285" r:id="rId6"/>
    <p:sldId id="282" r:id="rId7"/>
    <p:sldId id="268" r:id="rId8"/>
    <p:sldId id="269" r:id="rId9"/>
    <p:sldId id="270" r:id="rId10"/>
    <p:sldId id="271" r:id="rId11"/>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ED"/>
    <a:srgbClr val="AFE3FF"/>
    <a:srgbClr val="7D9A58"/>
    <a:srgbClr val="B3B3B3"/>
    <a:srgbClr val="5B87AC"/>
    <a:srgbClr val="1F300F"/>
    <a:srgbClr val="B4BBBE"/>
    <a:srgbClr val="51524D"/>
    <a:srgbClr val="D9D9D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89" autoAdjust="0"/>
    <p:restoredTop sz="54553" autoAdjust="0"/>
  </p:normalViewPr>
  <p:slideViewPr>
    <p:cSldViewPr snapToGrid="0">
      <p:cViewPr varScale="1">
        <p:scale>
          <a:sx n="41" d="100"/>
          <a:sy n="41" d="100"/>
        </p:scale>
        <p:origin x="2587" y="43"/>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36149-868B-4064-84CD-4DAE39D794CA}" type="datetimeFigureOut">
              <a:rPr lang="en-CA" smtClean="0"/>
              <a:t>2024-10-21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0F2F8-66B9-4FAD-95C5-84A61E325D42}" type="slidenum">
              <a:rPr lang="en-CA" smtClean="0"/>
              <a:t>‹#›</a:t>
            </a:fld>
            <a:endParaRPr lang="en-CA"/>
          </a:p>
        </p:txBody>
      </p:sp>
    </p:spTree>
    <p:extLst>
      <p:ext uri="{BB962C8B-B14F-4D97-AF65-F5344CB8AC3E}">
        <p14:creationId xmlns:p14="http://schemas.microsoft.com/office/powerpoint/2010/main" val="58965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This is a brand-new project to the NAPPO work program so this report is more of a description of the project, including some background information, the justification for the project, the scope and deliverables</a:t>
            </a:r>
          </a:p>
          <a:p>
            <a:pPr marL="0" indent="0">
              <a:buFontTx/>
              <a:buNone/>
            </a:pPr>
            <a:r>
              <a:rPr lang="en-CA" dirty="0"/>
              <a:t> </a:t>
            </a:r>
          </a:p>
        </p:txBody>
      </p:sp>
      <p:sp>
        <p:nvSpPr>
          <p:cNvPr id="4" name="Slide Number Placeholder 3"/>
          <p:cNvSpPr>
            <a:spLocks noGrp="1"/>
          </p:cNvSpPr>
          <p:nvPr>
            <p:ph type="sldNum" sz="quarter" idx="10"/>
          </p:nvPr>
        </p:nvSpPr>
        <p:spPr/>
        <p:txBody>
          <a:bodyPr/>
          <a:lstStyle/>
          <a:p>
            <a:fld id="{B390F2F8-66B9-4FAD-95C5-84A61E325D42}" type="slidenum">
              <a:rPr lang="en-CA" smtClean="0"/>
              <a:t>1</a:t>
            </a:fld>
            <a:endParaRPr lang="en-CA"/>
          </a:p>
        </p:txBody>
      </p:sp>
    </p:spTree>
    <p:extLst>
      <p:ext uri="{BB962C8B-B14F-4D97-AF65-F5344CB8AC3E}">
        <p14:creationId xmlns:p14="http://schemas.microsoft.com/office/powerpoint/2010/main" val="371948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90F2F8-66B9-4FAD-95C5-84A61E325D42}" type="slidenum">
              <a:rPr lang="en-CA" smtClean="0"/>
              <a:t>10</a:t>
            </a:fld>
            <a:endParaRPr lang="en-CA"/>
          </a:p>
        </p:txBody>
      </p:sp>
    </p:spTree>
    <p:extLst>
      <p:ext uri="{BB962C8B-B14F-4D97-AF65-F5344CB8AC3E}">
        <p14:creationId xmlns:p14="http://schemas.microsoft.com/office/powerpoint/2010/main" val="343138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baseline="0" dirty="0"/>
              <a:t>It is well known that phytosanitary guidelines and treatments used to ensure that we don’t spread pests on traded commodities needs to be based in science. Many phytosanitary standards or guidelines both new and existing phytosanitary treatments and guidelines outlined in RSPM and ISPMs require data to support them. Scientific data also provides continued confidence in current standards.</a:t>
            </a:r>
          </a:p>
          <a:p>
            <a:pPr marL="0" indent="0">
              <a:buNone/>
            </a:pPr>
            <a:endParaRPr lang="en-CA" baseline="0" dirty="0"/>
          </a:p>
          <a:p>
            <a:pPr marL="0" indent="0">
              <a:buNone/>
            </a:pPr>
            <a:r>
              <a:rPr lang="en-CA" baseline="0" dirty="0"/>
              <a:t>2</a:t>
            </a:r>
            <a:r>
              <a:rPr lang="en-CA" sz="1200" kern="1200" baseline="0" dirty="0">
                <a:solidFill>
                  <a:schemeClr val="tx1"/>
                </a:solidFill>
                <a:latin typeface="+mn-lt"/>
                <a:ea typeface="+mn-ea"/>
                <a:cs typeface="+mn-cs"/>
              </a:rPr>
              <a:t>. One of the most widely used treatment types for forest products is heat treatment. There are many ways to apply heat treatment to wood products but conventional heat is the most universal and readily available types of heat. </a:t>
            </a:r>
          </a:p>
          <a:p>
            <a:pPr marL="0" indent="0">
              <a:buNone/>
            </a:pPr>
            <a:endParaRPr lang="en-CA" sz="1200" kern="1200" baseline="0" dirty="0">
              <a:solidFill>
                <a:schemeClr val="tx1"/>
              </a:solidFill>
              <a:latin typeface="+mn-lt"/>
              <a:ea typeface="+mn-ea"/>
              <a:cs typeface="+mn-cs"/>
            </a:endParaRPr>
          </a:p>
          <a:p>
            <a:pPr marL="0" indent="0">
              <a:buNone/>
            </a:pPr>
            <a:r>
              <a:rPr lang="en-CA" sz="1200" kern="1200" baseline="0" dirty="0">
                <a:solidFill>
                  <a:schemeClr val="tx1"/>
                </a:solidFill>
                <a:latin typeface="+mn-lt"/>
                <a:ea typeface="+mn-ea"/>
                <a:cs typeface="+mn-cs"/>
              </a:rPr>
              <a:t>3. Quantification of the lethal temperature and duration to kill, inactivate or devitalize wood pests will provide confidence in heat treatment</a:t>
            </a:r>
          </a:p>
          <a:p>
            <a:pPr marL="0" indent="0">
              <a:buNone/>
            </a:pPr>
            <a:endParaRPr lang="en-CA" sz="1200" kern="1200" baseline="0" dirty="0">
              <a:solidFill>
                <a:schemeClr val="tx1"/>
              </a:solidFill>
              <a:latin typeface="+mn-lt"/>
              <a:ea typeface="+mn-ea"/>
              <a:cs typeface="+mn-cs"/>
            </a:endParaRPr>
          </a:p>
          <a:p>
            <a:pPr marL="0" indent="0">
              <a:buNone/>
            </a:pPr>
            <a:r>
              <a:rPr lang="en-CA" sz="1200" kern="1200" baseline="0" dirty="0">
                <a:solidFill>
                  <a:schemeClr val="tx1"/>
                </a:solidFill>
                <a:latin typeface="+mn-lt"/>
                <a:ea typeface="+mn-ea"/>
                <a:cs typeface="+mn-cs"/>
              </a:rPr>
              <a:t>4. It is challenging to produce heat treatment experiments that are consistent across different types of wood commodities or reproducible because </a:t>
            </a:r>
            <a:r>
              <a:rPr lang="en-CA" baseline="0" dirty="0"/>
              <a:t>there are many variables to consider when applying heat to wood such as:</a:t>
            </a:r>
          </a:p>
          <a:p>
            <a:pPr marL="685800" lvl="1" indent="-228600">
              <a:buAutoNum type="arabicPeriod"/>
            </a:pPr>
            <a:r>
              <a:rPr lang="en-CA" baseline="0" dirty="0"/>
              <a:t>The characteristics of the wood can vary such as density , initial moisture and dimensions</a:t>
            </a:r>
          </a:p>
          <a:p>
            <a:pPr marL="685800" lvl="1" indent="-228600">
              <a:buAutoNum type="arabicPeriod"/>
            </a:pPr>
            <a:r>
              <a:rPr lang="en-CA" baseline="0" dirty="0"/>
              <a:t>The method used to measure the transfer of heat throughout the wood  and the accuracy of these measurements can vary</a:t>
            </a:r>
          </a:p>
          <a:p>
            <a:pPr marL="0" indent="0">
              <a:buNone/>
            </a:pPr>
            <a:r>
              <a:rPr lang="en-CA" baseline="0" dirty="0"/>
              <a:t> </a:t>
            </a:r>
          </a:p>
        </p:txBody>
      </p:sp>
      <p:sp>
        <p:nvSpPr>
          <p:cNvPr id="4" name="Slide Number Placeholder 3"/>
          <p:cNvSpPr>
            <a:spLocks noGrp="1"/>
          </p:cNvSpPr>
          <p:nvPr>
            <p:ph type="sldNum" sz="quarter" idx="10"/>
          </p:nvPr>
        </p:nvSpPr>
        <p:spPr/>
        <p:txBody>
          <a:bodyPr/>
          <a:lstStyle/>
          <a:p>
            <a:fld id="{B390F2F8-66B9-4FAD-95C5-84A61E325D42}" type="slidenum">
              <a:rPr lang="en-CA" smtClean="0"/>
              <a:t>2</a:t>
            </a:fld>
            <a:endParaRPr lang="en-CA"/>
          </a:p>
        </p:txBody>
      </p:sp>
    </p:spTree>
    <p:extLst>
      <p:ext uri="{BB962C8B-B14F-4D97-AF65-F5344CB8AC3E}">
        <p14:creationId xmlns:p14="http://schemas.microsoft.com/office/powerpoint/2010/main" val="293731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CA" baseline="0" dirty="0"/>
              <a:t>5 &amp; 6. This range of parameters which are difficult to control can lead to variability in the results and thus a lack of agreement and harmony in the use of heat treatment used globally.</a:t>
            </a:r>
          </a:p>
          <a:p>
            <a:pPr marL="0" lvl="0" indent="0">
              <a:buNone/>
            </a:pPr>
            <a:endParaRPr lang="en-CA" baseline="0" dirty="0"/>
          </a:p>
          <a:p>
            <a:pPr marL="0" lvl="0" indent="0">
              <a:buNone/>
            </a:pPr>
            <a:r>
              <a:rPr lang="en-CA" baseline="0" dirty="0"/>
              <a:t>7. In order to remove some of these variables and still determine the parameters necessary to address pest risk in wood products an in vitro application was recommended where </a:t>
            </a:r>
          </a:p>
          <a:p>
            <a:pPr marL="0" lvl="0" indent="0">
              <a:buNone/>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8. Removing variables that are difficult to control is possible by applying heat in an in vitro setting – simply put this means applying heat to pests isolated from their usual biological surroundings so that we can apply and measure the effect of heat and determine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minimum dose which is the minimum temperature and minimum time to kill pests.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It is possible test a wide variety of pests and specific life stages from a variety of environmental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This method allows us to test a large number of pests with good replication and gives us confidence in the results</a:t>
            </a:r>
          </a:p>
          <a:p>
            <a:pPr marL="0" lvl="0" indent="0">
              <a:buNone/>
            </a:pPr>
            <a:endParaRPr lang="en-CA" baseline="0" dirty="0"/>
          </a:p>
          <a:p>
            <a:pPr marL="0" lvl="0" indent="0">
              <a:buNone/>
            </a:pPr>
            <a:r>
              <a:rPr lang="en-CA" baseline="0" dirty="0"/>
              <a:t>9. The information gathered from determining the specific lethal dose using in vitro testing needs to be paired with delivery specifications which simply put means showing that a kiln schedule effectively applies heat in such a way that it reaches the core and is delivered throughout the profile of a wood product</a:t>
            </a:r>
          </a:p>
          <a:p>
            <a:pPr marL="0" lvl="0" indent="0">
              <a:buNone/>
            </a:pPr>
            <a:endParaRPr lang="en-CA" baseline="0" dirty="0"/>
          </a:p>
          <a:p>
            <a:pPr marL="0" lvl="0" indent="0">
              <a:buNone/>
            </a:pPr>
            <a:r>
              <a:rPr lang="en-CA" baseline="0" dirty="0"/>
              <a:t>Figure: Graph on the right is the dose response of pinewood nematode to heat which formed the basis of treating wood packaging material to 56 degrees </a:t>
            </a:r>
            <a:r>
              <a:rPr lang="en-CA" baseline="0" dirty="0" err="1"/>
              <a:t>Celcius</a:t>
            </a:r>
            <a:r>
              <a:rPr lang="en-CA" baseline="0" dirty="0"/>
              <a:t> for 30 minutes and formed the basis for ISPM 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lvl="0" indent="0">
              <a:buNone/>
            </a:pPr>
            <a:r>
              <a:rPr lang="en-CA" baseline="0" dirty="0"/>
              <a:t> </a:t>
            </a:r>
          </a:p>
        </p:txBody>
      </p:sp>
      <p:sp>
        <p:nvSpPr>
          <p:cNvPr id="4" name="Slide Number Placeholder 3"/>
          <p:cNvSpPr>
            <a:spLocks noGrp="1"/>
          </p:cNvSpPr>
          <p:nvPr>
            <p:ph type="sldNum" sz="quarter" idx="10"/>
          </p:nvPr>
        </p:nvSpPr>
        <p:spPr/>
        <p:txBody>
          <a:bodyPr/>
          <a:lstStyle/>
          <a:p>
            <a:fld id="{B390F2F8-66B9-4FAD-95C5-84A61E325D42}" type="slidenum">
              <a:rPr lang="en-CA" smtClean="0"/>
              <a:t>3</a:t>
            </a:fld>
            <a:endParaRPr lang="en-CA"/>
          </a:p>
        </p:txBody>
      </p:sp>
    </p:spTree>
    <p:extLst>
      <p:ext uri="{BB962C8B-B14F-4D97-AF65-F5344CB8AC3E}">
        <p14:creationId xmlns:p14="http://schemas.microsoft.com/office/powerpoint/2010/main" val="337313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water bath pictured on the bottom right-hand photo with the designer of the bath, the late Lee Humble calibrating with thermocouples in every treatment position. </a:t>
            </a:r>
          </a:p>
          <a:p>
            <a:endParaRPr lang="en-CA" dirty="0"/>
          </a:p>
          <a:p>
            <a:r>
              <a:rPr lang="en-CA" dirty="0"/>
              <a:t>Using the heat treatment water bath we can </a:t>
            </a:r>
          </a:p>
          <a:p>
            <a:endParaRPr lang="en-CA" dirty="0"/>
          </a:p>
          <a:p>
            <a:pPr marL="0" indent="0">
              <a:buFontTx/>
              <a:buNone/>
            </a:pPr>
            <a:r>
              <a:rPr lang="en-CA" dirty="0"/>
              <a:t>1. Control the heat application with precision</a:t>
            </a:r>
          </a:p>
          <a:p>
            <a:pPr marL="0" indent="0">
              <a:buFontTx/>
              <a:buNone/>
            </a:pPr>
            <a:endParaRPr lang="en-CA" dirty="0"/>
          </a:p>
          <a:p>
            <a:pPr marL="0" indent="0">
              <a:buFontTx/>
              <a:buNone/>
            </a:pPr>
            <a:r>
              <a:rPr lang="en-CA" dirty="0"/>
              <a:t>2. Measure and record the temperature applied with high resolution and accuracy at a rate in keeping with commercial kilns without exceeding the target temperature</a:t>
            </a:r>
          </a:p>
          <a:p>
            <a:pPr marL="0" indent="0">
              <a:buFontTx/>
              <a:buNone/>
            </a:pPr>
            <a:endParaRPr lang="en-CA" dirty="0"/>
          </a:p>
          <a:p>
            <a:pPr marL="0" indent="0">
              <a:buFontTx/>
              <a:buNone/>
            </a:pPr>
            <a:r>
              <a:rPr lang="en-CA" dirty="0"/>
              <a:t>3. In addition to testing pests in vitro we can test organisms in wood blocks such as fungi and nematodes</a:t>
            </a:r>
          </a:p>
          <a:p>
            <a:pPr marL="0" indent="0">
              <a:buFontTx/>
              <a:buNone/>
            </a:pPr>
            <a:r>
              <a:rPr lang="en-CA" dirty="0"/>
              <a:t> - Assemblies of test subjects in vials can be removed individually or in groups to look at different durations of heat application and target the lethal dose (top right is photo of test vials with varying depths to promote water and heat circulation consistency of heat application.</a:t>
            </a:r>
          </a:p>
          <a:p>
            <a:pPr marL="0" indent="0">
              <a:buFontTx/>
              <a:buNone/>
            </a:pPr>
            <a:endParaRPr lang="en-CA" dirty="0"/>
          </a:p>
          <a:p>
            <a:pPr marL="0" indent="0">
              <a:buFontTx/>
              <a:buNone/>
            </a:pPr>
            <a:r>
              <a:rPr lang="en-CA" dirty="0"/>
              <a:t>4. And by creating a ring study with water baths located in different areas of North America forestry pests can be tested in their native range to avoid unnecessary movement certification and quarantine laboratory conditions which reduces risk as well</a:t>
            </a:r>
          </a:p>
          <a:p>
            <a:endParaRPr lang="en-CA" dirty="0"/>
          </a:p>
          <a:p>
            <a:endParaRPr lang="en-CA" dirty="0"/>
          </a:p>
        </p:txBody>
      </p:sp>
      <p:sp>
        <p:nvSpPr>
          <p:cNvPr id="4" name="Slide Number Placeholder 3"/>
          <p:cNvSpPr>
            <a:spLocks noGrp="1"/>
          </p:cNvSpPr>
          <p:nvPr>
            <p:ph type="sldNum" sz="quarter" idx="5"/>
          </p:nvPr>
        </p:nvSpPr>
        <p:spPr/>
        <p:txBody>
          <a:bodyPr/>
          <a:lstStyle/>
          <a:p>
            <a:fld id="{B390F2F8-66B9-4FAD-95C5-84A61E325D42}" type="slidenum">
              <a:rPr lang="en-CA" smtClean="0"/>
              <a:t>4</a:t>
            </a:fld>
            <a:endParaRPr lang="en-CA"/>
          </a:p>
        </p:txBody>
      </p:sp>
    </p:spTree>
    <p:extLst>
      <p:ext uri="{BB962C8B-B14F-4D97-AF65-F5344CB8AC3E}">
        <p14:creationId xmlns:p14="http://schemas.microsoft.com/office/powerpoint/2010/main" val="385208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As mentioned this is a new group, these are the expert group members identified for this project currently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This is a another photo of the bath with a run in process. The black wires are attached to eight platinum resistance thermometers in place to record the temperature throughout the bath every few seconds.</a:t>
            </a:r>
          </a:p>
          <a:p>
            <a:endParaRPr lang="en-CA"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90F2F8-66B9-4FAD-95C5-84A61E325D4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56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The project objectives are:</a:t>
            </a:r>
          </a:p>
          <a:p>
            <a:endParaRPr lang="en-CA" baseline="0" dirty="0"/>
          </a:p>
          <a:p>
            <a:pPr marL="342900" indent="-342900">
              <a:spcAft>
                <a:spcPts val="600"/>
              </a:spcAft>
              <a:buClr>
                <a:srgbClr val="7D9A58"/>
              </a:buClr>
              <a:buFont typeface="Arial" panose="020B0604020202020204" pitchFamily="34" charset="0"/>
              <a:buChar char="•"/>
            </a:pPr>
            <a:r>
              <a:rPr lang="en-US" sz="1200" dirty="0">
                <a:solidFill>
                  <a:schemeClr val="tx1">
                    <a:lumMod val="85000"/>
                    <a:lumOff val="15000"/>
                  </a:schemeClr>
                </a:solidFill>
              </a:rPr>
              <a:t>To develop a standard operating procedure for building the bath, testing and recording the results treatment experiments  </a:t>
            </a:r>
          </a:p>
          <a:p>
            <a:pPr marL="342900" indent="-342900">
              <a:spcAft>
                <a:spcPts val="600"/>
              </a:spcAft>
              <a:buClr>
                <a:srgbClr val="7D9A58"/>
              </a:buClr>
              <a:buFont typeface="Arial" panose="020B0604020202020204" pitchFamily="34" charset="0"/>
              <a:buChar char="•"/>
            </a:pPr>
            <a:r>
              <a:rPr lang="en-US" sz="1200" dirty="0">
                <a:solidFill>
                  <a:schemeClr val="tx1">
                    <a:lumMod val="85000"/>
                    <a:lumOff val="15000"/>
                  </a:schemeClr>
                </a:solidFill>
              </a:rPr>
              <a:t>To develop a standardized method to collect, analyze and illustrate the results</a:t>
            </a:r>
          </a:p>
          <a:p>
            <a:pPr marL="342900" indent="-342900">
              <a:spcAft>
                <a:spcPts val="600"/>
              </a:spcAft>
              <a:buClr>
                <a:srgbClr val="7D9A58"/>
              </a:buClr>
              <a:buFont typeface="Arial" panose="020B0604020202020204" pitchFamily="34" charset="0"/>
              <a:buChar char="•"/>
            </a:pPr>
            <a:r>
              <a:rPr lang="en-US" sz="1200" dirty="0">
                <a:solidFill>
                  <a:schemeClr val="tx1">
                    <a:lumMod val="85000"/>
                    <a:lumOff val="15000"/>
                  </a:schemeClr>
                </a:solidFill>
              </a:rPr>
              <a:t>To create a prioritized list of pests to test (such as those that have moved in trade)</a:t>
            </a:r>
          </a:p>
          <a:p>
            <a:pPr marL="342900" indent="-342900">
              <a:spcAft>
                <a:spcPts val="600"/>
              </a:spcAft>
              <a:buClr>
                <a:srgbClr val="7D9A58"/>
              </a:buClr>
              <a:buFont typeface="Arial" panose="020B0604020202020204" pitchFamily="34" charset="0"/>
              <a:buChar char="•"/>
            </a:pPr>
            <a:r>
              <a:rPr lang="en-US" sz="1200" dirty="0">
                <a:solidFill>
                  <a:schemeClr val="tx1">
                    <a:lumMod val="85000"/>
                    <a:lumOff val="15000"/>
                  </a:schemeClr>
                </a:solidFill>
              </a:rPr>
              <a:t>To plan and discuss results of water bath heat treatment experiments</a:t>
            </a:r>
          </a:p>
          <a:p>
            <a:pPr marL="342900" indent="-342900">
              <a:spcAft>
                <a:spcPts val="600"/>
              </a:spcAft>
              <a:buClr>
                <a:srgbClr val="7D9A58"/>
              </a:buClr>
              <a:buFont typeface="Arial" panose="020B0604020202020204" pitchFamily="34" charset="0"/>
              <a:buChar char="•"/>
            </a:pPr>
            <a:r>
              <a:rPr lang="en-US" sz="1200" dirty="0">
                <a:solidFill>
                  <a:schemeClr val="tx1">
                    <a:lumMod val="85000"/>
                    <a:lumOff val="15000"/>
                  </a:schemeClr>
                </a:solidFill>
              </a:rPr>
              <a:t>To document the methodology, analyses and results in a NAPPO S&amp;T Doc </a:t>
            </a:r>
            <a:endParaRPr lang="en-CA" sz="1200" dirty="0">
              <a:solidFill>
                <a:schemeClr val="tx1">
                  <a:lumMod val="85000"/>
                  <a:lumOff val="15000"/>
                </a:schemeClr>
              </a:solidFill>
            </a:endParaRPr>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B390F2F8-66B9-4FAD-95C5-84A61E325D42}" type="slidenum">
              <a:rPr lang="en-CA" smtClean="0"/>
              <a:t>6</a:t>
            </a:fld>
            <a:endParaRPr lang="en-CA"/>
          </a:p>
        </p:txBody>
      </p:sp>
    </p:spTree>
    <p:extLst>
      <p:ext uri="{BB962C8B-B14F-4D97-AF65-F5344CB8AC3E}">
        <p14:creationId xmlns:p14="http://schemas.microsoft.com/office/powerpoint/2010/main" val="369785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None/>
            </a:pPr>
            <a:r>
              <a:rPr lang="en-CA" sz="2400" dirty="0"/>
              <a:t>The project benefits to regulators and industry include:</a:t>
            </a:r>
          </a:p>
          <a:p>
            <a:pPr marL="0" lvl="0" indent="0">
              <a:spcAft>
                <a:spcPts val="1200"/>
              </a:spcAft>
              <a:buNone/>
            </a:pPr>
            <a:endParaRPr lang="en-CA" sz="2400" dirty="0"/>
          </a:p>
          <a:p>
            <a:pPr marL="0" lvl="0" indent="0">
              <a:spcAft>
                <a:spcPts val="1200"/>
              </a:spcAft>
              <a:buNone/>
            </a:pPr>
            <a:r>
              <a:rPr lang="en-CA" sz="2400" dirty="0"/>
              <a:t>1. Providing an opportunity to gain consensus on the efficacy of heat treatment for forest pests in wood commodities and help to harmonize heat treatment guidance</a:t>
            </a:r>
          </a:p>
          <a:p>
            <a:pPr marL="0" indent="0">
              <a:spcAft>
                <a:spcPts val="600"/>
              </a:spcAft>
              <a:buClr>
                <a:srgbClr val="7D9A58"/>
              </a:buClr>
              <a:buNone/>
            </a:pPr>
            <a:r>
              <a:rPr lang="en-US" sz="2400" dirty="0">
                <a:solidFill>
                  <a:schemeClr val="tx1">
                    <a:lumMod val="85000"/>
                    <a:lumOff val="15000"/>
                  </a:schemeClr>
                </a:solidFill>
              </a:rPr>
              <a:t>2. Recognition of minimum lethal dose will:</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Support current heat treatment standards</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Reduce over-treatment schedules</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Reduce the cost to industry</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Reduce carbon emissions and protect the environment</a:t>
            </a:r>
          </a:p>
          <a:p>
            <a:pPr>
              <a:spcAft>
                <a:spcPts val="1800"/>
              </a:spcAft>
              <a:buFont typeface="Wingdings" panose="05000000000000000000" pitchFamily="2" charset="2"/>
              <a:buNone/>
            </a:pPr>
            <a:endParaRPr lang="en-CA" dirty="0"/>
          </a:p>
        </p:txBody>
      </p:sp>
      <p:sp>
        <p:nvSpPr>
          <p:cNvPr id="4" name="Slide Number Placeholder 3"/>
          <p:cNvSpPr>
            <a:spLocks noGrp="1"/>
          </p:cNvSpPr>
          <p:nvPr>
            <p:ph type="sldNum" sz="quarter" idx="10"/>
          </p:nvPr>
        </p:nvSpPr>
        <p:spPr/>
        <p:txBody>
          <a:bodyPr/>
          <a:lstStyle/>
          <a:p>
            <a:fld id="{B390F2F8-66B9-4FAD-95C5-84A61E325D42}" type="slidenum">
              <a:rPr lang="en-CA" smtClean="0"/>
              <a:t>7</a:t>
            </a:fld>
            <a:endParaRPr lang="en-CA"/>
          </a:p>
        </p:txBody>
      </p:sp>
    </p:spTree>
    <p:extLst>
      <p:ext uri="{BB962C8B-B14F-4D97-AF65-F5344CB8AC3E}">
        <p14:creationId xmlns:p14="http://schemas.microsoft.com/office/powerpoint/2010/main" val="310914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390F2F8-66B9-4FAD-95C5-84A61E325D42}" type="slidenum">
              <a:rPr lang="en-CA" smtClean="0"/>
              <a:t>8</a:t>
            </a:fld>
            <a:endParaRPr lang="en-CA"/>
          </a:p>
        </p:txBody>
      </p:sp>
    </p:spTree>
    <p:extLst>
      <p:ext uri="{BB962C8B-B14F-4D97-AF65-F5344CB8AC3E}">
        <p14:creationId xmlns:p14="http://schemas.microsoft.com/office/powerpoint/2010/main" val="414666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pending deliverables are basically the work objectives:</a:t>
            </a:r>
          </a:p>
          <a:p>
            <a:endParaRPr lang="en-CA" dirty="0"/>
          </a:p>
          <a:p>
            <a:pPr marL="228600" indent="-228600">
              <a:buAutoNum type="arabicPeriod"/>
            </a:pPr>
            <a:r>
              <a:rPr lang="en-CA" dirty="0"/>
              <a:t>To create a standard operating procedure or manual </a:t>
            </a:r>
          </a:p>
          <a:p>
            <a:pPr marL="228600" indent="-228600">
              <a:buAutoNum type="arabicPeriod"/>
            </a:pPr>
            <a:endParaRPr lang="en-CA" dirty="0"/>
          </a:p>
          <a:p>
            <a:pPr marL="228600" indent="-228600">
              <a:buAutoNum type="arabicPeriod"/>
            </a:pPr>
            <a:r>
              <a:rPr lang="en-CA" dirty="0"/>
              <a:t>To develop testing protocols and data collection methods</a:t>
            </a:r>
          </a:p>
          <a:p>
            <a:pPr marL="228600" indent="-228600">
              <a:buAutoNum type="arabicPeriod"/>
            </a:pPr>
            <a:endParaRPr lang="en-CA" dirty="0"/>
          </a:p>
          <a:p>
            <a:pPr marL="228600" indent="-228600">
              <a:buAutoNum type="arabicPeriod"/>
            </a:pPr>
            <a:r>
              <a:rPr lang="en-CA" dirty="0"/>
              <a:t>To develop a method for analysis and reporting</a:t>
            </a:r>
          </a:p>
          <a:p>
            <a:pPr marL="228600" indent="-228600">
              <a:buAutoNum type="arabicPeriod"/>
            </a:pPr>
            <a:endParaRPr lang="en-CA" dirty="0"/>
          </a:p>
          <a:p>
            <a:pPr marL="228600" indent="-228600">
              <a:buAutoNum type="arabicPeriod"/>
            </a:pPr>
            <a:r>
              <a:rPr lang="en-CA" dirty="0"/>
              <a:t>To create a prioritized list of organisms to test</a:t>
            </a:r>
          </a:p>
          <a:p>
            <a:pPr marL="228600" indent="-228600">
              <a:buAutoNum type="arabicPeriod"/>
            </a:pPr>
            <a:endParaRPr lang="en-CA" dirty="0"/>
          </a:p>
          <a:p>
            <a:pPr marL="228600" indent="-228600">
              <a:buAutoNum type="arabicPeriod"/>
            </a:pPr>
            <a:r>
              <a:rPr lang="en-CA" dirty="0"/>
              <a:t>To describe confirmatory testing which should be conducted – in wood in commercial setting tests to validate the delivery of heat to pests</a:t>
            </a:r>
          </a:p>
          <a:p>
            <a:pPr marL="228600" indent="-228600">
              <a:buAutoNum type="arabicPeriod"/>
            </a:pPr>
            <a:endParaRPr lang="en-CA" dirty="0"/>
          </a:p>
          <a:p>
            <a:pPr marL="228600" indent="-228600">
              <a:buAutoNum type="arabicPeriod"/>
            </a:pPr>
            <a:r>
              <a:rPr lang="en-CA" dirty="0"/>
              <a:t>To document the methodology, analyses and results in a NAPPO S&amp;T document</a:t>
            </a:r>
          </a:p>
        </p:txBody>
      </p:sp>
      <p:sp>
        <p:nvSpPr>
          <p:cNvPr id="4" name="Slide Number Placeholder 3"/>
          <p:cNvSpPr>
            <a:spLocks noGrp="1"/>
          </p:cNvSpPr>
          <p:nvPr>
            <p:ph type="sldNum" sz="quarter" idx="10"/>
          </p:nvPr>
        </p:nvSpPr>
        <p:spPr/>
        <p:txBody>
          <a:bodyPr/>
          <a:lstStyle/>
          <a:p>
            <a:fld id="{B390F2F8-66B9-4FAD-95C5-84A61E325D42}" type="slidenum">
              <a:rPr lang="en-CA" smtClean="0"/>
              <a:t>9</a:t>
            </a:fld>
            <a:endParaRPr lang="en-CA"/>
          </a:p>
        </p:txBody>
      </p:sp>
    </p:spTree>
    <p:extLst>
      <p:ext uri="{BB962C8B-B14F-4D97-AF65-F5344CB8AC3E}">
        <p14:creationId xmlns:p14="http://schemas.microsoft.com/office/powerpoint/2010/main" val="206911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A7CD96-083E-4F4E-AACC-4A3A49D2E1E4}" type="datetimeFigureOut">
              <a:rPr lang="en-CA" smtClean="0"/>
              <a:t>2024-10-21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412801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A7CD96-083E-4F4E-AACC-4A3A49D2E1E4}" type="datetimeFigureOut">
              <a:rPr lang="en-CA" smtClean="0"/>
              <a:t>2024-10-21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386073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A7CD96-083E-4F4E-AACC-4A3A49D2E1E4}" type="datetimeFigureOut">
              <a:rPr lang="en-CA" smtClean="0"/>
              <a:t>2024-10-21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5608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A7CD96-083E-4F4E-AACC-4A3A49D2E1E4}" type="datetimeFigureOut">
              <a:rPr lang="en-CA" smtClean="0"/>
              <a:t>2024-10-21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285731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A7CD96-083E-4F4E-AACC-4A3A49D2E1E4}" type="datetimeFigureOut">
              <a:rPr lang="en-CA" smtClean="0"/>
              <a:t>2024-10-21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157930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A7CD96-083E-4F4E-AACC-4A3A49D2E1E4}" type="datetimeFigureOut">
              <a:rPr lang="en-CA" smtClean="0"/>
              <a:t>2024-10-21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3275631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A7CD96-083E-4F4E-AACC-4A3A49D2E1E4}" type="datetimeFigureOut">
              <a:rPr lang="en-CA" smtClean="0"/>
              <a:t>2024-10-21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355919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A7CD96-083E-4F4E-AACC-4A3A49D2E1E4}" type="datetimeFigureOut">
              <a:rPr lang="en-CA" smtClean="0"/>
              <a:t>2024-10-21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212969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7CD96-083E-4F4E-AACC-4A3A49D2E1E4}" type="datetimeFigureOut">
              <a:rPr lang="en-CA" smtClean="0"/>
              <a:t>2024-10-21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233073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A7CD96-083E-4F4E-AACC-4A3A49D2E1E4}" type="datetimeFigureOut">
              <a:rPr lang="en-CA" smtClean="0"/>
              <a:t>2024-10-21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150661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A7CD96-083E-4F4E-AACC-4A3A49D2E1E4}" type="datetimeFigureOut">
              <a:rPr lang="en-CA" smtClean="0"/>
              <a:t>2024-10-21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D317B7-B342-4607-920A-8923A2C5025D}" type="slidenum">
              <a:rPr lang="en-CA" smtClean="0"/>
              <a:t>‹#›</a:t>
            </a:fld>
            <a:endParaRPr lang="en-CA"/>
          </a:p>
        </p:txBody>
      </p:sp>
    </p:spTree>
    <p:extLst>
      <p:ext uri="{BB962C8B-B14F-4D97-AF65-F5344CB8AC3E}">
        <p14:creationId xmlns:p14="http://schemas.microsoft.com/office/powerpoint/2010/main" val="25595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7CD96-083E-4F4E-AACC-4A3A49D2E1E4}" type="datetimeFigureOut">
              <a:rPr lang="en-CA" smtClean="0"/>
              <a:t>2024-10-21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317B7-B342-4607-920A-8923A2C5025D}" type="slidenum">
              <a:rPr lang="en-CA" smtClean="0"/>
              <a:t>‹#›</a:t>
            </a:fld>
            <a:endParaRPr lang="en-CA"/>
          </a:p>
        </p:txBody>
      </p:sp>
      <p:sp>
        <p:nvSpPr>
          <p:cNvPr id="8" name="TextBox 7">
            <a:extLst>
              <a:ext uri="{FF2B5EF4-FFF2-40B4-BE49-F238E27FC236}">
                <a16:creationId xmlns:a16="http://schemas.microsoft.com/office/drawing/2014/main" id="{76F4899F-3698-F5BF-106D-7F4735341BF6}"/>
              </a:ext>
            </a:extLst>
          </p:cNvPr>
          <p:cNvSpPr txBox="1"/>
          <p:nvPr userDrawn="1">
            <p:extLst>
              <p:ext uri="{1162E1C5-73C7-4A58-AE30-91384D911F3F}">
                <p184:classification xmlns:p184="http://schemas.microsoft.com/office/powerpoint/2018/4/main" val="hdr"/>
              </p:ext>
            </p:extLst>
          </p:nvPr>
        </p:nvSpPr>
        <p:spPr>
          <a:xfrm>
            <a:off x="10201275" y="63500"/>
            <a:ext cx="1962150"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523439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643" y="4762507"/>
            <a:ext cx="7943670"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CA" sz="4300" b="1" dirty="0">
              <a:solidFill>
                <a:schemeClr val="tx1">
                  <a:lumMod val="85000"/>
                  <a:lumOff val="15000"/>
                </a:schemeClr>
              </a:solidFill>
            </a:endParaRPr>
          </a:p>
          <a:p>
            <a:pPr algn="l"/>
            <a:endParaRPr lang="en-CA" sz="3200" b="1" dirty="0">
              <a:solidFill>
                <a:schemeClr val="tx1">
                  <a:lumMod val="85000"/>
                  <a:lumOff val="15000"/>
                </a:schemeClr>
              </a:solidFill>
            </a:endParaRPr>
          </a:p>
          <a:p>
            <a:pPr algn="l"/>
            <a:r>
              <a:rPr lang="en-CA" sz="3200" b="1" dirty="0">
                <a:solidFill>
                  <a:schemeClr val="accent6">
                    <a:lumMod val="75000"/>
                  </a:schemeClr>
                </a:solidFill>
              </a:rPr>
              <a:t>Project Report 2024 </a:t>
            </a:r>
          </a:p>
          <a:p>
            <a:pPr algn="l"/>
            <a:endParaRPr lang="en-CA" sz="1000" b="1" dirty="0">
              <a:solidFill>
                <a:schemeClr val="tx1">
                  <a:lumMod val="85000"/>
                  <a:lumOff val="15000"/>
                </a:schemeClr>
              </a:solidFill>
            </a:endParaRPr>
          </a:p>
          <a:p>
            <a:pPr algn="l">
              <a:spcAft>
                <a:spcPts val="1200"/>
              </a:spcAft>
            </a:pPr>
            <a:r>
              <a:rPr lang="en-US" sz="3200" b="1" dirty="0">
                <a:solidFill>
                  <a:schemeClr val="tx1">
                    <a:lumMod val="85000"/>
                    <a:lumOff val="15000"/>
                  </a:schemeClr>
                </a:solidFill>
              </a:rPr>
              <a:t>Testing the heat treatment dose for wood product pests in North America </a:t>
            </a:r>
          </a:p>
          <a:p>
            <a:pPr algn="l">
              <a:spcAft>
                <a:spcPts val="1200"/>
              </a:spcAft>
            </a:pPr>
            <a:r>
              <a:rPr lang="en-US" sz="3200" b="1" dirty="0">
                <a:solidFill>
                  <a:schemeClr val="tx1">
                    <a:lumMod val="85000"/>
                    <a:lumOff val="15000"/>
                  </a:schemeClr>
                </a:solidFill>
              </a:rPr>
              <a:t>Water bath ring study</a:t>
            </a:r>
          </a:p>
          <a:p>
            <a:pPr algn="l"/>
            <a:endParaRPr lang="en-US" sz="3200" b="1" dirty="0">
              <a:solidFill>
                <a:schemeClr val="tx1">
                  <a:lumMod val="85000"/>
                  <a:lumOff val="15000"/>
                </a:schemeClr>
              </a:solidFill>
            </a:endParaRPr>
          </a:p>
          <a:p>
            <a:pPr algn="l"/>
            <a:r>
              <a:rPr lang="en-CA" sz="3200" b="1" dirty="0">
                <a:solidFill>
                  <a:schemeClr val="tx1">
                    <a:lumMod val="85000"/>
                    <a:lumOff val="15000"/>
                  </a:schemeClr>
                </a:solidFill>
              </a:rPr>
              <a:t> </a:t>
            </a:r>
          </a:p>
          <a:p>
            <a:pPr algn="l"/>
            <a:endParaRPr lang="en-CA" sz="3200" dirty="0">
              <a:solidFill>
                <a:schemeClr val="tx1">
                  <a:lumMod val="85000"/>
                  <a:lumOff val="15000"/>
                </a:schemeClr>
              </a:solidFill>
            </a:endParaRPr>
          </a:p>
        </p:txBody>
      </p:sp>
      <p:sp>
        <p:nvSpPr>
          <p:cNvPr id="9" name="Rectangle 8"/>
          <p:cNvSpPr/>
          <p:nvPr/>
        </p:nvSpPr>
        <p:spPr>
          <a:xfrm>
            <a:off x="1422643" y="4454007"/>
            <a:ext cx="3126433" cy="1323439"/>
          </a:xfrm>
          <a:prstGeom prst="rect">
            <a:avLst/>
          </a:prstGeom>
        </p:spPr>
        <p:txBody>
          <a:bodyPr wrap="none">
            <a:spAutoFit/>
          </a:bodyPr>
          <a:lstStyle/>
          <a:p>
            <a:r>
              <a:rPr lang="en-CA" sz="2000" dirty="0">
                <a:solidFill>
                  <a:srgbClr val="7D9A58"/>
                </a:solidFill>
              </a:rPr>
              <a:t>Meghan Noseworthy </a:t>
            </a:r>
          </a:p>
          <a:p>
            <a:r>
              <a:rPr lang="en-CA" sz="2000" dirty="0">
                <a:solidFill>
                  <a:srgbClr val="7D9A58"/>
                </a:solidFill>
              </a:rPr>
              <a:t>Canadian Forest Service</a:t>
            </a:r>
          </a:p>
          <a:p>
            <a:r>
              <a:rPr lang="en-CA" sz="2000" dirty="0">
                <a:solidFill>
                  <a:srgbClr val="7D9A58"/>
                </a:solidFill>
              </a:rPr>
              <a:t>47</a:t>
            </a:r>
            <a:r>
              <a:rPr lang="en-CA" sz="2000" baseline="30000" dirty="0">
                <a:solidFill>
                  <a:srgbClr val="7D9A58"/>
                </a:solidFill>
              </a:rPr>
              <a:t>th</a:t>
            </a:r>
            <a:r>
              <a:rPr lang="en-CA" sz="2000" dirty="0">
                <a:solidFill>
                  <a:srgbClr val="7D9A58"/>
                </a:solidFill>
              </a:rPr>
              <a:t> NAPPO Annual Meeting</a:t>
            </a:r>
          </a:p>
          <a:p>
            <a:endParaRPr lang="en-CA" sz="2000" dirty="0">
              <a:solidFill>
                <a:schemeClr val="tx1">
                  <a:lumMod val="85000"/>
                  <a:lumOff val="15000"/>
                </a:schemeClr>
              </a:solidFill>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5835300"/>
            <a:ext cx="12280900" cy="1063679"/>
          </a:xfrm>
          <a:prstGeom prst="rect">
            <a:avLst/>
          </a:prstGeom>
        </p:spPr>
      </p:pic>
      <p:pic>
        <p:nvPicPr>
          <p:cNvPr id="13" name="Picture 12"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274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s://lh3.googleusercontent.com/AzfT_MErJR14puktRZK_-MiUnxw9AAnCBCM98bKhWAjqOYgGo12nvCCkwlL_z3YfQo6rJWh5ZJujApGZ9-YKQNKAsXt2ZEZN12LsRoaKQJCI9HV_d-_qmQjtkvv1G76JU-YUXEPX1_34v50t1cstdsy6MC8ixbl_cUMOjqBu5Rfke330bPaXGuAN-ltu0VmUuZxcXccu6TF8_i9ix1RiGJwcywoRTbI2dBUyBYAy3ub08xPsyjnhhvKceHsB__edXC0MH3YJ1Asa29swF0AVqbRCyzF0UxQEkr5Q4nA2Yt99WA540duBoC3NOMKMMoVPg7R3g9FQm_-ZilbN_JIgpRpy3VgsJR-wY1UqsCBjbQSgPTfLwRfBmb-CYluq8ODvf_-OHIvhvr6YR4-Y_prWxh3fgB6PVj4wci9Pwb9zL96U8SuGEIEzGD8JpMatxt6xBGjVyUQMYWt4lyb21A1INVFDc8zRaVSkuPIO2Y8HdwWCdeqGNFiq0P7w8HuvoCwcGE0mlzwgPIJ--kzdxNdZrHYTVVrf9nMFHV6Eh7CEcuGK-DGBijkHsIN_OM-v_5UCIeae8lycOoUJ6MMtctgn2otVD7gCUdPcbKrSZAI-tM-B0rYbKKoIyFzMT0uja-xU=w534-h948-n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
          <a:stretch/>
        </p:blipFill>
        <p:spPr bwMode="auto">
          <a:xfrm>
            <a:off x="4031673" y="1"/>
            <a:ext cx="4179818"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0" y="2"/>
            <a:ext cx="4184073" cy="734290"/>
          </a:xfrm>
          <a:prstGeom prst="rect">
            <a:avLst/>
          </a:prstGeom>
        </p:spPr>
      </p:pic>
      <p:pic>
        <p:nvPicPr>
          <p:cNvPr id="17" name="Picture 16"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0801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0"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A26EB6AA-18D8-D884-C02D-189F5795B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1077" y="1700958"/>
            <a:ext cx="5412597" cy="3556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FA307D-D5B4-C0EB-7150-4A6BF7C11E9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511" y="919908"/>
            <a:ext cx="4466590" cy="781050"/>
          </a:xfrm>
          <a:prstGeom prst="rect">
            <a:avLst/>
          </a:prstGeom>
          <a:noFill/>
        </p:spPr>
      </p:pic>
    </p:spTree>
    <p:extLst>
      <p:ext uri="{BB962C8B-B14F-4D97-AF65-F5344CB8AC3E}">
        <p14:creationId xmlns:p14="http://schemas.microsoft.com/office/powerpoint/2010/main" val="362644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8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5353782-F557-8470-CE52-1323AF02CC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a:stretch/>
        </p:blipFill>
        <p:spPr bwMode="auto">
          <a:xfrm>
            <a:off x="1" y="-29497"/>
            <a:ext cx="12191999" cy="702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3E540C49-499B-C57A-6B87-3F15147DF7AB}"/>
              </a:ext>
            </a:extLst>
          </p:cNvPr>
          <p:cNvSpPr/>
          <p:nvPr/>
        </p:nvSpPr>
        <p:spPr>
          <a:xfrm>
            <a:off x="1685365" y="876300"/>
            <a:ext cx="8525435" cy="4965700"/>
          </a:xfrm>
          <a:prstGeom prst="rect">
            <a:avLst/>
          </a:prstGeom>
          <a:solidFill>
            <a:srgbClr val="4E8FED">
              <a:alpha val="24000"/>
            </a:srgbClr>
          </a:solidFill>
          <a:ln>
            <a:noFill/>
          </a:ln>
          <a:effectLst>
            <a:outerShdw blurRad="50800" dist="50800" dir="5400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ontent Placeholder 2"/>
          <p:cNvSpPr txBox="1">
            <a:spLocks/>
          </p:cNvSpPr>
          <p:nvPr/>
        </p:nvSpPr>
        <p:spPr>
          <a:xfrm>
            <a:off x="6413515" y="2042213"/>
            <a:ext cx="4000515" cy="4117287"/>
          </a:xfrm>
          <a:prstGeom prst="rect">
            <a:avLst/>
          </a:prstGeom>
          <a:noFill/>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s-ES_tradnl" sz="2400" dirty="0">
                <a:solidFill>
                  <a:schemeClr val="bg1"/>
                </a:solidFill>
              </a:rPr>
              <a:t>Miembros del grupo de expertos </a:t>
            </a:r>
          </a:p>
          <a:p>
            <a:pPr marL="0" indent="0">
              <a:spcAft>
                <a:spcPts val="1200"/>
              </a:spcAft>
              <a:buNone/>
            </a:pPr>
            <a:r>
              <a:rPr lang="es-ES_tradnl" sz="2400" dirty="0">
                <a:solidFill>
                  <a:schemeClr val="bg1"/>
                </a:solidFill>
              </a:rPr>
              <a:t>Comité Ejecutivo de la NAPPO por su apoyo </a:t>
            </a:r>
          </a:p>
          <a:p>
            <a:pPr marL="0" indent="0">
              <a:spcAft>
                <a:spcPts val="1200"/>
              </a:spcAft>
              <a:buNone/>
            </a:pPr>
            <a:r>
              <a:rPr lang="es-ES_tradnl" sz="2400" dirty="0">
                <a:solidFill>
                  <a:schemeClr val="bg1"/>
                </a:solidFill>
              </a:rPr>
              <a:t>Secretaría de la NAPPO  </a:t>
            </a:r>
            <a:endParaRPr lang="en-CA" sz="2400" dirty="0">
              <a:solidFill>
                <a:schemeClr val="bg1"/>
              </a:solidFill>
            </a:endParaRPr>
          </a:p>
          <a:p>
            <a:pPr marL="0" indent="0">
              <a:spcAft>
                <a:spcPts val="1200"/>
              </a:spcAft>
              <a:buNone/>
            </a:pPr>
            <a:r>
              <a:rPr lang="es-ES_tradnl" sz="2400" dirty="0">
                <a:solidFill>
                  <a:schemeClr val="bg1"/>
                </a:solidFill>
              </a:rPr>
              <a:t>CCM de la NAPPO   </a:t>
            </a:r>
            <a:endParaRPr lang="en-CA" sz="2400" dirty="0">
              <a:solidFill>
                <a:schemeClr val="bg1"/>
              </a:solidFill>
            </a:endParaRPr>
          </a:p>
          <a:p>
            <a:pPr marL="0" indent="0">
              <a:spcAft>
                <a:spcPts val="1200"/>
              </a:spcAft>
              <a:buNone/>
            </a:pPr>
            <a:r>
              <a:rPr lang="es-ES_tradnl" sz="2400" dirty="0">
                <a:solidFill>
                  <a:schemeClr val="bg1"/>
                </a:solidFill>
              </a:rPr>
              <a:t>NAPPO grupo de investigación de cuarentena forestal</a:t>
            </a:r>
            <a:r>
              <a:rPr lang="es-ES" sz="2400" dirty="0">
                <a:solidFill>
                  <a:schemeClr val="bg1"/>
                </a:solidFill>
              </a:rPr>
              <a:t> </a:t>
            </a:r>
            <a:endParaRPr lang="en-CA" sz="2400" dirty="0">
              <a:solidFill>
                <a:schemeClr val="bg1"/>
              </a:solidFill>
            </a:endParaRPr>
          </a:p>
        </p:txBody>
      </p:sp>
      <p:sp>
        <p:nvSpPr>
          <p:cNvPr id="2" name="Title 1"/>
          <p:cNvSpPr>
            <a:spLocks noGrp="1"/>
          </p:cNvSpPr>
          <p:nvPr>
            <p:ph type="title"/>
          </p:nvPr>
        </p:nvSpPr>
        <p:spPr>
          <a:xfrm>
            <a:off x="1833806" y="645783"/>
            <a:ext cx="4000515" cy="1325563"/>
          </a:xfrm>
          <a:noFill/>
          <a:effectLst/>
        </p:spPr>
        <p:txBody>
          <a:bodyPr>
            <a:normAutofit/>
          </a:bodyPr>
          <a:lstStyle/>
          <a:p>
            <a:r>
              <a:rPr lang="en-CA" sz="2800" b="1" dirty="0">
                <a:solidFill>
                  <a:schemeClr val="bg1"/>
                </a:solidFill>
              </a:rPr>
              <a:t>Thanks &amp; Acknowledgements	</a:t>
            </a:r>
          </a:p>
        </p:txBody>
      </p:sp>
      <p:sp>
        <p:nvSpPr>
          <p:cNvPr id="3" name="Content Placeholder 2"/>
          <p:cNvSpPr>
            <a:spLocks noGrp="1"/>
          </p:cNvSpPr>
          <p:nvPr>
            <p:ph idx="1"/>
          </p:nvPr>
        </p:nvSpPr>
        <p:spPr>
          <a:xfrm>
            <a:off x="1833806" y="2143815"/>
            <a:ext cx="4000515" cy="4117286"/>
          </a:xfrm>
          <a:noFill/>
          <a:effectLst/>
        </p:spPr>
        <p:txBody>
          <a:bodyPr>
            <a:normAutofit/>
          </a:bodyPr>
          <a:lstStyle/>
          <a:p>
            <a:pPr marL="0" indent="0">
              <a:spcAft>
                <a:spcPts val="1200"/>
              </a:spcAft>
              <a:buNone/>
            </a:pPr>
            <a:r>
              <a:rPr lang="en-CA" sz="2400" dirty="0">
                <a:solidFill>
                  <a:schemeClr val="bg1"/>
                </a:solidFill>
              </a:rPr>
              <a:t>Expert group members </a:t>
            </a:r>
          </a:p>
          <a:p>
            <a:pPr marL="0" indent="0">
              <a:spcAft>
                <a:spcPts val="1200"/>
              </a:spcAft>
              <a:buNone/>
            </a:pPr>
            <a:r>
              <a:rPr lang="en-CA" sz="2400" dirty="0">
                <a:solidFill>
                  <a:schemeClr val="bg1"/>
                </a:solidFill>
              </a:rPr>
              <a:t>NAPPO Executive Committee for their support </a:t>
            </a:r>
          </a:p>
          <a:p>
            <a:pPr marL="0" indent="0">
              <a:spcAft>
                <a:spcPts val="1200"/>
              </a:spcAft>
              <a:buNone/>
            </a:pPr>
            <a:r>
              <a:rPr lang="en-CA" sz="2400" dirty="0">
                <a:solidFill>
                  <a:schemeClr val="bg1"/>
                </a:solidFill>
              </a:rPr>
              <a:t>NAPPO Secretariat  </a:t>
            </a:r>
          </a:p>
          <a:p>
            <a:pPr marL="0" indent="0">
              <a:spcAft>
                <a:spcPts val="1200"/>
              </a:spcAft>
              <a:buNone/>
            </a:pPr>
            <a:r>
              <a:rPr lang="en-CA" sz="2400" dirty="0">
                <a:solidFill>
                  <a:schemeClr val="bg1"/>
                </a:solidFill>
              </a:rPr>
              <a:t>NAPPO AMC</a:t>
            </a:r>
          </a:p>
          <a:p>
            <a:pPr marL="0" indent="0">
              <a:spcAft>
                <a:spcPts val="1200"/>
              </a:spcAft>
              <a:buNone/>
            </a:pPr>
            <a:r>
              <a:rPr lang="en-CA" sz="2400" dirty="0">
                <a:solidFill>
                  <a:schemeClr val="bg1"/>
                </a:solidFill>
              </a:rPr>
              <a:t>NAPPO Forest Quarantine Research Group</a:t>
            </a:r>
          </a:p>
        </p:txBody>
      </p:sp>
      <p:sp>
        <p:nvSpPr>
          <p:cNvPr id="15" name="Title 1"/>
          <p:cNvSpPr txBox="1">
            <a:spLocks/>
          </p:cNvSpPr>
          <p:nvPr/>
        </p:nvSpPr>
        <p:spPr>
          <a:xfrm>
            <a:off x="6385209" y="645783"/>
            <a:ext cx="4028822" cy="1325563"/>
          </a:xfrm>
          <a:prstGeom prst="rect">
            <a:avLst/>
          </a:prstGeom>
          <a:noFill/>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2800" b="1" dirty="0">
                <a:solidFill>
                  <a:schemeClr val="bg1"/>
                </a:solidFill>
              </a:rPr>
              <a:t>Agradecimientos y reconocimientos 	</a:t>
            </a:r>
            <a:endParaRPr lang="en-CA" sz="2800" dirty="0">
              <a:solidFill>
                <a:schemeClr val="bg1"/>
              </a:solidFill>
            </a:endParaRPr>
          </a:p>
        </p:txBody>
      </p:sp>
    </p:spTree>
    <p:extLst>
      <p:ext uri="{BB962C8B-B14F-4D97-AF65-F5344CB8AC3E}">
        <p14:creationId xmlns:p14="http://schemas.microsoft.com/office/powerpoint/2010/main" val="266621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extBox 27"/>
          <p:cNvSpPr txBox="1"/>
          <p:nvPr/>
        </p:nvSpPr>
        <p:spPr>
          <a:xfrm>
            <a:off x="660356" y="1586581"/>
            <a:ext cx="8880460" cy="4262705"/>
          </a:xfrm>
          <a:prstGeom prst="rect">
            <a:avLst/>
          </a:prstGeom>
          <a:noFill/>
          <a:ln>
            <a:noFill/>
          </a:ln>
        </p:spPr>
        <p:txBody>
          <a:bodyPr wrap="square">
            <a:spAutoFit/>
          </a:bodyPr>
          <a:lstStyle/>
          <a:p>
            <a:pPr marL="342900" indent="-342900">
              <a:spcAft>
                <a:spcPts val="600"/>
              </a:spcAft>
              <a:buClr>
                <a:srgbClr val="7D9A58"/>
              </a:buClr>
              <a:buFont typeface="Arial" panose="020B0604020202020204" pitchFamily="34" charset="0"/>
              <a:buChar char="•"/>
            </a:pPr>
            <a:endParaRPr lang="en-US" sz="2400" dirty="0">
              <a:solidFill>
                <a:schemeClr val="tx1">
                  <a:lumMod val="85000"/>
                  <a:lumOff val="15000"/>
                </a:schemeClr>
              </a:solidFill>
            </a:endParaRP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Plant protection guidelines require scientific data</a:t>
            </a: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Heat treatment is a common measure</a:t>
            </a: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Quantification of species-specific lethal time-temperature regimes  </a:t>
            </a: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Challenges with studies to date:</a:t>
            </a:r>
          </a:p>
          <a:p>
            <a:pPr>
              <a:spcAft>
                <a:spcPts val="600"/>
              </a:spcAft>
              <a:buClr>
                <a:srgbClr val="7D9A58"/>
              </a:buClr>
            </a:pPr>
            <a:endParaRPr lang="en-US" sz="1000" dirty="0">
              <a:solidFill>
                <a:schemeClr val="tx1">
                  <a:lumMod val="85000"/>
                  <a:lumOff val="15000"/>
                </a:schemeClr>
              </a:solidFill>
            </a:endParaRPr>
          </a:p>
          <a:p>
            <a:pPr marL="800100" lvl="2"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Wood characteristics </a:t>
            </a:r>
          </a:p>
          <a:p>
            <a:pPr marL="457200" lvl="2">
              <a:spcAft>
                <a:spcPts val="600"/>
              </a:spcAft>
              <a:buClr>
                <a:srgbClr val="7D9A58"/>
              </a:buClr>
            </a:pPr>
            <a:r>
              <a:rPr lang="en-US" sz="2400" dirty="0">
                <a:solidFill>
                  <a:schemeClr val="tx1">
                    <a:lumMod val="85000"/>
                    <a:lumOff val="15000"/>
                  </a:schemeClr>
                </a:solidFill>
              </a:rPr>
              <a:t>     Dimension, moisture, density </a:t>
            </a:r>
          </a:p>
          <a:p>
            <a:pPr marL="800100" lvl="2"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Accuracy </a:t>
            </a:r>
          </a:p>
          <a:p>
            <a:pPr marL="457200" lvl="2">
              <a:spcAft>
                <a:spcPts val="600"/>
              </a:spcAft>
              <a:buClr>
                <a:srgbClr val="7D9A58"/>
              </a:buClr>
            </a:pPr>
            <a:r>
              <a:rPr lang="en-US" sz="2400" dirty="0">
                <a:solidFill>
                  <a:schemeClr val="tx1">
                    <a:lumMod val="85000"/>
                    <a:lumOff val="15000"/>
                  </a:schemeClr>
                </a:solidFill>
              </a:rPr>
              <a:t>     Application, measurement  </a:t>
            </a:r>
            <a:endParaRPr lang="en-CA" sz="2400" dirty="0">
              <a:solidFill>
                <a:schemeClr val="tx1">
                  <a:lumMod val="85000"/>
                  <a:lumOff val="15000"/>
                </a:schemeClr>
              </a:solidFill>
            </a:endParaRPr>
          </a:p>
        </p:txBody>
      </p:sp>
      <p:sp>
        <p:nvSpPr>
          <p:cNvPr id="2" name="Title 1"/>
          <p:cNvSpPr>
            <a:spLocks noGrp="1"/>
          </p:cNvSpPr>
          <p:nvPr>
            <p:ph type="title"/>
          </p:nvPr>
        </p:nvSpPr>
        <p:spPr>
          <a:xfrm>
            <a:off x="362063" y="787231"/>
            <a:ext cx="5264849" cy="1323358"/>
          </a:xfrm>
          <a:noFill/>
        </p:spPr>
        <p:txBody>
          <a:bodyPr>
            <a:normAutofit/>
          </a:bodyPr>
          <a:lstStyle/>
          <a:p>
            <a:r>
              <a:rPr lang="en-CA" sz="2800" b="1" dirty="0">
                <a:solidFill>
                  <a:schemeClr val="accent6">
                    <a:lumMod val="75000"/>
                  </a:schemeClr>
                </a:solidFill>
              </a:rPr>
              <a:t>Background, justification and scope</a:t>
            </a:r>
            <a:br>
              <a:rPr lang="en-CA" sz="3600" b="1" dirty="0">
                <a:solidFill>
                  <a:schemeClr val="accent6">
                    <a:lumMod val="75000"/>
                  </a:schemeClr>
                </a:solidFill>
              </a:rPr>
            </a:br>
            <a:r>
              <a:rPr lang="en-CA" sz="2600" dirty="0">
                <a:solidFill>
                  <a:schemeClr val="accent6">
                    <a:lumMod val="75000"/>
                  </a:schemeClr>
                </a:solidFill>
              </a:rPr>
              <a:t> </a:t>
            </a:r>
          </a:p>
        </p:txBody>
      </p:sp>
      <p:sp>
        <p:nvSpPr>
          <p:cNvPr id="3" name="Rectangle 2">
            <a:extLst>
              <a:ext uri="{FF2B5EF4-FFF2-40B4-BE49-F238E27FC236}">
                <a16:creationId xmlns:a16="http://schemas.microsoft.com/office/drawing/2014/main" id="{45840026-2818-2A1D-4B86-B1366AC2B842}"/>
              </a:ext>
            </a:extLst>
          </p:cNvPr>
          <p:cNvSpPr/>
          <p:nvPr/>
        </p:nvSpPr>
        <p:spPr>
          <a:xfrm>
            <a:off x="10025743" y="10886"/>
            <a:ext cx="2166257" cy="19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77" name="Picture 2076"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8CB36E64-1BD1-0BFD-08C9-F7E6975021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274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2078"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FF1E0961-ABE5-905F-7F54-17B985D81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801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2080"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855ECFDA-C112-37A4-FA60-621735B5BB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1877DB-C109-1914-3C6E-3C4BD080E7B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5835300"/>
            <a:ext cx="12280900" cy="1063679"/>
          </a:xfrm>
          <a:prstGeom prst="rect">
            <a:avLst/>
          </a:prstGeom>
        </p:spPr>
      </p:pic>
      <p:pic>
        <p:nvPicPr>
          <p:cNvPr id="6" name="Picture 5">
            <a:extLst>
              <a:ext uri="{FF2B5EF4-FFF2-40B4-BE49-F238E27FC236}">
                <a16:creationId xmlns:a16="http://schemas.microsoft.com/office/drawing/2014/main" id="{B8ECEFA4-875A-0DD0-E173-E3F3E67607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1" r="-1"/>
          <a:stretch/>
        </p:blipFill>
        <p:spPr>
          <a:xfrm>
            <a:off x="10413986" y="2994"/>
            <a:ext cx="1778013" cy="1283424"/>
          </a:xfrm>
          <a:prstGeom prst="rect">
            <a:avLst/>
          </a:prstGeom>
        </p:spPr>
      </p:pic>
      <p:pic>
        <p:nvPicPr>
          <p:cNvPr id="7" name="Picture 4" descr="chinese-bluestain">
            <a:extLst>
              <a:ext uri="{FF2B5EF4-FFF2-40B4-BE49-F238E27FC236}">
                <a16:creationId xmlns:a16="http://schemas.microsoft.com/office/drawing/2014/main" id="{2BDACD73-9AAA-F09D-4014-543F43265F6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439387" y="1282784"/>
            <a:ext cx="1778013" cy="1764399"/>
          </a:xfrm>
          <a:prstGeom prst="roundRect">
            <a:avLst>
              <a:gd name="adj" fmla="val 0"/>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nationalplywood.net/uploads/7/0/8/8/7088715/6443106_orig.png">
            <a:extLst>
              <a:ext uri="{FF2B5EF4-FFF2-40B4-BE49-F238E27FC236}">
                <a16:creationId xmlns:a16="http://schemas.microsoft.com/office/drawing/2014/main" id="{A2DE41F4-46FB-A634-79A9-031D25A6C0F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441892" y="4319671"/>
            <a:ext cx="1807258" cy="1468463"/>
          </a:xfrm>
          <a:prstGeom prst="roundRect">
            <a:avLst>
              <a:gd name="adj" fmla="val 0"/>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F0ECCB2-D183-9A27-47ED-4A9F2B4BA25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0442563" y="3042952"/>
            <a:ext cx="1749436" cy="1276720"/>
          </a:xfrm>
          <a:prstGeom prst="rect">
            <a:avLst/>
          </a:prstGeom>
        </p:spPr>
      </p:pic>
      <p:pic>
        <p:nvPicPr>
          <p:cNvPr id="4" name="Picture 2">
            <a:extLst>
              <a:ext uri="{FF2B5EF4-FFF2-40B4-BE49-F238E27FC236}">
                <a16:creationId xmlns:a16="http://schemas.microsoft.com/office/drawing/2014/main" id="{FE34A8A2-3EF1-6A3D-90CB-AE15BCC4D5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96817" y="3553723"/>
            <a:ext cx="3061275" cy="2605274"/>
          </a:xfrm>
          <a:prstGeom prst="roundRect">
            <a:avLst>
              <a:gd name="adj" fmla="val 0"/>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77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odeling of the dose-response of small wood samples infested with Bursaphelenchus xylophilus and treated with microwave irradiation at 14 different temperatures with a one-min hold time. Each wood sample represented one observation. Each data point represents the percentage mortality at that temperature. The distribution was determined by best fit of the data. Probit model Chi-square Goodness of Fit test = 1.15, df = 12, heterogeneity (h) = 0.096 (h &lt; 1 represents a good fit of the data). Â ">
            <a:extLst>
              <a:ext uri="{FF2B5EF4-FFF2-40B4-BE49-F238E27FC236}">
                <a16:creationId xmlns:a16="http://schemas.microsoft.com/office/drawing/2014/main" id="{3BDF87AF-46C9-1C10-8CDF-C18957CFC73E}"/>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8344699" y="1653619"/>
            <a:ext cx="3680388" cy="3097088"/>
          </a:xfrm>
          <a:prstGeom prst="rect">
            <a:avLst/>
          </a:prstGeom>
          <a:noFill/>
          <a:ln w="9525">
            <a:noFill/>
            <a:miter lim="800000"/>
            <a:headEnd/>
            <a:tailEnd/>
          </a:ln>
        </p:spPr>
      </p:pic>
      <p:sp>
        <p:nvSpPr>
          <p:cNvPr id="9" name="TextBox 8">
            <a:extLst>
              <a:ext uri="{FF2B5EF4-FFF2-40B4-BE49-F238E27FC236}">
                <a16:creationId xmlns:a16="http://schemas.microsoft.com/office/drawing/2014/main" id="{6A2531F2-3C4F-CD91-6DC4-12D24524172F}"/>
              </a:ext>
            </a:extLst>
          </p:cNvPr>
          <p:cNvSpPr txBox="1"/>
          <p:nvPr/>
        </p:nvSpPr>
        <p:spPr>
          <a:xfrm>
            <a:off x="664107" y="1608895"/>
            <a:ext cx="8420198" cy="4416594"/>
          </a:xfrm>
          <a:prstGeom prst="rect">
            <a:avLst/>
          </a:prstGeom>
          <a:noFill/>
          <a:ln>
            <a:noFill/>
          </a:ln>
        </p:spPr>
        <p:txBody>
          <a:bodyPr wrap="square">
            <a:spAutoFit/>
          </a:bodyPr>
          <a:lstStyle/>
          <a:p>
            <a:pPr marL="342900" indent="-342900">
              <a:spcAft>
                <a:spcPts val="1200"/>
              </a:spcAft>
              <a:buClr>
                <a:srgbClr val="7D9A58"/>
              </a:buClr>
              <a:buFont typeface="Arial" panose="020B0604020202020204" pitchFamily="34" charset="0"/>
              <a:buChar char="•"/>
            </a:pPr>
            <a:r>
              <a:rPr lang="en-US" sz="2400" dirty="0">
                <a:solidFill>
                  <a:schemeClr val="tx1">
                    <a:lumMod val="85000"/>
                    <a:lumOff val="15000"/>
                  </a:schemeClr>
                </a:solidFill>
              </a:rPr>
              <a:t>Range of results </a:t>
            </a:r>
          </a:p>
          <a:p>
            <a:pPr marL="342900" indent="-342900">
              <a:spcAft>
                <a:spcPts val="1200"/>
              </a:spcAft>
              <a:buClr>
                <a:srgbClr val="7D9A58"/>
              </a:buClr>
              <a:buFont typeface="Arial" panose="020B0604020202020204" pitchFamily="34" charset="0"/>
              <a:buChar char="•"/>
            </a:pPr>
            <a:r>
              <a:rPr lang="en-US" sz="2400" dirty="0">
                <a:solidFill>
                  <a:schemeClr val="tx1">
                    <a:lumMod val="85000"/>
                    <a:lumOff val="15000"/>
                  </a:schemeClr>
                </a:solidFill>
              </a:rPr>
              <a:t>Lack of harmony in heat treatment used globally</a:t>
            </a:r>
          </a:p>
          <a:p>
            <a:pPr marL="342900" indent="-342900">
              <a:spcAft>
                <a:spcPts val="1200"/>
              </a:spcAft>
              <a:buClr>
                <a:srgbClr val="7D9A58"/>
              </a:buClr>
              <a:buFont typeface="Arial" panose="020B0604020202020204" pitchFamily="34" charset="0"/>
              <a:buChar char="•"/>
            </a:pPr>
            <a:r>
              <a:rPr lang="en-US" sz="2400" dirty="0">
                <a:solidFill>
                  <a:schemeClr val="tx1">
                    <a:lumMod val="85000"/>
                    <a:lumOff val="15000"/>
                  </a:schemeClr>
                </a:solidFill>
              </a:rPr>
              <a:t>Recommendation to use controlled </a:t>
            </a:r>
            <a:r>
              <a:rPr lang="en-US" sz="2400" i="1" dirty="0">
                <a:solidFill>
                  <a:schemeClr val="tx1">
                    <a:lumMod val="85000"/>
                    <a:lumOff val="15000"/>
                  </a:schemeClr>
                </a:solidFill>
              </a:rPr>
              <a:t>in vitro </a:t>
            </a:r>
            <a:r>
              <a:rPr lang="en-US" sz="2400" dirty="0">
                <a:solidFill>
                  <a:schemeClr val="tx1">
                    <a:lumMod val="85000"/>
                    <a:lumOff val="15000"/>
                  </a:schemeClr>
                </a:solidFill>
              </a:rPr>
              <a:t>experiment:</a:t>
            </a:r>
          </a:p>
          <a:p>
            <a:pPr marL="1371600" lvl="2" indent="-4572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Target minimum lethal dose  </a:t>
            </a:r>
          </a:p>
          <a:p>
            <a:pPr marL="1371600" lvl="2" indent="-4572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Test wide range of pests from different climates</a:t>
            </a:r>
          </a:p>
          <a:p>
            <a:pPr marL="1371600" lvl="2" indent="-4572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Provide confidence in heat treatment </a:t>
            </a:r>
            <a:r>
              <a:rPr lang="en-CA" sz="2400" dirty="0">
                <a:solidFill>
                  <a:schemeClr val="tx1">
                    <a:lumMod val="85000"/>
                    <a:lumOff val="15000"/>
                  </a:schemeClr>
                </a:solidFill>
              </a:rPr>
              <a:t> </a:t>
            </a:r>
            <a:endParaRPr lang="en-US" sz="2400" dirty="0">
              <a:solidFill>
                <a:schemeClr val="tx1">
                  <a:lumMod val="85000"/>
                  <a:lumOff val="15000"/>
                </a:schemeClr>
              </a:solidFill>
            </a:endParaRPr>
          </a:p>
          <a:p>
            <a:pPr marL="342900" indent="-342900">
              <a:spcAft>
                <a:spcPts val="1200"/>
              </a:spcAft>
              <a:buClr>
                <a:srgbClr val="7D9A58"/>
              </a:buClr>
              <a:buFont typeface="Arial" panose="020B0604020202020204" pitchFamily="34" charset="0"/>
              <a:buChar char="•"/>
            </a:pPr>
            <a:r>
              <a:rPr lang="en-US" sz="2400" dirty="0">
                <a:solidFill>
                  <a:schemeClr val="tx1">
                    <a:lumMod val="85000"/>
                    <a:lumOff val="15000"/>
                  </a:schemeClr>
                </a:solidFill>
              </a:rPr>
              <a:t>Dose delivery considerations – kiln schedules</a:t>
            </a:r>
          </a:p>
          <a:p>
            <a:pPr lvl="1">
              <a:spcAft>
                <a:spcPts val="1200"/>
              </a:spcAft>
              <a:buClr>
                <a:srgbClr val="7D9A58"/>
              </a:buClr>
            </a:pPr>
            <a:endParaRPr lang="en-US" sz="2400" dirty="0">
              <a:solidFill>
                <a:schemeClr val="tx1">
                  <a:lumMod val="85000"/>
                  <a:lumOff val="15000"/>
                </a:schemeClr>
              </a:solidFill>
            </a:endParaRPr>
          </a:p>
          <a:p>
            <a:pPr marL="800100" lvl="1" indent="-342900">
              <a:spcAft>
                <a:spcPts val="1200"/>
              </a:spcAft>
              <a:buClr>
                <a:srgbClr val="7D9A58"/>
              </a:buClr>
              <a:buFont typeface="Arial" panose="020B0604020202020204" pitchFamily="34" charset="0"/>
              <a:buChar char="•"/>
            </a:pPr>
            <a:endParaRPr lang="en-US" sz="2400" dirty="0">
              <a:solidFill>
                <a:schemeClr val="tx1">
                  <a:lumMod val="85000"/>
                  <a:lumOff val="15000"/>
                </a:schemeClr>
              </a:solidFill>
            </a:endParaRPr>
          </a:p>
        </p:txBody>
      </p:sp>
      <p:sp>
        <p:nvSpPr>
          <p:cNvPr id="3" name="Rectangle 2">
            <a:extLst>
              <a:ext uri="{FF2B5EF4-FFF2-40B4-BE49-F238E27FC236}">
                <a16:creationId xmlns:a16="http://schemas.microsoft.com/office/drawing/2014/main" id="{45840026-2818-2A1D-4B86-B1366AC2B842}"/>
              </a:ext>
            </a:extLst>
          </p:cNvPr>
          <p:cNvSpPr/>
          <p:nvPr/>
        </p:nvSpPr>
        <p:spPr>
          <a:xfrm>
            <a:off x="10025743" y="10886"/>
            <a:ext cx="2166257" cy="19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a:extLst>
              <a:ext uri="{FF2B5EF4-FFF2-40B4-BE49-F238E27FC236}">
                <a16:creationId xmlns:a16="http://schemas.microsoft.com/office/drawing/2014/main" id="{091ED657-7D16-A487-DFD1-080C27FC4F56}"/>
              </a:ext>
            </a:extLst>
          </p:cNvPr>
          <p:cNvSpPr>
            <a:spLocks noGrp="1"/>
          </p:cNvSpPr>
          <p:nvPr>
            <p:ph type="title"/>
          </p:nvPr>
        </p:nvSpPr>
        <p:spPr>
          <a:xfrm>
            <a:off x="362063" y="787231"/>
            <a:ext cx="5264849" cy="1323358"/>
          </a:xfrm>
          <a:noFill/>
        </p:spPr>
        <p:txBody>
          <a:bodyPr>
            <a:normAutofit/>
          </a:bodyPr>
          <a:lstStyle/>
          <a:p>
            <a:r>
              <a:rPr lang="en-CA" sz="2800" b="1" dirty="0">
                <a:solidFill>
                  <a:schemeClr val="accent6">
                    <a:lumMod val="75000"/>
                  </a:schemeClr>
                </a:solidFill>
              </a:rPr>
              <a:t>Background, justification and scope</a:t>
            </a:r>
            <a:br>
              <a:rPr lang="en-CA" sz="3600" b="1" dirty="0">
                <a:solidFill>
                  <a:schemeClr val="accent6">
                    <a:lumMod val="75000"/>
                  </a:schemeClr>
                </a:solidFill>
              </a:rPr>
            </a:br>
            <a:r>
              <a:rPr lang="en-CA" sz="2600" dirty="0">
                <a:solidFill>
                  <a:schemeClr val="accent6">
                    <a:lumMod val="75000"/>
                  </a:schemeClr>
                </a:solidFill>
              </a:rPr>
              <a:t> </a:t>
            </a:r>
          </a:p>
        </p:txBody>
      </p:sp>
      <p:pic>
        <p:nvPicPr>
          <p:cNvPr id="14" name="Picture 13"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D6455B62-1AC1-2279-07E1-7065ED4305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274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B96D5ED9-702D-2E61-C09E-DBCA992B50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0801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AE7AEE69-639B-810B-F10B-49F5F727F3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0"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01CAB2C4-A643-2EF2-EBB5-87A163BE6DB1}"/>
              </a:ext>
            </a:extLst>
          </p:cNvPr>
          <p:cNvGrpSpPr/>
          <p:nvPr/>
        </p:nvGrpSpPr>
        <p:grpSpPr>
          <a:xfrm>
            <a:off x="0" y="5243860"/>
            <a:ext cx="12191999" cy="1622503"/>
            <a:chOff x="-723455" y="5271910"/>
            <a:chExt cx="12191999" cy="1622503"/>
          </a:xfrm>
        </p:grpSpPr>
        <p:pic>
          <p:nvPicPr>
            <p:cNvPr id="29" name="Picture 28">
              <a:extLst>
                <a:ext uri="{FF2B5EF4-FFF2-40B4-BE49-F238E27FC236}">
                  <a16:creationId xmlns:a16="http://schemas.microsoft.com/office/drawing/2014/main" id="{D6017349-FA95-C76F-2024-CF337DD2E4C5}"/>
                </a:ext>
              </a:extLst>
            </p:cNvPr>
            <p:cNvPicPr>
              <a:picLocks noChangeAspect="1"/>
            </p:cNvPicPr>
            <p:nvPr/>
          </p:nvPicPr>
          <p:blipFill>
            <a:blip r:embed="rId5"/>
            <a:stretch>
              <a:fillRect/>
            </a:stretch>
          </p:blipFill>
          <p:spPr>
            <a:xfrm rot="16200000">
              <a:off x="5011902" y="3051270"/>
              <a:ext cx="1620678" cy="6061957"/>
            </a:xfrm>
            <a:prstGeom prst="rect">
              <a:avLst/>
            </a:prstGeom>
          </p:spPr>
        </p:pic>
        <p:pic>
          <p:nvPicPr>
            <p:cNvPr id="27" name="image21.jpg">
              <a:extLst>
                <a:ext uri="{FF2B5EF4-FFF2-40B4-BE49-F238E27FC236}">
                  <a16:creationId xmlns:a16="http://schemas.microsoft.com/office/drawing/2014/main" id="{2C5C6B86-E2E7-424C-07BF-2D520D524A7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16200000">
              <a:off x="10505" y="4544175"/>
              <a:ext cx="1616278" cy="308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a:extLst>
                <a:ext uri="{FF2B5EF4-FFF2-40B4-BE49-F238E27FC236}">
                  <a16:creationId xmlns:a16="http://schemas.microsoft.com/office/drawing/2014/main" id="{0B914953-F603-0EA4-6107-E8252B9CB0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849" t="23670" r="3621"/>
            <a:stretch/>
          </p:blipFill>
          <p:spPr bwMode="auto">
            <a:xfrm>
              <a:off x="9248567" y="5305726"/>
              <a:ext cx="2219977" cy="158010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204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5E9872-ECF0-D2E3-1915-8C6339214F7C}"/>
              </a:ext>
            </a:extLst>
          </p:cNvPr>
          <p:cNvSpPr txBox="1">
            <a:spLocks/>
          </p:cNvSpPr>
          <p:nvPr/>
        </p:nvSpPr>
        <p:spPr>
          <a:xfrm>
            <a:off x="362063" y="787231"/>
            <a:ext cx="8553337" cy="132335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rPr>
              <a:t>Heat treatment water bath </a:t>
            </a:r>
          </a:p>
          <a:p>
            <a:r>
              <a:rPr lang="en-CA" sz="2800" b="1" dirty="0">
                <a:solidFill>
                  <a:schemeClr val="accent6">
                    <a:lumMod val="75000"/>
                  </a:schemeClr>
                </a:solidFill>
              </a:rPr>
              <a:t> </a:t>
            </a:r>
            <a:r>
              <a:rPr lang="en-CA" sz="2800" b="1" i="1" dirty="0">
                <a:solidFill>
                  <a:schemeClr val="accent6">
                    <a:lumMod val="75000"/>
                  </a:schemeClr>
                </a:solidFill>
              </a:rPr>
              <a:t>in vitro </a:t>
            </a:r>
            <a:r>
              <a:rPr lang="en-CA" sz="2800" b="1" dirty="0">
                <a:solidFill>
                  <a:schemeClr val="accent6">
                    <a:lumMod val="75000"/>
                  </a:schemeClr>
                </a:solidFill>
              </a:rPr>
              <a:t>and </a:t>
            </a:r>
            <a:r>
              <a:rPr lang="en-CA" sz="2800" b="1" i="1" dirty="0">
                <a:solidFill>
                  <a:schemeClr val="accent6">
                    <a:lumMod val="75000"/>
                  </a:schemeClr>
                </a:solidFill>
              </a:rPr>
              <a:t>in wood </a:t>
            </a:r>
            <a:r>
              <a:rPr lang="en-CA" sz="2800" b="1" dirty="0">
                <a:solidFill>
                  <a:schemeClr val="accent6">
                    <a:lumMod val="75000"/>
                  </a:schemeClr>
                </a:solidFill>
              </a:rPr>
              <a:t>testing</a:t>
            </a:r>
            <a:br>
              <a:rPr lang="en-CA" sz="3600" b="1" dirty="0">
                <a:solidFill>
                  <a:schemeClr val="accent6">
                    <a:lumMod val="75000"/>
                  </a:schemeClr>
                </a:solidFill>
              </a:rPr>
            </a:br>
            <a:r>
              <a:rPr lang="en-CA" sz="2600" dirty="0">
                <a:solidFill>
                  <a:schemeClr val="accent6">
                    <a:lumMod val="75000"/>
                  </a:schemeClr>
                </a:solidFill>
              </a:rPr>
              <a:t> </a:t>
            </a:r>
          </a:p>
        </p:txBody>
      </p:sp>
      <p:sp>
        <p:nvSpPr>
          <p:cNvPr id="7" name="Content Placeholder 2">
            <a:extLst>
              <a:ext uri="{FF2B5EF4-FFF2-40B4-BE49-F238E27FC236}">
                <a16:creationId xmlns:a16="http://schemas.microsoft.com/office/drawing/2014/main" id="{5B7406EB-6354-FA60-744E-37DE5A2C24AB}"/>
              </a:ext>
            </a:extLst>
          </p:cNvPr>
          <p:cNvSpPr>
            <a:spLocks noGrp="1"/>
          </p:cNvSpPr>
          <p:nvPr>
            <p:ph idx="1"/>
          </p:nvPr>
        </p:nvSpPr>
        <p:spPr>
          <a:xfrm>
            <a:off x="659899" y="2078436"/>
            <a:ext cx="5321297" cy="3445046"/>
          </a:xfrm>
          <a:noFill/>
          <a:ln>
            <a:noFill/>
          </a:ln>
        </p:spPr>
        <p:txBody>
          <a:bodyPr wrap="square">
            <a:spAutoFit/>
          </a:bodyPr>
          <a:lstStyle/>
          <a:p>
            <a:pPr marL="342900" indent="-342900" defTabSz="457200">
              <a:spcAft>
                <a:spcPts val="600"/>
              </a:spcAft>
              <a:buClr>
                <a:srgbClr val="7D9A58"/>
              </a:buClr>
            </a:pPr>
            <a:r>
              <a:rPr lang="en-CA" sz="2400" dirty="0">
                <a:solidFill>
                  <a:schemeClr val="tx1">
                    <a:lumMod val="85000"/>
                    <a:lumOff val="15000"/>
                  </a:schemeClr>
                </a:solidFill>
              </a:rPr>
              <a:t>Highly controlled heat application</a:t>
            </a:r>
          </a:p>
          <a:p>
            <a:pPr marL="342900" indent="-342900" defTabSz="457200">
              <a:spcAft>
                <a:spcPts val="600"/>
              </a:spcAft>
              <a:buClr>
                <a:srgbClr val="7D9A58"/>
              </a:buClr>
            </a:pPr>
            <a:r>
              <a:rPr lang="en-CA" sz="2400" dirty="0">
                <a:solidFill>
                  <a:schemeClr val="tx1">
                    <a:lumMod val="85000"/>
                    <a:lumOff val="15000"/>
                  </a:schemeClr>
                </a:solidFill>
              </a:rPr>
              <a:t>High resolution and accuracy   </a:t>
            </a:r>
          </a:p>
          <a:p>
            <a:pPr marL="342900" indent="-342900" defTabSz="457200">
              <a:spcAft>
                <a:spcPts val="600"/>
              </a:spcAft>
              <a:buClr>
                <a:srgbClr val="7D9A58"/>
              </a:buClr>
            </a:pPr>
            <a:r>
              <a:rPr lang="en-CA" sz="2400" i="1" dirty="0">
                <a:solidFill>
                  <a:schemeClr val="tx1">
                    <a:lumMod val="85000"/>
                    <a:lumOff val="15000"/>
                  </a:schemeClr>
                </a:solidFill>
              </a:rPr>
              <a:t>In vitro </a:t>
            </a:r>
            <a:r>
              <a:rPr lang="en-CA" sz="2400" dirty="0">
                <a:solidFill>
                  <a:schemeClr val="tx1">
                    <a:lumMod val="85000"/>
                    <a:lumOff val="15000"/>
                  </a:schemeClr>
                </a:solidFill>
              </a:rPr>
              <a:t>and </a:t>
            </a:r>
            <a:r>
              <a:rPr lang="en-CA" sz="2400" i="1" dirty="0">
                <a:solidFill>
                  <a:schemeClr val="tx1">
                    <a:lumMod val="85000"/>
                    <a:lumOff val="15000"/>
                  </a:schemeClr>
                </a:solidFill>
              </a:rPr>
              <a:t>in vivo</a:t>
            </a:r>
            <a:r>
              <a:rPr lang="en-CA" sz="2400" dirty="0">
                <a:solidFill>
                  <a:schemeClr val="tx1">
                    <a:lumMod val="85000"/>
                    <a:lumOff val="15000"/>
                  </a:schemeClr>
                </a:solidFill>
              </a:rPr>
              <a:t> (in wood)</a:t>
            </a:r>
            <a:r>
              <a:rPr lang="en-CA" sz="2400" i="1" dirty="0">
                <a:solidFill>
                  <a:schemeClr val="tx1">
                    <a:lumMod val="85000"/>
                    <a:lumOff val="15000"/>
                  </a:schemeClr>
                </a:solidFill>
              </a:rPr>
              <a:t>  </a:t>
            </a:r>
          </a:p>
          <a:p>
            <a:pPr marL="342900" indent="-342900" defTabSz="457200">
              <a:spcAft>
                <a:spcPts val="600"/>
              </a:spcAft>
              <a:buClr>
                <a:srgbClr val="7D9A58"/>
              </a:buClr>
            </a:pPr>
            <a:r>
              <a:rPr lang="en-CA" sz="2400" dirty="0">
                <a:solidFill>
                  <a:schemeClr val="tx1">
                    <a:lumMod val="85000"/>
                    <a:lumOff val="15000"/>
                  </a:schemeClr>
                </a:solidFill>
              </a:rPr>
              <a:t>Ring study – test organisms in their native range</a:t>
            </a:r>
          </a:p>
          <a:p>
            <a:pPr marL="0" indent="0" defTabSz="457200">
              <a:spcAft>
                <a:spcPts val="600"/>
              </a:spcAft>
              <a:buClr>
                <a:srgbClr val="7D9A58"/>
              </a:buClr>
              <a:buNone/>
            </a:pPr>
            <a:r>
              <a:rPr lang="en-US" sz="2400" dirty="0">
                <a:solidFill>
                  <a:schemeClr val="tx1">
                    <a:lumMod val="85000"/>
                    <a:lumOff val="15000"/>
                  </a:schemeClr>
                </a:solidFill>
              </a:rPr>
              <a:t> </a:t>
            </a:r>
          </a:p>
          <a:p>
            <a:pPr marL="342900" indent="-342900" defTabSz="457200">
              <a:spcAft>
                <a:spcPts val="600"/>
              </a:spcAft>
              <a:buClr>
                <a:srgbClr val="7D9A58"/>
              </a:buClr>
            </a:pPr>
            <a:endParaRPr lang="en-CA" sz="2400" dirty="0">
              <a:solidFill>
                <a:schemeClr val="tx1">
                  <a:lumMod val="85000"/>
                  <a:lumOff val="15000"/>
                </a:schemeClr>
              </a:solidFill>
            </a:endParaRPr>
          </a:p>
        </p:txBody>
      </p:sp>
      <p:grpSp>
        <p:nvGrpSpPr>
          <p:cNvPr id="23" name="Group 22">
            <a:extLst>
              <a:ext uri="{FF2B5EF4-FFF2-40B4-BE49-F238E27FC236}">
                <a16:creationId xmlns:a16="http://schemas.microsoft.com/office/drawing/2014/main" id="{068A0E28-0ACA-0021-335A-03B0CA7A8339}"/>
              </a:ext>
            </a:extLst>
          </p:cNvPr>
          <p:cNvGrpSpPr/>
          <p:nvPr/>
        </p:nvGrpSpPr>
        <p:grpSpPr>
          <a:xfrm>
            <a:off x="4373843" y="910009"/>
            <a:ext cx="2383648" cy="1347887"/>
            <a:chOff x="2150918" y="1513070"/>
            <a:chExt cx="8517082" cy="4591240"/>
          </a:xfrm>
        </p:grpSpPr>
        <p:pic>
          <p:nvPicPr>
            <p:cNvPr id="26" name="Picture 2" descr="Free World Map Black And White Png, Download Free World Map Black And White  Png png images, Free ClipArts on Clipart Library">
              <a:extLst>
                <a:ext uri="{FF2B5EF4-FFF2-40B4-BE49-F238E27FC236}">
                  <a16:creationId xmlns:a16="http://schemas.microsoft.com/office/drawing/2014/main" id="{FF406D54-FD6F-4665-6541-DB64750AE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918" y="1513070"/>
              <a:ext cx="8517082" cy="45912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B0A6F109-EAA1-F937-B33A-E6F4A54AB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999" y="2753931"/>
              <a:ext cx="698809" cy="626238"/>
            </a:xfrm>
            <a:prstGeom prst="rect">
              <a:avLst/>
            </a:prstGeom>
          </p:spPr>
        </p:pic>
        <p:pic>
          <p:nvPicPr>
            <p:cNvPr id="29" name="Picture 28">
              <a:extLst>
                <a:ext uri="{FF2B5EF4-FFF2-40B4-BE49-F238E27FC236}">
                  <a16:creationId xmlns:a16="http://schemas.microsoft.com/office/drawing/2014/main" id="{2A9F4E18-8001-6CF8-CB9E-7EC1D46A6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9228" y="4547063"/>
              <a:ext cx="708070" cy="634537"/>
            </a:xfrm>
            <a:prstGeom prst="rect">
              <a:avLst/>
            </a:prstGeom>
          </p:spPr>
        </p:pic>
        <p:pic>
          <p:nvPicPr>
            <p:cNvPr id="30" name="Picture 29">
              <a:extLst>
                <a:ext uri="{FF2B5EF4-FFF2-40B4-BE49-F238E27FC236}">
                  <a16:creationId xmlns:a16="http://schemas.microsoft.com/office/drawing/2014/main" id="{0DFA18AD-ABD6-E25B-C2C2-07C541647B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8532" y="2857848"/>
              <a:ext cx="665554" cy="596436"/>
            </a:xfrm>
            <a:prstGeom prst="rect">
              <a:avLst/>
            </a:prstGeom>
          </p:spPr>
        </p:pic>
        <p:pic>
          <p:nvPicPr>
            <p:cNvPr id="31" name="Picture 30">
              <a:extLst>
                <a:ext uri="{FF2B5EF4-FFF2-40B4-BE49-F238E27FC236}">
                  <a16:creationId xmlns:a16="http://schemas.microsoft.com/office/drawing/2014/main" id="{335E5ECD-6606-19C9-18C5-046F448DE1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0455" y="2553380"/>
              <a:ext cx="592118" cy="530627"/>
            </a:xfrm>
            <a:prstGeom prst="rect">
              <a:avLst/>
            </a:prstGeom>
          </p:spPr>
        </p:pic>
        <p:pic>
          <p:nvPicPr>
            <p:cNvPr id="32" name="Picture 31">
              <a:extLst>
                <a:ext uri="{FF2B5EF4-FFF2-40B4-BE49-F238E27FC236}">
                  <a16:creationId xmlns:a16="http://schemas.microsoft.com/office/drawing/2014/main" id="{7E0D13AB-6E80-DB7E-7892-9F2F5D8242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3869" y="4242957"/>
              <a:ext cx="708070" cy="634537"/>
            </a:xfrm>
            <a:prstGeom prst="rect">
              <a:avLst/>
            </a:prstGeom>
          </p:spPr>
        </p:pic>
        <p:pic>
          <p:nvPicPr>
            <p:cNvPr id="33" name="Picture 32">
              <a:extLst>
                <a:ext uri="{FF2B5EF4-FFF2-40B4-BE49-F238E27FC236}">
                  <a16:creationId xmlns:a16="http://schemas.microsoft.com/office/drawing/2014/main" id="{0B325345-15FD-437B-8BBB-14346FB428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9592" y="4864331"/>
              <a:ext cx="708070" cy="634537"/>
            </a:xfrm>
            <a:prstGeom prst="rect">
              <a:avLst/>
            </a:prstGeom>
          </p:spPr>
        </p:pic>
        <p:pic>
          <p:nvPicPr>
            <p:cNvPr id="34" name="Picture 33">
              <a:extLst>
                <a:ext uri="{FF2B5EF4-FFF2-40B4-BE49-F238E27FC236}">
                  <a16:creationId xmlns:a16="http://schemas.microsoft.com/office/drawing/2014/main" id="{CF0850B4-0CDE-4105-C6E7-0908FC3E19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871" y="3234345"/>
              <a:ext cx="708070" cy="634537"/>
            </a:xfrm>
            <a:prstGeom prst="rect">
              <a:avLst/>
            </a:prstGeom>
          </p:spPr>
        </p:pic>
        <p:pic>
          <p:nvPicPr>
            <p:cNvPr id="35" name="Picture 34">
              <a:extLst>
                <a:ext uri="{FF2B5EF4-FFF2-40B4-BE49-F238E27FC236}">
                  <a16:creationId xmlns:a16="http://schemas.microsoft.com/office/drawing/2014/main" id="{E5DDF6B8-B7E7-F678-2D21-AAAEA64598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8560" y="3156066"/>
              <a:ext cx="708070" cy="634537"/>
            </a:xfrm>
            <a:prstGeom prst="rect">
              <a:avLst/>
            </a:prstGeom>
          </p:spPr>
        </p:pic>
        <p:sp>
          <p:nvSpPr>
            <p:cNvPr id="36" name="Oval 35">
              <a:extLst>
                <a:ext uri="{FF2B5EF4-FFF2-40B4-BE49-F238E27FC236}">
                  <a16:creationId xmlns:a16="http://schemas.microsoft.com/office/drawing/2014/main" id="{9AA56958-3159-7F30-1FE1-239F1A01AFC6}"/>
                </a:ext>
              </a:extLst>
            </p:cNvPr>
            <p:cNvSpPr/>
            <p:nvPr/>
          </p:nvSpPr>
          <p:spPr>
            <a:xfrm rot="21184210">
              <a:off x="3013321" y="2740104"/>
              <a:ext cx="6855295" cy="24221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F79D21D0-C45A-33E5-8511-5C05BA9AF069}"/>
              </a:ext>
            </a:extLst>
          </p:cNvPr>
          <p:cNvGrpSpPr/>
          <p:nvPr/>
        </p:nvGrpSpPr>
        <p:grpSpPr>
          <a:xfrm>
            <a:off x="0" y="1"/>
            <a:ext cx="12192000" cy="6857474"/>
            <a:chOff x="0" y="1"/>
            <a:chExt cx="12192000" cy="6857474"/>
          </a:xfrm>
        </p:grpSpPr>
        <p:pic>
          <p:nvPicPr>
            <p:cNvPr id="8" name="Picture 7"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B2EA6AB6-3E7C-FF3A-DCAB-4E2C1E41AB4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79274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4688D629-DCC6-B626-F7F9-35332D8712B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0801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412658E6-5959-380C-A1E0-61EB2DE789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0"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16BDF0CF-0AF9-5128-690E-CA9D921699A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485"/>
            <a:stretch/>
          </p:blipFill>
          <p:spPr bwMode="auto">
            <a:xfrm>
              <a:off x="6866790" y="690330"/>
              <a:ext cx="1548245" cy="3213455"/>
            </a:xfrm>
            <a:prstGeom prst="rect">
              <a:avLst/>
            </a:prstGeom>
            <a:noFill/>
            <a:ln w="9525">
              <a:noFill/>
              <a:miter lim="800000"/>
              <a:headEnd/>
              <a:tailEnd/>
            </a:ln>
          </p:spPr>
        </p:pic>
        <p:pic>
          <p:nvPicPr>
            <p:cNvPr id="17" name="Picture 16">
              <a:extLst>
                <a:ext uri="{FF2B5EF4-FFF2-40B4-BE49-F238E27FC236}">
                  <a16:creationId xmlns:a16="http://schemas.microsoft.com/office/drawing/2014/main" id="{CE8ECDF3-EE2C-C968-8C25-DF0F7062AC2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rot="5400000">
              <a:off x="8708619" y="380318"/>
              <a:ext cx="3129408" cy="3837354"/>
            </a:xfrm>
            <a:prstGeom prst="rect">
              <a:avLst/>
            </a:prstGeom>
          </p:spPr>
        </p:pic>
        <p:pic>
          <p:nvPicPr>
            <p:cNvPr id="16" name="Content Placeholder 3">
              <a:extLst>
                <a:ext uri="{FF2B5EF4-FFF2-40B4-BE49-F238E27FC236}">
                  <a16:creationId xmlns:a16="http://schemas.microsoft.com/office/drawing/2014/main" id="{4A4E93E8-DE61-E976-1456-865FC722BB1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6865938" y="3863699"/>
              <a:ext cx="5321297" cy="2993776"/>
            </a:xfrm>
            <a:prstGeom prst="rect">
              <a:avLst/>
            </a:prstGeom>
          </p:spPr>
        </p:pic>
      </p:grpSp>
      <p:pic>
        <p:nvPicPr>
          <p:cNvPr id="19" name="Picture 18"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11FE1933-354C-AD92-2F6C-E6BF6FEB3AB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0" y="6123709"/>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BCCC3DFE-B980-FC3E-E753-C27014BD9EA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2904360" y="4609313"/>
            <a:ext cx="3964385" cy="227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87616" y="0"/>
            <a:ext cx="908038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9"/>
          <p:cNvSpPr txBox="1">
            <a:spLocks/>
          </p:cNvSpPr>
          <p:nvPr/>
        </p:nvSpPr>
        <p:spPr bwMode="auto">
          <a:xfrm>
            <a:off x="245325" y="699936"/>
            <a:ext cx="11946670" cy="1502023"/>
          </a:xfrm>
          <a:prstGeom prst="rect">
            <a:avLst/>
          </a:prstGeom>
          <a:solidFill>
            <a:schemeClr val="bg1"/>
          </a:solidFill>
          <a:ln>
            <a:noFill/>
          </a:ln>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Testing the heat treatment dose for wood product pests in North America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8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Water bath ring study</a:t>
            </a:r>
            <a:r>
              <a:rPr kumimoji="0" lang="en-US" sz="28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 Expert group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G</a:t>
            </a:r>
            <a:r>
              <a:rPr kumimoji="0" lang="es-ES" sz="28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rPr>
              <a:t>rupo de expertos</a:t>
            </a:r>
            <a:endParaRPr kumimoji="0" lang="en-US" sz="2800" b="1" i="0" u="none" strike="noStrike" kern="1200" cap="none" spc="0" normalizeH="0" baseline="0" noProof="0" dirty="0">
              <a:ln>
                <a:noFill/>
              </a:ln>
              <a:solidFill>
                <a:srgbClr val="70AD47">
                  <a:lumMod val="75000"/>
                </a:srgbClr>
              </a:solidFill>
              <a:effectLst/>
              <a:uLnTx/>
              <a:uFillTx/>
              <a:latin typeface="Calibri Light" panose="020F0302020204030204"/>
              <a:ea typeface="+mj-ea"/>
              <a:cs typeface="+mj-cs"/>
            </a:endParaRPr>
          </a:p>
        </p:txBody>
      </p:sp>
      <p:grpSp>
        <p:nvGrpSpPr>
          <p:cNvPr id="7" name="Group 6">
            <a:extLst>
              <a:ext uri="{FF2B5EF4-FFF2-40B4-BE49-F238E27FC236}">
                <a16:creationId xmlns:a16="http://schemas.microsoft.com/office/drawing/2014/main" id="{20D17BD7-6A80-AD67-D4FC-7EE308C06548}"/>
              </a:ext>
            </a:extLst>
          </p:cNvPr>
          <p:cNvGrpSpPr/>
          <p:nvPr/>
        </p:nvGrpSpPr>
        <p:grpSpPr>
          <a:xfrm>
            <a:off x="4343788" y="1855433"/>
            <a:ext cx="9080383" cy="3937039"/>
            <a:chOff x="780552" y="1155700"/>
            <a:chExt cx="10306548" cy="5702300"/>
          </a:xfrm>
        </p:grpSpPr>
        <p:sp>
          <p:nvSpPr>
            <p:cNvPr id="8" name="Rectangle 7">
              <a:extLst>
                <a:ext uri="{FF2B5EF4-FFF2-40B4-BE49-F238E27FC236}">
                  <a16:creationId xmlns:a16="http://schemas.microsoft.com/office/drawing/2014/main" id="{90720F82-7E99-57E9-7468-62E7051C7F56}"/>
                </a:ext>
              </a:extLst>
            </p:cNvPr>
            <p:cNvSpPr/>
            <p:nvPr/>
          </p:nvSpPr>
          <p:spPr>
            <a:xfrm>
              <a:off x="1261242" y="1155700"/>
              <a:ext cx="9825858" cy="5549900"/>
            </a:xfrm>
            <a:prstGeom prst="rect">
              <a:avLst/>
            </a:prstGeom>
            <a:ln>
              <a:noFill/>
            </a:ln>
          </p:spPr>
          <p:txBody>
            <a:bodyPr/>
            <a:lstStyle/>
            <a:p>
              <a:endParaRPr lang="en-CA" sz="2000"/>
            </a:p>
          </p:txBody>
        </p:sp>
        <p:sp>
          <p:nvSpPr>
            <p:cNvPr id="9" name="Freeform: Shape 8">
              <a:extLst>
                <a:ext uri="{FF2B5EF4-FFF2-40B4-BE49-F238E27FC236}">
                  <a16:creationId xmlns:a16="http://schemas.microsoft.com/office/drawing/2014/main" id="{C602CACC-5079-91A2-07E9-C8CB0FDC8C5D}"/>
                </a:ext>
              </a:extLst>
            </p:cNvPr>
            <p:cNvSpPr/>
            <p:nvPr/>
          </p:nvSpPr>
          <p:spPr>
            <a:xfrm>
              <a:off x="780552" y="1308100"/>
              <a:ext cx="3788807" cy="5549900"/>
            </a:xfrm>
            <a:custGeom>
              <a:avLst/>
              <a:gdLst>
                <a:gd name="connsiteX0" fmla="*/ 0 w 3293799"/>
                <a:gd name="connsiteY0" fmla="*/ 329380 h 5549900"/>
                <a:gd name="connsiteX1" fmla="*/ 329380 w 3293799"/>
                <a:gd name="connsiteY1" fmla="*/ 0 h 5549900"/>
                <a:gd name="connsiteX2" fmla="*/ 2964419 w 3293799"/>
                <a:gd name="connsiteY2" fmla="*/ 0 h 5549900"/>
                <a:gd name="connsiteX3" fmla="*/ 3293799 w 3293799"/>
                <a:gd name="connsiteY3" fmla="*/ 329380 h 5549900"/>
                <a:gd name="connsiteX4" fmla="*/ 3293799 w 3293799"/>
                <a:gd name="connsiteY4" fmla="*/ 5220520 h 5549900"/>
                <a:gd name="connsiteX5" fmla="*/ 2964419 w 3293799"/>
                <a:gd name="connsiteY5" fmla="*/ 5549900 h 5549900"/>
                <a:gd name="connsiteX6" fmla="*/ 329380 w 3293799"/>
                <a:gd name="connsiteY6" fmla="*/ 5549900 h 5549900"/>
                <a:gd name="connsiteX7" fmla="*/ 0 w 3293799"/>
                <a:gd name="connsiteY7" fmla="*/ 5220520 h 5549900"/>
                <a:gd name="connsiteX8" fmla="*/ 0 w 3293799"/>
                <a:gd name="connsiteY8" fmla="*/ 329380 h 554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3799" h="5549900">
                  <a:moveTo>
                    <a:pt x="0" y="329380"/>
                  </a:moveTo>
                  <a:cubicBezTo>
                    <a:pt x="0" y="147468"/>
                    <a:pt x="147468" y="0"/>
                    <a:pt x="329380" y="0"/>
                  </a:cubicBezTo>
                  <a:lnTo>
                    <a:pt x="2964419" y="0"/>
                  </a:lnTo>
                  <a:cubicBezTo>
                    <a:pt x="3146331" y="0"/>
                    <a:pt x="3293799" y="147468"/>
                    <a:pt x="3293799" y="329380"/>
                  </a:cubicBezTo>
                  <a:lnTo>
                    <a:pt x="3293799" y="5220520"/>
                  </a:lnTo>
                  <a:cubicBezTo>
                    <a:pt x="3293799" y="5402432"/>
                    <a:pt x="3146331" y="5549900"/>
                    <a:pt x="2964419" y="5549900"/>
                  </a:cubicBezTo>
                  <a:lnTo>
                    <a:pt x="329380" y="5549900"/>
                  </a:lnTo>
                  <a:cubicBezTo>
                    <a:pt x="147468" y="5549900"/>
                    <a:pt x="0" y="5402432"/>
                    <a:pt x="0" y="5220520"/>
                  </a:cubicBezTo>
                  <a:lnTo>
                    <a:pt x="0" y="329380"/>
                  </a:lnTo>
                  <a:close/>
                </a:path>
              </a:pathLst>
            </a:custGeom>
            <a:ln w="28575">
              <a:solidFill>
                <a:schemeClr val="bg2">
                  <a:lumMod val="50000"/>
                </a:schemeClr>
              </a:solidFill>
            </a:ln>
            <a:scene3d>
              <a:camera prst="orthographicFront"/>
              <a:lightRig rig="threePt" dir="t"/>
            </a:scene3d>
            <a:sp3d prstMaterial="dkEdge">
              <a:bevelT/>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2362200" rIns="142240" bIns="1252220" numCol="1" spcCol="1270" anchor="ctr"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endParaRPr lang="en-US" sz="1000" b="1" kern="1200" dirty="0">
                <a:solidFill>
                  <a:schemeClr val="tx1">
                    <a:lumMod val="85000"/>
                    <a:lumOff val="15000"/>
                  </a:schemeClr>
                </a:solidFill>
                <a:latin typeface="+mj-lt"/>
                <a:cs typeface="Times New Roman" panose="02020603050405020304" pitchFamily="18" charset="0"/>
              </a:endParaRPr>
            </a:p>
            <a:p>
              <a:pPr marL="0" marR="0" lvl="0" indent="0" algn="ctr" defTabSz="914400" eaLnBrk="1" fontAlgn="auto" latinLnBrk="0" hangingPunct="1">
                <a:lnSpc>
                  <a:spcPct val="100000"/>
                </a:lnSpc>
                <a:spcBef>
                  <a:spcPct val="0"/>
                </a:spcBef>
                <a:spcAft>
                  <a:spcPts val="4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Meghan Noseworthy (</a:t>
              </a:r>
              <a:r>
                <a:rPr lang="en-US" sz="2000" b="1" kern="1200" dirty="0" err="1">
                  <a:solidFill>
                    <a:schemeClr val="tx1">
                      <a:lumMod val="85000"/>
                      <a:lumOff val="15000"/>
                    </a:schemeClr>
                  </a:solidFill>
                  <a:latin typeface="+mj-lt"/>
                  <a:cs typeface="Times New Roman" panose="02020603050405020304" pitchFamily="18" charset="0"/>
                </a:rPr>
                <a:t>NRCan</a:t>
              </a:r>
              <a:r>
                <a:rPr lang="en-US" sz="2000" b="1" kern="1200" dirty="0">
                  <a:solidFill>
                    <a:schemeClr val="tx1">
                      <a:lumMod val="85000"/>
                      <a:lumOff val="15000"/>
                    </a:schemeClr>
                  </a:solidFill>
                  <a:latin typeface="+mj-lt"/>
                  <a:cs typeface="Times New Roman" panose="02020603050405020304" pitchFamily="18" charset="0"/>
                </a:rPr>
                <a:t>)</a:t>
              </a:r>
            </a:p>
            <a:p>
              <a:pPr marL="0" marR="0" lvl="0" indent="0" algn="ctr" defTabSz="914400" eaLnBrk="1" fontAlgn="auto" latinLnBrk="0" hangingPunct="1">
                <a:lnSpc>
                  <a:spcPct val="100000"/>
                </a:lnSpc>
                <a:spcBef>
                  <a:spcPct val="0"/>
                </a:spcBef>
                <a:spcAft>
                  <a:spcPts val="12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Eric </a:t>
              </a:r>
              <a:r>
                <a:rPr lang="en-US" sz="2000" b="1" kern="1200" dirty="0" err="1">
                  <a:solidFill>
                    <a:schemeClr val="tx1">
                      <a:lumMod val="85000"/>
                      <a:lumOff val="15000"/>
                    </a:schemeClr>
                  </a:solidFill>
                  <a:latin typeface="+mj-lt"/>
                  <a:cs typeface="Times New Roman" panose="02020603050405020304" pitchFamily="18" charset="0"/>
                </a:rPr>
                <a:t>Zarrazin</a:t>
              </a:r>
              <a:r>
                <a:rPr lang="en-US" sz="2000" b="1" kern="1200" dirty="0">
                  <a:solidFill>
                    <a:schemeClr val="tx1">
                      <a:lumMod val="85000"/>
                      <a:lumOff val="15000"/>
                    </a:schemeClr>
                  </a:solidFill>
                  <a:latin typeface="+mj-lt"/>
                  <a:cs typeface="Times New Roman" panose="02020603050405020304" pitchFamily="18" charset="0"/>
                </a:rPr>
                <a:t> (CFIA/ ACIA)</a:t>
              </a:r>
            </a:p>
            <a:p>
              <a:pPr algn="ctr" defTabSz="914400">
                <a:spcBef>
                  <a:spcPts val="600"/>
                </a:spcBef>
                <a:spcAft>
                  <a:spcPts val="200"/>
                </a:spcAft>
                <a:defRPr/>
              </a:pPr>
              <a:r>
                <a:rPr lang="en-US" sz="2000" b="1" dirty="0">
                  <a:solidFill>
                    <a:schemeClr val="tx1">
                      <a:lumMod val="85000"/>
                      <a:lumOff val="15000"/>
                    </a:schemeClr>
                  </a:solidFill>
                  <a:latin typeface="+mj-lt"/>
                  <a:cs typeface="Times New Roman" panose="02020603050405020304" pitchFamily="18" charset="0"/>
                </a:rPr>
                <a:t>Chuck Dentelbeck (CLSAB)</a:t>
              </a:r>
            </a:p>
            <a:p>
              <a:pPr marL="0" marR="0" lvl="0" indent="0" algn="ctr" defTabSz="914400" eaLnBrk="1" fontAlgn="auto" latinLnBrk="0" hangingPunct="1">
                <a:lnSpc>
                  <a:spcPct val="100000"/>
                </a:lnSpc>
                <a:spcBef>
                  <a:spcPct val="0"/>
                </a:spcBef>
                <a:spcAft>
                  <a:spcPts val="1200"/>
                </a:spcAft>
                <a:buClrTx/>
                <a:buSzTx/>
                <a:buFontTx/>
                <a:buNone/>
                <a:tabLst/>
                <a:defRPr/>
              </a:pPr>
              <a:r>
                <a:rPr lang="en-US" sz="2000" b="1" dirty="0">
                  <a:solidFill>
                    <a:schemeClr val="tx1">
                      <a:lumMod val="85000"/>
                      <a:lumOff val="15000"/>
                    </a:schemeClr>
                  </a:solidFill>
                  <a:latin typeface="+mj-lt"/>
                  <a:cs typeface="Times New Roman" panose="02020603050405020304" pitchFamily="18" charset="0"/>
                </a:rPr>
                <a:t>Adnan Uzunovic (Can Wood</a:t>
              </a:r>
              <a:r>
                <a:rPr lang="en-US" sz="2000" b="1" kern="1200" dirty="0">
                  <a:solidFill>
                    <a:schemeClr val="tx1">
                      <a:lumMod val="85000"/>
                      <a:lumOff val="15000"/>
                    </a:schemeClr>
                  </a:solidFill>
                  <a:latin typeface="+mj-lt"/>
                  <a:cs typeface="Times New Roman" panose="02020603050405020304" pitchFamily="18" charset="0"/>
                </a:rPr>
                <a:t>)</a:t>
              </a:r>
            </a:p>
            <a:p>
              <a:pPr marL="0" marR="0" lvl="0" indent="0" algn="ctr" defTabSz="914400" eaLnBrk="1" fontAlgn="auto" latinLnBrk="0" hangingPunct="1">
                <a:lnSpc>
                  <a:spcPct val="100000"/>
                </a:lnSpc>
                <a:spcBef>
                  <a:spcPct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Eric Allen (retired/ </a:t>
              </a:r>
              <a:r>
                <a:rPr lang="es-ES" sz="2000" b="1" kern="1200" dirty="0">
                  <a:solidFill>
                    <a:schemeClr val="tx1">
                      <a:lumMod val="85000"/>
                      <a:lumOff val="15000"/>
                    </a:schemeClr>
                  </a:solidFill>
                  <a:latin typeface="+mj-lt"/>
                  <a:cs typeface="Times New Roman" panose="02020603050405020304" pitchFamily="18" charset="0"/>
                </a:rPr>
                <a:t>jubilado</a:t>
              </a:r>
              <a:r>
                <a:rPr lang="en-US" sz="2000" b="1" kern="1200" dirty="0">
                  <a:solidFill>
                    <a:schemeClr val="tx1">
                      <a:lumMod val="85000"/>
                      <a:lumOff val="15000"/>
                    </a:schemeClr>
                  </a:solidFill>
                  <a:latin typeface="+mj-lt"/>
                  <a:cs typeface="Times New Roman" panose="02020603050405020304" pitchFamily="18" charset="0"/>
                </a:rPr>
                <a:t>)</a:t>
              </a:r>
            </a:p>
            <a:p>
              <a:pPr marL="0" marR="0" lvl="0" indent="0" algn="ctr" defTabSz="914400" eaLnBrk="1" fontAlgn="auto" latinLnBrk="0" hangingPunct="1">
                <a:lnSpc>
                  <a:spcPct val="100000"/>
                </a:lnSpc>
                <a:spcBef>
                  <a:spcPct val="0"/>
                </a:spcBef>
                <a:spcAft>
                  <a:spcPts val="600"/>
                </a:spcAft>
                <a:buClrTx/>
                <a:buSzTx/>
                <a:buFontTx/>
                <a:buNone/>
                <a:tabLst/>
                <a:defRPr/>
              </a:pPr>
              <a:r>
                <a:rPr lang="en-US" sz="2000" b="1" kern="1200" dirty="0">
                  <a:solidFill>
                    <a:schemeClr val="tx1">
                      <a:lumMod val="85000"/>
                      <a:lumOff val="15000"/>
                    </a:schemeClr>
                  </a:solidFill>
                  <a:latin typeface="+mj-lt"/>
                  <a:cs typeface="Times New Roman" panose="02020603050405020304" pitchFamily="18" charset="0"/>
                </a:rPr>
                <a:t>Canada</a:t>
              </a:r>
            </a:p>
          </p:txBody>
        </p:sp>
        <p:sp>
          <p:nvSpPr>
            <p:cNvPr id="10" name="Oval 9">
              <a:extLst>
                <a:ext uri="{FF2B5EF4-FFF2-40B4-BE49-F238E27FC236}">
                  <a16:creationId xmlns:a16="http://schemas.microsoft.com/office/drawing/2014/main" id="{6983596F-37F1-26FD-49BE-425465D7E97D}"/>
                </a:ext>
              </a:extLst>
            </p:cNvPr>
            <p:cNvSpPr/>
            <p:nvPr/>
          </p:nvSpPr>
          <p:spPr>
            <a:xfrm>
              <a:off x="1823358" y="1430681"/>
              <a:ext cx="1568632" cy="1848116"/>
            </a:xfrm>
            <a:prstGeom prst="ellipse">
              <a:avLst/>
            </a:prstGeom>
            <a:blipFill>
              <a:blip r:embed="rId3" cstate="print">
                <a:extLst>
                  <a:ext uri="{28A0092B-C50C-407E-A947-70E740481C1C}">
                    <a14:useLocalDpi xmlns:a14="http://schemas.microsoft.com/office/drawing/2010/main" val="0"/>
                  </a:ext>
                </a:extLst>
              </a:blip>
              <a:srcRect/>
              <a:stretch>
                <a:fillRect/>
              </a:stretch>
            </a:blipFill>
            <a:ln>
              <a:solidFill>
                <a:schemeClr val="bg2">
                  <a:lumMod val="50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CA" sz="2000" dirty="0"/>
            </a:p>
          </p:txBody>
        </p:sp>
        <p:sp>
          <p:nvSpPr>
            <p:cNvPr id="11" name="Freeform: Shape 10">
              <a:extLst>
                <a:ext uri="{FF2B5EF4-FFF2-40B4-BE49-F238E27FC236}">
                  <a16:creationId xmlns:a16="http://schemas.microsoft.com/office/drawing/2014/main" id="{A211E394-7EA3-C6E6-B647-7C0A55C1C2DA}"/>
                </a:ext>
              </a:extLst>
            </p:cNvPr>
            <p:cNvSpPr/>
            <p:nvPr/>
          </p:nvSpPr>
          <p:spPr>
            <a:xfrm>
              <a:off x="5350065" y="1286325"/>
              <a:ext cx="3670711" cy="5549900"/>
            </a:xfrm>
            <a:custGeom>
              <a:avLst/>
              <a:gdLst>
                <a:gd name="connsiteX0" fmla="*/ 0 w 3166536"/>
                <a:gd name="connsiteY0" fmla="*/ 316654 h 5549900"/>
                <a:gd name="connsiteX1" fmla="*/ 316654 w 3166536"/>
                <a:gd name="connsiteY1" fmla="*/ 0 h 5549900"/>
                <a:gd name="connsiteX2" fmla="*/ 2849882 w 3166536"/>
                <a:gd name="connsiteY2" fmla="*/ 0 h 5549900"/>
                <a:gd name="connsiteX3" fmla="*/ 3166536 w 3166536"/>
                <a:gd name="connsiteY3" fmla="*/ 316654 h 5549900"/>
                <a:gd name="connsiteX4" fmla="*/ 3166536 w 3166536"/>
                <a:gd name="connsiteY4" fmla="*/ 5233246 h 5549900"/>
                <a:gd name="connsiteX5" fmla="*/ 2849882 w 3166536"/>
                <a:gd name="connsiteY5" fmla="*/ 5549900 h 5549900"/>
                <a:gd name="connsiteX6" fmla="*/ 316654 w 3166536"/>
                <a:gd name="connsiteY6" fmla="*/ 5549900 h 5549900"/>
                <a:gd name="connsiteX7" fmla="*/ 0 w 3166536"/>
                <a:gd name="connsiteY7" fmla="*/ 5233246 h 5549900"/>
                <a:gd name="connsiteX8" fmla="*/ 0 w 3166536"/>
                <a:gd name="connsiteY8" fmla="*/ 316654 h 554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536" h="5549900">
                  <a:moveTo>
                    <a:pt x="0" y="316654"/>
                  </a:moveTo>
                  <a:cubicBezTo>
                    <a:pt x="0" y="141771"/>
                    <a:pt x="141771" y="0"/>
                    <a:pt x="316654" y="0"/>
                  </a:cubicBezTo>
                  <a:lnTo>
                    <a:pt x="2849882" y="0"/>
                  </a:lnTo>
                  <a:cubicBezTo>
                    <a:pt x="3024765" y="0"/>
                    <a:pt x="3166536" y="141771"/>
                    <a:pt x="3166536" y="316654"/>
                  </a:cubicBezTo>
                  <a:lnTo>
                    <a:pt x="3166536" y="5233246"/>
                  </a:lnTo>
                  <a:cubicBezTo>
                    <a:pt x="3166536" y="5408129"/>
                    <a:pt x="3024765" y="5549900"/>
                    <a:pt x="2849882" y="5549900"/>
                  </a:cubicBezTo>
                  <a:lnTo>
                    <a:pt x="316654" y="5549900"/>
                  </a:lnTo>
                  <a:cubicBezTo>
                    <a:pt x="141771" y="5549900"/>
                    <a:pt x="0" y="5408129"/>
                    <a:pt x="0" y="5233246"/>
                  </a:cubicBezTo>
                  <a:lnTo>
                    <a:pt x="0" y="316654"/>
                  </a:lnTo>
                  <a:close/>
                </a:path>
              </a:pathLst>
            </a:custGeom>
            <a:ln w="28575">
              <a:solidFill>
                <a:schemeClr val="bg2">
                  <a:lumMod val="50000"/>
                </a:schemeClr>
              </a:solidFill>
            </a:ln>
            <a:scene3d>
              <a:camera prst="orthographicFront"/>
              <a:lightRig rig="threePt" dir="t"/>
            </a:scene3d>
            <a:sp3d>
              <a:bevelT/>
            </a:sp3d>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2240" tIns="2362200" rIns="142240" bIns="1252220" numCol="1" spcCol="1270" anchor="ctr" anchorCtr="0">
              <a:noAutofit/>
            </a:bodyPr>
            <a:lstStyle/>
            <a:p>
              <a:pPr marL="0" lvl="0" indent="0" algn="ctr" defTabSz="889000">
                <a:lnSpc>
                  <a:spcPct val="90000"/>
                </a:lnSpc>
                <a:spcBef>
                  <a:spcPct val="0"/>
                </a:spcBef>
                <a:spcAft>
                  <a:spcPct val="35000"/>
                </a:spcAft>
                <a:buNone/>
              </a:pPr>
              <a:endParaRPr lang="en-US" sz="2000" b="0"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endParaRPr lang="en-US" sz="2000" b="0"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Tyrone Jones (USDA - APHIS)</a:t>
              </a: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Baode Wang (USDA - APHIS)</a:t>
              </a:r>
            </a:p>
            <a:p>
              <a:pPr marL="0" lvl="0" indent="0" algn="ctr" defTabSz="889000">
                <a:lnSpc>
                  <a:spcPct val="90000"/>
                </a:lnSpc>
                <a:spcBef>
                  <a:spcPct val="0"/>
                </a:spcBef>
                <a:spcAft>
                  <a:spcPct val="35000"/>
                </a:spcAft>
                <a:buNone/>
              </a:pPr>
              <a:endParaRPr lang="en-US" sz="1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Brad Gething (NWPCA)</a:t>
              </a:r>
            </a:p>
            <a:p>
              <a:pPr marL="0" lvl="0" indent="0" algn="ctr" defTabSz="889000">
                <a:lnSpc>
                  <a:spcPct val="90000"/>
                </a:lnSpc>
                <a:spcBef>
                  <a:spcPct val="0"/>
                </a:spcBef>
                <a:spcAft>
                  <a:spcPct val="35000"/>
                </a:spcAft>
                <a:buNone/>
              </a:pPr>
              <a:endParaRPr lang="en-US" sz="1000" b="1" kern="1200" dirty="0">
                <a:solidFill>
                  <a:schemeClr val="tx1">
                    <a:lumMod val="85000"/>
                    <a:lumOff val="15000"/>
                  </a:schemeClr>
                </a:solidFill>
                <a:latin typeface="+mj-lt"/>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latin typeface="+mj-lt"/>
                  <a:cs typeface="Times New Roman" panose="02020603050405020304" pitchFamily="18" charset="0"/>
                </a:rPr>
                <a:t>USA</a:t>
              </a:r>
            </a:p>
          </p:txBody>
        </p:sp>
        <p:sp>
          <p:nvSpPr>
            <p:cNvPr id="12" name="Oval 11">
              <a:extLst>
                <a:ext uri="{FF2B5EF4-FFF2-40B4-BE49-F238E27FC236}">
                  <a16:creationId xmlns:a16="http://schemas.microsoft.com/office/drawing/2014/main" id="{475147D9-4E60-C929-7A2F-8119FB7B6E46}"/>
                </a:ext>
              </a:extLst>
            </p:cNvPr>
            <p:cNvSpPr/>
            <p:nvPr/>
          </p:nvSpPr>
          <p:spPr>
            <a:xfrm>
              <a:off x="6347801" y="1609149"/>
              <a:ext cx="1540723" cy="1848116"/>
            </a:xfrm>
            <a:prstGeom prst="ellipse">
              <a:avLst/>
            </a:prstGeom>
            <a:blipFill>
              <a:blip r:embed="rId4" cstate="email">
                <a:extLst>
                  <a:ext uri="{28A0092B-C50C-407E-A947-70E740481C1C}">
                    <a14:useLocalDpi xmlns:a14="http://schemas.microsoft.com/office/drawing/2010/main" val="0"/>
                  </a:ext>
                </a:extLst>
              </a:blip>
              <a:srcRect/>
              <a:stretch>
                <a:fillRect/>
              </a:stretch>
            </a:blipFill>
            <a:ln>
              <a:solidFill>
                <a:schemeClr val="bg2">
                  <a:lumMod val="50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CA" sz="2000" dirty="0"/>
            </a:p>
          </p:txBody>
        </p:sp>
      </p:grpSp>
      <p:pic>
        <p:nvPicPr>
          <p:cNvPr id="38" name="Picture 37"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8E821FD1-4EE5-CD79-413B-A676BACB96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927455" y="6168802"/>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9839CB7A-CA9F-94AD-25D2-4D74F1086C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80155" y="6168802"/>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D39707BB-E4B3-8DD0-1A31-4BD81137FD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0" y="6168802"/>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47137C1F-C1CA-B2F5-DF18-F336F3F3CB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927455" y="-76199"/>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948F81E0-00BA-5970-249B-1A63E34CD4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80155" y="-76199"/>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977EFFB7-4DFA-F293-E933-9D97C9F19D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0" y="-76199"/>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a:extLst>
              <a:ext uri="{FF2B5EF4-FFF2-40B4-BE49-F238E27FC236}">
                <a16:creationId xmlns:a16="http://schemas.microsoft.com/office/drawing/2014/main" id="{A02E56BB-01AB-957A-8540-0420FD3A1E82}"/>
              </a:ext>
            </a:extLst>
          </p:cNvPr>
          <p:cNvGrpSpPr/>
          <p:nvPr/>
        </p:nvGrpSpPr>
        <p:grpSpPr>
          <a:xfrm>
            <a:off x="605714" y="2186082"/>
            <a:ext cx="3338054" cy="3831817"/>
            <a:chOff x="335093" y="2169750"/>
            <a:chExt cx="3149219" cy="3518742"/>
          </a:xfrm>
        </p:grpSpPr>
        <p:grpSp>
          <p:nvGrpSpPr>
            <p:cNvPr id="47" name="Group 46">
              <a:extLst>
                <a:ext uri="{FF2B5EF4-FFF2-40B4-BE49-F238E27FC236}">
                  <a16:creationId xmlns:a16="http://schemas.microsoft.com/office/drawing/2014/main" id="{AB5B8FBB-1CDA-342A-D8BA-05DC50E3957A}"/>
                </a:ext>
              </a:extLst>
            </p:cNvPr>
            <p:cNvGrpSpPr/>
            <p:nvPr/>
          </p:nvGrpSpPr>
          <p:grpSpPr>
            <a:xfrm>
              <a:off x="335095" y="2169750"/>
              <a:ext cx="3149217" cy="3518742"/>
              <a:chOff x="258895" y="2273300"/>
              <a:chExt cx="3009815" cy="3313591"/>
            </a:xfrm>
          </p:grpSpPr>
          <p:pic>
            <p:nvPicPr>
              <p:cNvPr id="1026" name="Picture 2" descr="Fig. 1">
                <a:extLst>
                  <a:ext uri="{FF2B5EF4-FFF2-40B4-BE49-F238E27FC236}">
                    <a16:creationId xmlns:a16="http://schemas.microsoft.com/office/drawing/2014/main" id="{DDC6FB44-3CAF-5499-A89F-0CBE8ABB61A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58895" y="2486273"/>
                <a:ext cx="3009815" cy="2705100"/>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7BDFAEBD-EE83-3464-D68E-A96AF0239098}"/>
                  </a:ext>
                </a:extLst>
              </p:cNvPr>
              <p:cNvCxnSpPr/>
              <p:nvPr/>
            </p:nvCxnSpPr>
            <p:spPr>
              <a:xfrm>
                <a:off x="3268710" y="2273300"/>
                <a:ext cx="0" cy="331359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6C1D89D4-D333-37B8-BA9A-DAADDD44CB43}"/>
                </a:ext>
              </a:extLst>
            </p:cNvPr>
            <p:cNvSpPr/>
            <p:nvPr/>
          </p:nvSpPr>
          <p:spPr>
            <a:xfrm>
              <a:off x="335093" y="2395909"/>
              <a:ext cx="215225" cy="18238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1010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985" y="758350"/>
            <a:ext cx="11454580" cy="1323358"/>
          </a:xfrm>
          <a:noFill/>
        </p:spPr>
        <p:txBody>
          <a:bodyPr>
            <a:normAutofit/>
          </a:bodyPr>
          <a:lstStyle/>
          <a:p>
            <a:r>
              <a:rPr lang="en-CA" sz="2800" b="1" dirty="0">
                <a:solidFill>
                  <a:schemeClr val="accent6">
                    <a:lumMod val="75000"/>
                  </a:schemeClr>
                </a:solidFill>
              </a:rPr>
              <a:t>Project Objectives  </a:t>
            </a:r>
            <a:br>
              <a:rPr lang="en-CA" sz="2800" b="1" dirty="0">
                <a:solidFill>
                  <a:schemeClr val="accent6">
                    <a:lumMod val="75000"/>
                  </a:schemeClr>
                </a:solidFill>
              </a:rPr>
            </a:br>
            <a:r>
              <a:rPr lang="es-419" sz="2800" b="1" dirty="0">
                <a:solidFill>
                  <a:schemeClr val="accent6">
                    <a:lumMod val="75000"/>
                  </a:schemeClr>
                </a:solidFill>
              </a:rPr>
              <a:t>Objetivo del proyecto  </a:t>
            </a:r>
            <a:endParaRPr lang="en-CA" sz="2600" dirty="0">
              <a:solidFill>
                <a:schemeClr val="accent6">
                  <a:lumMod val="75000"/>
                </a:schemeClr>
              </a:solidFill>
            </a:endParaRPr>
          </a:p>
        </p:txBody>
      </p:sp>
      <p:sp>
        <p:nvSpPr>
          <p:cNvPr id="5" name="TextBox 4"/>
          <p:cNvSpPr txBox="1"/>
          <p:nvPr/>
        </p:nvSpPr>
        <p:spPr>
          <a:xfrm>
            <a:off x="653763" y="1913893"/>
            <a:ext cx="8929481" cy="2693045"/>
          </a:xfrm>
          <a:prstGeom prst="rect">
            <a:avLst/>
          </a:prstGeom>
          <a:noFill/>
          <a:ln>
            <a:noFill/>
          </a:ln>
        </p:spPr>
        <p:txBody>
          <a:bodyPr wrap="square">
            <a:spAutoFit/>
          </a:bodyPr>
          <a:lstStyle/>
          <a:p>
            <a:pPr marL="342900" indent="-342900">
              <a:spcAft>
                <a:spcPts val="600"/>
              </a:spcAft>
              <a:buClr>
                <a:srgbClr val="7D9A58"/>
              </a:buClr>
              <a:buFont typeface="Arial" panose="020B0604020202020204" pitchFamily="34" charset="0"/>
              <a:buChar char="•"/>
            </a:pPr>
            <a:endParaRPr lang="en-US" sz="2400" dirty="0">
              <a:solidFill>
                <a:schemeClr val="tx1">
                  <a:lumMod val="85000"/>
                  <a:lumOff val="15000"/>
                </a:schemeClr>
              </a:solidFill>
            </a:endParaRP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Develop a standard operating procedure </a:t>
            </a: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Develop a standardized analysis and methods</a:t>
            </a: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Create a prioritized list of pests to test </a:t>
            </a: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Discuss results  </a:t>
            </a:r>
          </a:p>
          <a:p>
            <a:pPr marL="342900"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Document methodology, analyses, results - NAPPO S&amp;T Doc </a:t>
            </a:r>
            <a:endParaRPr lang="en-CA" sz="2400" dirty="0">
              <a:solidFill>
                <a:schemeClr val="tx1">
                  <a:lumMod val="85000"/>
                  <a:lumOff val="15000"/>
                </a:schemeClr>
              </a:solidFill>
            </a:endParaRPr>
          </a:p>
        </p:txBody>
      </p:sp>
      <p:sp>
        <p:nvSpPr>
          <p:cNvPr id="3" name="Rectangle 2">
            <a:extLst>
              <a:ext uri="{FF2B5EF4-FFF2-40B4-BE49-F238E27FC236}">
                <a16:creationId xmlns:a16="http://schemas.microsoft.com/office/drawing/2014/main" id="{45840026-2818-2A1D-4B86-B1366AC2B842}"/>
              </a:ext>
            </a:extLst>
          </p:cNvPr>
          <p:cNvSpPr/>
          <p:nvPr/>
        </p:nvSpPr>
        <p:spPr>
          <a:xfrm>
            <a:off x="10025743" y="10886"/>
            <a:ext cx="2166257" cy="196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74AFEEDC-2EC4-5213-5874-7710B98D21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274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25EE1E9E-CD59-178C-FB43-9F1C1029FF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801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13FFF7E0-7C79-6A13-7BA8-6DC2402FC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28AB2CD-E1B7-C9FE-3B41-214C6D0FE9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44270" y="1330818"/>
            <a:ext cx="3353416" cy="4263613"/>
          </a:xfrm>
          <a:prstGeom prst="rect">
            <a:avLst/>
          </a:prstGeom>
          <a:effectLst>
            <a:innerShdw blurRad="63500" dist="50800" dir="5400000">
              <a:prstClr val="black">
                <a:alpha val="50000"/>
              </a:prstClr>
            </a:innerShdw>
          </a:effectLst>
        </p:spPr>
      </p:pic>
      <p:pic>
        <p:nvPicPr>
          <p:cNvPr id="15" name="Picture 14"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67BA522B-4F7F-3D7C-3A90-FBC31CFEBE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27456" y="0"/>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70BD70EC-C077-1A39-8DA0-6082EA35D7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80156" y="0"/>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8C8C79DA-A8F7-EFD2-E61A-C8726C23B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 y="0"/>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A8544A5A-6951-D7F0-A10C-2AC24E3CF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27456" y="6121400"/>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F9FE3C28-222E-6452-7637-D714CE23D8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80156" y="6121400"/>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918E5E42-D8DA-6697-2699-32FE7B305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 y="6121400"/>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61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145" y="934859"/>
            <a:ext cx="8391470" cy="1325563"/>
          </a:xfrm>
        </p:spPr>
        <p:txBody>
          <a:bodyPr>
            <a:normAutofit/>
          </a:bodyPr>
          <a:lstStyle/>
          <a:p>
            <a:r>
              <a:rPr lang="en-CA" sz="2800" b="1" dirty="0">
                <a:solidFill>
                  <a:schemeClr val="accent6">
                    <a:lumMod val="75000"/>
                  </a:schemeClr>
                </a:solidFill>
              </a:rPr>
              <a:t>Project benefits to NPPOs and Industry</a:t>
            </a:r>
            <a:br>
              <a:rPr lang="en-CA" sz="2800" b="1" dirty="0">
                <a:solidFill>
                  <a:schemeClr val="accent6">
                    <a:lumMod val="75000"/>
                  </a:schemeClr>
                </a:solidFill>
              </a:rPr>
            </a:br>
            <a:r>
              <a:rPr lang="es-ES_tradnl" sz="2800" b="1" dirty="0">
                <a:solidFill>
                  <a:schemeClr val="accent6">
                    <a:lumMod val="75000"/>
                  </a:schemeClr>
                </a:solidFill>
              </a:rPr>
              <a:t>Beneficios del proyecto para las ONPF y la industria</a:t>
            </a:r>
            <a:br>
              <a:rPr lang="en-CA" sz="2800" b="1" dirty="0">
                <a:solidFill>
                  <a:srgbClr val="5B87AC"/>
                </a:solidFill>
              </a:rPr>
            </a:br>
            <a:endParaRPr lang="en-CA" sz="2800" b="1" dirty="0">
              <a:solidFill>
                <a:schemeClr val="accent6">
                  <a:lumMod val="75000"/>
                </a:schemeClr>
              </a:solidFill>
            </a:endParaRPr>
          </a:p>
        </p:txBody>
      </p:sp>
      <p:sp>
        <p:nvSpPr>
          <p:cNvPr id="3" name="Content Placeholder 2"/>
          <p:cNvSpPr>
            <a:spLocks noGrp="1"/>
          </p:cNvSpPr>
          <p:nvPr>
            <p:ph idx="1"/>
          </p:nvPr>
        </p:nvSpPr>
        <p:spPr>
          <a:xfrm>
            <a:off x="554307" y="1984075"/>
            <a:ext cx="9141007" cy="5064659"/>
          </a:xfrm>
        </p:spPr>
        <p:txBody>
          <a:bodyPr>
            <a:noAutofit/>
          </a:bodyPr>
          <a:lstStyle/>
          <a:p>
            <a:pPr marL="0" lvl="0" indent="0">
              <a:spcAft>
                <a:spcPts val="1200"/>
              </a:spcAft>
              <a:buNone/>
            </a:pPr>
            <a:endParaRPr lang="en-CA" sz="1000" dirty="0"/>
          </a:p>
          <a:p>
            <a:pPr marL="0" lvl="0" indent="0">
              <a:spcAft>
                <a:spcPts val="1200"/>
              </a:spcAft>
              <a:buNone/>
            </a:pPr>
            <a:r>
              <a:rPr lang="en-CA" sz="2400" dirty="0"/>
              <a:t>Provide consensus and help to harmonize heat treatment guidance</a:t>
            </a:r>
          </a:p>
          <a:p>
            <a:pPr marL="0" indent="0">
              <a:spcAft>
                <a:spcPts val="600"/>
              </a:spcAft>
              <a:buClr>
                <a:srgbClr val="7D9A58"/>
              </a:buClr>
              <a:buNone/>
            </a:pPr>
            <a:r>
              <a:rPr lang="en-US" sz="2400" dirty="0">
                <a:solidFill>
                  <a:schemeClr val="tx1">
                    <a:lumMod val="85000"/>
                    <a:lumOff val="15000"/>
                  </a:schemeClr>
                </a:solidFill>
              </a:rPr>
              <a:t>Recognition of minimum lethal dose will:</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Support current standards</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Reduce over-treatment schedules</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Reduce the cost to industry</a:t>
            </a:r>
          </a:p>
          <a:p>
            <a:pPr marL="800100" lvl="1" indent="-342900">
              <a:spcAft>
                <a:spcPts val="600"/>
              </a:spcAft>
              <a:buClr>
                <a:srgbClr val="7D9A58"/>
              </a:buClr>
              <a:buFont typeface="Arial" panose="020B0604020202020204" pitchFamily="34" charset="0"/>
              <a:buChar char="•"/>
            </a:pPr>
            <a:r>
              <a:rPr lang="en-US" sz="2400" dirty="0">
                <a:solidFill>
                  <a:schemeClr val="tx1">
                    <a:lumMod val="85000"/>
                    <a:lumOff val="15000"/>
                  </a:schemeClr>
                </a:solidFill>
              </a:rPr>
              <a:t>Reduce carbon emissions and protect the environment</a:t>
            </a:r>
          </a:p>
          <a:p>
            <a:pPr marL="0" indent="0">
              <a:spcAft>
                <a:spcPts val="1200"/>
              </a:spcAft>
              <a:buNone/>
            </a:pPr>
            <a:endParaRPr lang="en-CA" sz="2200" dirty="0"/>
          </a:p>
        </p:txBody>
      </p:sp>
      <p:sp>
        <p:nvSpPr>
          <p:cNvPr id="18" name="Title 1"/>
          <p:cNvSpPr txBox="1">
            <a:spLocks/>
          </p:cNvSpPr>
          <p:nvPr/>
        </p:nvSpPr>
        <p:spPr>
          <a:xfrm>
            <a:off x="5183927" y="157667"/>
            <a:ext cx="508332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2800" b="1" dirty="0">
                <a:solidFill>
                  <a:srgbClr val="5B87AC"/>
                </a:solidFill>
              </a:rPr>
              <a:t> </a:t>
            </a:r>
            <a:endParaRPr lang="en-CA" sz="2800" b="1" dirty="0">
              <a:solidFill>
                <a:srgbClr val="5B87AC"/>
              </a:solidFill>
            </a:endParaRPr>
          </a:p>
        </p:txBody>
      </p:sp>
      <p:sp>
        <p:nvSpPr>
          <p:cNvPr id="5" name="Rectangle 4">
            <a:extLst>
              <a:ext uri="{FF2B5EF4-FFF2-40B4-BE49-F238E27FC236}">
                <a16:creationId xmlns:a16="http://schemas.microsoft.com/office/drawing/2014/main" id="{EC7C666F-287C-B47A-AA8A-1E93B85E66E8}"/>
              </a:ext>
            </a:extLst>
          </p:cNvPr>
          <p:cNvSpPr/>
          <p:nvPr/>
        </p:nvSpPr>
        <p:spPr>
          <a:xfrm>
            <a:off x="10101943" y="1"/>
            <a:ext cx="2090057" cy="2394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41ABAEC4-84DF-1AAA-3689-21C46A91B4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274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85614A01-3C1B-F314-4980-3A10889A6B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801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2F9EF6D8-78B5-366C-314E-25EF3808D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6" descr="Reducing cooling needs | Alfa Laval">
            <a:extLst>
              <a:ext uri="{FF2B5EF4-FFF2-40B4-BE49-F238E27FC236}">
                <a16:creationId xmlns:a16="http://schemas.microsoft.com/office/drawing/2014/main" id="{8D395D1F-DECF-7A22-1E55-7A0B01E6F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977" y="3597755"/>
            <a:ext cx="923648" cy="89274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Reducing CO2 Emissions Day 28th January 2024 - Treadfirst">
            <a:extLst>
              <a:ext uri="{FF2B5EF4-FFF2-40B4-BE49-F238E27FC236}">
                <a16:creationId xmlns:a16="http://schemas.microsoft.com/office/drawing/2014/main" id="{0D1EC8B2-071D-3CE8-1CAE-D83D121FA10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060660" y="4521433"/>
            <a:ext cx="1269308" cy="9643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logo IPPC">
            <a:extLst>
              <a:ext uri="{FF2B5EF4-FFF2-40B4-BE49-F238E27FC236}">
                <a16:creationId xmlns:a16="http://schemas.microsoft.com/office/drawing/2014/main" id="{2951D8A1-D702-9423-B89F-36101DDF5B7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912938" y="3112026"/>
            <a:ext cx="1269308" cy="63801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7 ways 3PLs can reduce your logistics costs">
            <a:extLst>
              <a:ext uri="{FF2B5EF4-FFF2-40B4-BE49-F238E27FC236}">
                <a16:creationId xmlns:a16="http://schemas.microsoft.com/office/drawing/2014/main" id="{F32CAE78-B90A-B3F2-2346-53EC3699293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189007" y="4044127"/>
            <a:ext cx="859218" cy="68158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Premium Vector | Harmonization icon vector image Can be used for Business  Analytics">
            <a:extLst>
              <a:ext uri="{FF2B5EF4-FFF2-40B4-BE49-F238E27FC236}">
                <a16:creationId xmlns:a16="http://schemas.microsoft.com/office/drawing/2014/main" id="{41F93B13-A750-0CF7-0579-C40B294CBA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4388" y="2162258"/>
            <a:ext cx="809088" cy="8090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EAEBEB22-958B-B2D7-EAF3-F7E2D29BB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27455" y="6123708"/>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53516C0C-B0C3-9ED8-4F62-53F96BA821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80155" y="6123708"/>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5B1C9348-674A-BC4C-D54D-B1744BA7A8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6123708"/>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61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656" y="13130"/>
            <a:ext cx="3601056" cy="1325563"/>
          </a:xfrm>
        </p:spPr>
        <p:txBody>
          <a:bodyPr>
            <a:normAutofit/>
          </a:bodyPr>
          <a:lstStyle/>
          <a:p>
            <a:r>
              <a:rPr lang="en-CA" sz="2800" b="1" dirty="0">
                <a:solidFill>
                  <a:schemeClr val="accent6">
                    <a:lumMod val="75000"/>
                  </a:schemeClr>
                </a:solidFill>
              </a:rPr>
              <a:t>Accomplishments</a:t>
            </a:r>
          </a:p>
        </p:txBody>
      </p:sp>
      <p:sp>
        <p:nvSpPr>
          <p:cNvPr id="3" name="Content Placeholder 2"/>
          <p:cNvSpPr>
            <a:spLocks noGrp="1"/>
          </p:cNvSpPr>
          <p:nvPr>
            <p:ph idx="1"/>
          </p:nvPr>
        </p:nvSpPr>
        <p:spPr>
          <a:xfrm>
            <a:off x="1768641" y="1300834"/>
            <a:ext cx="4181729" cy="4714875"/>
          </a:xfrm>
        </p:spPr>
        <p:txBody>
          <a:bodyPr>
            <a:noAutofit/>
          </a:bodyPr>
          <a:lstStyle/>
          <a:p>
            <a:pPr>
              <a:spcBef>
                <a:spcPts val="1200"/>
              </a:spcBef>
              <a:spcAft>
                <a:spcPts val="1800"/>
              </a:spcAft>
              <a:buClr>
                <a:srgbClr val="7D9A58"/>
              </a:buClr>
            </a:pPr>
            <a:r>
              <a:rPr lang="en-CA" sz="2400" dirty="0">
                <a:solidFill>
                  <a:schemeClr val="tx1">
                    <a:lumMod val="85000"/>
                    <a:lumOff val="15000"/>
                  </a:schemeClr>
                </a:solidFill>
              </a:rPr>
              <a:t>Project Submission              (June 2024)</a:t>
            </a:r>
          </a:p>
          <a:p>
            <a:pPr>
              <a:spcBef>
                <a:spcPts val="1200"/>
              </a:spcBef>
              <a:spcAft>
                <a:spcPts val="1800"/>
              </a:spcAft>
              <a:buClr>
                <a:srgbClr val="7D9A58"/>
              </a:buClr>
            </a:pPr>
            <a:r>
              <a:rPr lang="en-CA" sz="2400" dirty="0">
                <a:solidFill>
                  <a:schemeClr val="tx1">
                    <a:lumMod val="85000"/>
                    <a:lumOff val="15000"/>
                  </a:schemeClr>
                </a:solidFill>
              </a:rPr>
              <a:t>Project on the work program (August 2024)</a:t>
            </a:r>
          </a:p>
          <a:p>
            <a:pPr>
              <a:spcBef>
                <a:spcPts val="1200"/>
              </a:spcBef>
              <a:spcAft>
                <a:spcPts val="1800"/>
              </a:spcAft>
              <a:buClr>
                <a:srgbClr val="7D9A58"/>
              </a:buClr>
            </a:pPr>
            <a:r>
              <a:rPr lang="en-CA" sz="2400" dirty="0">
                <a:solidFill>
                  <a:schemeClr val="tx1">
                    <a:lumMod val="85000"/>
                    <a:lumOff val="15000"/>
                  </a:schemeClr>
                </a:solidFill>
              </a:rPr>
              <a:t>Confirmation of expert group members (October 2024)</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7" y="0"/>
            <a:ext cx="1627637" cy="6883144"/>
          </a:xfrm>
          <a:prstGeom prst="rect">
            <a:avLst/>
          </a:prstGeom>
        </p:spPr>
      </p:pic>
      <p:sp>
        <p:nvSpPr>
          <p:cNvPr id="12" name="Title 1"/>
          <p:cNvSpPr txBox="1">
            <a:spLocks/>
          </p:cNvSpPr>
          <p:nvPr/>
        </p:nvSpPr>
        <p:spPr>
          <a:xfrm>
            <a:off x="6412625" y="-1823"/>
            <a:ext cx="36010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2800" b="1" dirty="0">
                <a:solidFill>
                  <a:srgbClr val="5B87AC"/>
                </a:solidFill>
              </a:rPr>
              <a:t>Logros</a:t>
            </a:r>
            <a:endParaRPr lang="en-CA" sz="2800" b="1" dirty="0">
              <a:solidFill>
                <a:srgbClr val="5B87AC"/>
              </a:solidFill>
            </a:endParaRPr>
          </a:p>
        </p:txBody>
      </p:sp>
      <p:sp>
        <p:nvSpPr>
          <p:cNvPr id="13" name="Content Placeholder 2"/>
          <p:cNvSpPr txBox="1">
            <a:spLocks/>
          </p:cNvSpPr>
          <p:nvPr/>
        </p:nvSpPr>
        <p:spPr>
          <a:xfrm>
            <a:off x="5945039" y="1297018"/>
            <a:ext cx="4314810" cy="4714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200"/>
              </a:spcAft>
              <a:buClr>
                <a:srgbClr val="5B87AC"/>
              </a:buClr>
            </a:pPr>
            <a:r>
              <a:rPr lang="es-ES_tradnl" sz="2400" dirty="0"/>
              <a:t>Presentación del proyecto    (junio del 2024)</a:t>
            </a:r>
          </a:p>
          <a:p>
            <a:pPr>
              <a:spcAft>
                <a:spcPts val="1200"/>
              </a:spcAft>
              <a:buClr>
                <a:srgbClr val="5B87AC"/>
              </a:buClr>
            </a:pPr>
            <a:r>
              <a:rPr lang="es-ES" sz="2400" dirty="0">
                <a:solidFill>
                  <a:schemeClr val="tx1">
                    <a:lumMod val="85000"/>
                    <a:lumOff val="15000"/>
                  </a:schemeClr>
                </a:solidFill>
              </a:rPr>
              <a:t>Proyecto sobre el programa de trabajo (agosto del 2024)</a:t>
            </a:r>
          </a:p>
          <a:p>
            <a:pPr>
              <a:spcAft>
                <a:spcPts val="1200"/>
              </a:spcAft>
              <a:buClr>
                <a:srgbClr val="5B87AC"/>
              </a:buClr>
            </a:pPr>
            <a:r>
              <a:rPr lang="es-ES" sz="2400" dirty="0">
                <a:solidFill>
                  <a:schemeClr val="tx1">
                    <a:lumMod val="85000"/>
                    <a:lumOff val="15000"/>
                  </a:schemeClr>
                </a:solidFill>
              </a:rPr>
              <a:t>Confirmación de los miembros del grupo de expertos    (octubre 2024)</a:t>
            </a:r>
            <a:endParaRPr lang="en-CA" sz="2400" dirty="0"/>
          </a:p>
        </p:txBody>
      </p:sp>
      <p:pic>
        <p:nvPicPr>
          <p:cNvPr id="4105" name="Picture 4104">
            <a:extLst>
              <a:ext uri="{FF2B5EF4-FFF2-40B4-BE49-F238E27FC236}">
                <a16:creationId xmlns:a16="http://schemas.microsoft.com/office/drawing/2014/main" id="{4ACB35C2-F667-4BAC-013F-DAEB3D9A47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61085" y="4330700"/>
            <a:ext cx="5139308" cy="2296550"/>
          </a:xfrm>
          <a:prstGeom prst="rect">
            <a:avLst/>
          </a:prstGeom>
        </p:spPr>
      </p:pic>
      <p:sp>
        <p:nvSpPr>
          <p:cNvPr id="4106" name="Rectangle 4105">
            <a:extLst>
              <a:ext uri="{FF2B5EF4-FFF2-40B4-BE49-F238E27FC236}">
                <a16:creationId xmlns:a16="http://schemas.microsoft.com/office/drawing/2014/main" id="{CB6133E8-D1B3-6C32-7CF1-7E82363E1D67}"/>
              </a:ext>
            </a:extLst>
          </p:cNvPr>
          <p:cNvSpPr/>
          <p:nvPr/>
        </p:nvSpPr>
        <p:spPr>
          <a:xfrm>
            <a:off x="10101943" y="1"/>
            <a:ext cx="2090057" cy="2394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96" name="Picture 4095">
            <a:extLst>
              <a:ext uri="{FF2B5EF4-FFF2-40B4-BE49-F238E27FC236}">
                <a16:creationId xmlns:a16="http://schemas.microsoft.com/office/drawing/2014/main" id="{440004FF-3A31-D22F-EC0D-3C810EA5DE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
          <a:stretch/>
        </p:blipFill>
        <p:spPr>
          <a:xfrm>
            <a:off x="10317145" y="0"/>
            <a:ext cx="1865118" cy="6883144"/>
          </a:xfrm>
          <a:prstGeom prst="rect">
            <a:avLst/>
          </a:prstGeom>
        </p:spPr>
      </p:pic>
    </p:spTree>
    <p:extLst>
      <p:ext uri="{BB962C8B-B14F-4D97-AF65-F5344CB8AC3E}">
        <p14:creationId xmlns:p14="http://schemas.microsoft.com/office/powerpoint/2010/main" val="145802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85ACE4-5536-F23B-3779-405689C99D70}"/>
              </a:ext>
            </a:extLst>
          </p:cNvPr>
          <p:cNvSpPr/>
          <p:nvPr/>
        </p:nvSpPr>
        <p:spPr>
          <a:xfrm>
            <a:off x="10101943" y="1"/>
            <a:ext cx="2090057" cy="2394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p:cNvSpPr>
            <a:spLocks noGrp="1"/>
          </p:cNvSpPr>
          <p:nvPr>
            <p:ph idx="1"/>
          </p:nvPr>
        </p:nvSpPr>
        <p:spPr>
          <a:xfrm>
            <a:off x="666084" y="2076766"/>
            <a:ext cx="9272443" cy="3583862"/>
          </a:xfrm>
        </p:spPr>
        <p:txBody>
          <a:bodyPr>
            <a:noAutofit/>
          </a:bodyPr>
          <a:lstStyle/>
          <a:p>
            <a:pPr>
              <a:spcAft>
                <a:spcPts val="1200"/>
              </a:spcAft>
              <a:buClr>
                <a:srgbClr val="7D9A58"/>
              </a:buClr>
            </a:pPr>
            <a:r>
              <a:rPr lang="en-CA" sz="2400" dirty="0"/>
              <a:t>Standard operating procedure/ manual</a:t>
            </a:r>
          </a:p>
          <a:p>
            <a:pPr>
              <a:spcAft>
                <a:spcPts val="1200"/>
              </a:spcAft>
              <a:buClr>
                <a:srgbClr val="7D9A58"/>
              </a:buClr>
            </a:pPr>
            <a:r>
              <a:rPr lang="en-CA" sz="2400" dirty="0"/>
              <a:t>Testing protocols and data collection</a:t>
            </a:r>
          </a:p>
          <a:p>
            <a:pPr>
              <a:spcAft>
                <a:spcPts val="1200"/>
              </a:spcAft>
              <a:buClr>
                <a:srgbClr val="7D9A58"/>
              </a:buClr>
            </a:pPr>
            <a:r>
              <a:rPr lang="en-CA" sz="2400" dirty="0"/>
              <a:t>Methods for analysis and reporting</a:t>
            </a:r>
          </a:p>
          <a:p>
            <a:pPr>
              <a:spcAft>
                <a:spcPts val="1200"/>
              </a:spcAft>
              <a:buClr>
                <a:srgbClr val="7D9A58"/>
              </a:buClr>
            </a:pPr>
            <a:r>
              <a:rPr lang="en-CA" sz="2400" dirty="0"/>
              <a:t>Prioritized list of organisms to test in the water bath</a:t>
            </a:r>
          </a:p>
          <a:p>
            <a:pPr>
              <a:spcAft>
                <a:spcPts val="1200"/>
              </a:spcAft>
              <a:buClr>
                <a:srgbClr val="7D9A58"/>
              </a:buClr>
            </a:pPr>
            <a:r>
              <a:rPr lang="en-CA" sz="2400" dirty="0"/>
              <a:t>Describe confirmatory testing </a:t>
            </a:r>
          </a:p>
          <a:p>
            <a:pPr>
              <a:spcAft>
                <a:spcPts val="1200"/>
              </a:spcAft>
              <a:buClr>
                <a:srgbClr val="7D9A58"/>
              </a:buClr>
            </a:pPr>
            <a:r>
              <a:rPr lang="en-CA" sz="2400" dirty="0"/>
              <a:t>Document methodology, analyses, results - NAPPO S&amp;T Document</a:t>
            </a:r>
          </a:p>
          <a:p>
            <a:pPr>
              <a:spcAft>
                <a:spcPts val="1200"/>
              </a:spcAft>
              <a:buClr>
                <a:srgbClr val="7D9A58"/>
              </a:buClr>
            </a:pPr>
            <a:endParaRPr lang="en-CA" sz="2400" dirty="0"/>
          </a:p>
          <a:p>
            <a:pPr marL="0" indent="0">
              <a:spcAft>
                <a:spcPts val="1200"/>
              </a:spcAft>
              <a:buClr>
                <a:srgbClr val="7D9A58"/>
              </a:buClr>
              <a:buNone/>
            </a:pPr>
            <a:endParaRPr lang="en-CA" sz="2400" dirty="0"/>
          </a:p>
          <a:p>
            <a:pPr>
              <a:spcAft>
                <a:spcPts val="1200"/>
              </a:spcAft>
              <a:buClr>
                <a:srgbClr val="7D9A58"/>
              </a:buClr>
            </a:pPr>
            <a:endParaRPr lang="en-CA" sz="2400" dirty="0"/>
          </a:p>
        </p:txBody>
      </p:sp>
      <p:pic>
        <p:nvPicPr>
          <p:cNvPr id="23" name="Picture 4">
            <a:extLst>
              <a:ext uri="{FF2B5EF4-FFF2-40B4-BE49-F238E27FC236}">
                <a16:creationId xmlns:a16="http://schemas.microsoft.com/office/drawing/2014/main" id="{597FFC5B-A933-9049-C2B3-79745F986E00}"/>
              </a:ext>
            </a:extLst>
          </p:cNvPr>
          <p:cNvPicPr>
            <a:picLocks noChangeAspect="1" noChangeArrowheads="1"/>
          </p:cNvPicPr>
          <p:nvPr/>
        </p:nvPicPr>
        <p:blipFill rotWithShape="1">
          <a:blip r:embed="rId3" cstate="print">
            <a:alphaModFix amt="19000"/>
            <a:extLst>
              <a:ext uri="{28A0092B-C50C-407E-A947-70E740481C1C}">
                <a14:useLocalDpi xmlns:a14="http://schemas.microsoft.com/office/drawing/2010/main" val="0"/>
              </a:ext>
            </a:extLst>
          </a:blip>
          <a:srcRect/>
          <a:stretch/>
        </p:blipFill>
        <p:spPr bwMode="auto">
          <a:xfrm>
            <a:off x="3571937" y="876742"/>
            <a:ext cx="6094026" cy="23767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1358301B-E38E-3943-C35A-CF3547D132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274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949EED43-0A90-D8FE-D369-F693777A3B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080155"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6E77ED8D-B056-97F8-2419-876B63CD3B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0" y="1"/>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0F45D329-BFCB-8018-8128-8DF8BA00DA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00950" y="6123708"/>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8069AC39-2C73-7A3A-3197-EA7529241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053650" y="6123708"/>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s://lh3.googleusercontent.com/7qGkaeBLtcIs1MoyMVPSzK8ZBCWRKH3oXZ5jdGcNEBBkRd22Nkf_m5JX7qfxpTf5eFYnOgD9herNMaXWUao77mkIRHOWRp5bxhb3nvhsmmfzP1eg9zALHXRAskEwgcirxmEBHtoYkopO814dtJWDKEXoo1isRGEURXk-XPJWOLRvqDeAWeMZ7pP48c1ZLBspjdaY2XPYux-l5F3AMxYunNUwRP04tBylBRuHeZHYMcagnpYaL9cSvffy0TH3eiLEX44eTTbQ7jcYp0CcW8lcrKHh_OVL8rWvAL2xjRstZaR1q1rnboi7RH5mPG8h5tHhQVP_PhIx-j3cPP4uJZc51PfYem6bB7rqEMABcoTAMm0QCO6uPnFCRwfoX4mO7Kmy78lFs8IvFZAW3g612q6-roeQvRi-jcpKS3_luCADStu3AN3AXVaZX3Y5LjRkkO1aBakkll3rMHVM0pTIJjy1oPiuvXs_FJLQoo5KMfxpZKF0yrkIhHhrKIB3qRWT9U3q6apR3XBf3RtXgkNZmkfJakuhMF2J6oD8_S1Jp-ks2BHnupk_5q-FLgYERc3xJwvYieuL7cC8RUD-do_wpwj9_j4asc85b3ybjc0elfflPzO8dgRsQE-_KbJZxtMWy4S5=w685-h948-no">
            <a:extLst>
              <a:ext uri="{FF2B5EF4-FFF2-40B4-BE49-F238E27FC236}">
                <a16:creationId xmlns:a16="http://schemas.microsoft.com/office/drawing/2014/main" id="{E39859CC-D8D7-64C8-155B-DAB6F35E93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505" y="6123708"/>
            <a:ext cx="4264544" cy="7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Pwn">
            <a:extLst>
              <a:ext uri="{FF2B5EF4-FFF2-40B4-BE49-F238E27FC236}">
                <a16:creationId xmlns:a16="http://schemas.microsoft.com/office/drawing/2014/main" id="{B9639F6E-E849-694D-F1C4-E39F8640236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846095" y="4405330"/>
            <a:ext cx="2381984" cy="24526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040196-6ADA-2902-EC3B-B8B31CE4C36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846095" y="1273402"/>
            <a:ext cx="2327940" cy="2331468"/>
          </a:xfrm>
          <a:prstGeom prst="rect">
            <a:avLst/>
          </a:prstGeom>
        </p:spPr>
      </p:pic>
      <p:sp>
        <p:nvSpPr>
          <p:cNvPr id="22" name="Title 1">
            <a:extLst>
              <a:ext uri="{FF2B5EF4-FFF2-40B4-BE49-F238E27FC236}">
                <a16:creationId xmlns:a16="http://schemas.microsoft.com/office/drawing/2014/main" id="{C5803988-A776-B23D-0504-BA6BC878DCAE}"/>
              </a:ext>
            </a:extLst>
          </p:cNvPr>
          <p:cNvSpPr>
            <a:spLocks noGrp="1"/>
          </p:cNvSpPr>
          <p:nvPr>
            <p:ph type="title"/>
          </p:nvPr>
        </p:nvSpPr>
        <p:spPr>
          <a:xfrm>
            <a:off x="520319" y="927903"/>
            <a:ext cx="5264849" cy="1323358"/>
          </a:xfrm>
          <a:noFill/>
        </p:spPr>
        <p:txBody>
          <a:bodyPr>
            <a:normAutofit/>
          </a:bodyPr>
          <a:lstStyle/>
          <a:p>
            <a:r>
              <a:rPr lang="en-CA" sz="2800" b="1" dirty="0">
                <a:solidFill>
                  <a:schemeClr val="accent6">
                    <a:lumMod val="75000"/>
                  </a:schemeClr>
                </a:solidFill>
              </a:rPr>
              <a:t>Pending Deliverables</a:t>
            </a:r>
            <a:br>
              <a:rPr lang="en-CA" sz="3600" b="1" dirty="0">
                <a:solidFill>
                  <a:schemeClr val="accent6">
                    <a:lumMod val="75000"/>
                  </a:schemeClr>
                </a:solidFill>
              </a:rPr>
            </a:br>
            <a:r>
              <a:rPr lang="en-CA" sz="2600" dirty="0">
                <a:solidFill>
                  <a:schemeClr val="accent6">
                    <a:lumMod val="75000"/>
                  </a:schemeClr>
                </a:solidFill>
              </a:rPr>
              <a:t> </a:t>
            </a:r>
          </a:p>
        </p:txBody>
      </p:sp>
      <p:pic>
        <p:nvPicPr>
          <p:cNvPr id="30" name="Picture 3">
            <a:extLst>
              <a:ext uri="{FF2B5EF4-FFF2-40B4-BE49-F238E27FC236}">
                <a16:creationId xmlns:a16="http://schemas.microsoft.com/office/drawing/2014/main" id="{56D03042-8353-7579-7BEB-23024C607EA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9848448" y="3175274"/>
            <a:ext cx="2390782" cy="159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a:extLst>
              <a:ext uri="{FF2B5EF4-FFF2-40B4-BE49-F238E27FC236}">
                <a16:creationId xmlns:a16="http://schemas.microsoft.com/office/drawing/2014/main" id="{CF37BD8F-4D19-55F6-BAEF-56921980A9E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9848448" y="-22890"/>
            <a:ext cx="2359294" cy="146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211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716e223303032371000e36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8" ma:contentTypeDescription="Create a new document." ma:contentTypeScope="" ma:versionID="61e50d27a94aff6ed0da6958732925b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1b297bcc931609e2c0ac29f3ebfb515b"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Props1.xml><?xml version="1.0" encoding="utf-8"?>
<ds:datastoreItem xmlns:ds="http://schemas.openxmlformats.org/officeDocument/2006/customXml" ds:itemID="{732210BF-B007-4138-8C95-C060A14B22B8}"/>
</file>

<file path=customXml/itemProps2.xml><?xml version="1.0" encoding="utf-8"?>
<ds:datastoreItem xmlns:ds="http://schemas.openxmlformats.org/officeDocument/2006/customXml" ds:itemID="{EFD23CB5-454A-4F89-9349-72E967993BE7}"/>
</file>

<file path=customXml/itemProps3.xml><?xml version="1.0" encoding="utf-8"?>
<ds:datastoreItem xmlns:ds="http://schemas.openxmlformats.org/officeDocument/2006/customXml" ds:itemID="{C5C2D547-E48D-4E4A-9066-AE68CFAA4D56}"/>
</file>

<file path=docMetadata/LabelInfo.xml><?xml version="1.0" encoding="utf-8"?>
<clbl:labelList xmlns:clbl="http://schemas.microsoft.com/office/2020/mipLabelMetadata">
  <clbl:label id="{219619fd-75dc-48cb-820d-8f683a95dd8b}" enabled="1" method="Privileged" siteId="{05c95b33-90ca-49d5-b644-288b930b912b}" contentBits="1" removed="0"/>
</clbl:labelList>
</file>

<file path=docProps/app.xml><?xml version="1.0" encoding="utf-8"?>
<Properties xmlns="http://schemas.openxmlformats.org/officeDocument/2006/extended-properties" xmlns:vt="http://schemas.openxmlformats.org/officeDocument/2006/docPropsVTypes">
  <Template>Office Theme</Template>
  <TotalTime>18604</TotalTime>
  <Words>1455</Words>
  <Application>Microsoft Office PowerPoint</Application>
  <PresentationFormat>Widescreen</PresentationFormat>
  <Paragraphs>178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Background, justification and scope  </vt:lpstr>
      <vt:lpstr>Background, justification and scope  </vt:lpstr>
      <vt:lpstr>PowerPoint Presentation</vt:lpstr>
      <vt:lpstr>PowerPoint Presentation</vt:lpstr>
      <vt:lpstr>Project Objectives   Objetivo del proyecto  </vt:lpstr>
      <vt:lpstr>Project benefits to NPPOs and Industry Beneficios del proyecto para las ONPF y la industria </vt:lpstr>
      <vt:lpstr>Accomplishments</vt:lpstr>
      <vt:lpstr>Pending Deliverables  </vt:lpstr>
      <vt:lpstr>Thanks &amp; Acknowledgements </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Noseworthy, Meghan</dc:creator>
  <cp:lastModifiedBy>Nedelka Marin-Martinez</cp:lastModifiedBy>
  <cp:revision>269</cp:revision>
  <dcterms:created xsi:type="dcterms:W3CDTF">2019-10-17T20:48:24Z</dcterms:created>
  <dcterms:modified xsi:type="dcterms:W3CDTF">2024-10-22T00:35:06Z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UNCLASSIFIED - NON CLASSIFIÉ</vt:lpwstr>
  </property>
  <property fmtid="{D5CDD505-2E9C-101B-9397-08002B2CF9AE}" pid="4" name="ContentTypeId">
    <vt:lpwstr>0x01010080DFBDAA08241146B46D0B1640CC890F</vt:lpwstr>
  </property>
</Properties>
</file>