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631" r:id="rId3"/>
    <p:sldId id="637" r:id="rId4"/>
    <p:sldId id="645" r:id="rId5"/>
    <p:sldId id="642" r:id="rId6"/>
    <p:sldId id="643" r:id="rId7"/>
    <p:sldId id="257" r:id="rId8"/>
    <p:sldId id="644" r:id="rId9"/>
    <p:sldId id="64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4660"/>
  </p:normalViewPr>
  <p:slideViewPr>
    <p:cSldViewPr snapToGrid="0">
      <p:cViewPr varScale="1">
        <p:scale>
          <a:sx n="75" d="100"/>
          <a:sy n="75" d="100"/>
        </p:scale>
        <p:origin x="73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B0783F-CE39-4799-90A1-196F37D5D623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FD3B55-B63C-4EC6-81B4-7D0F1274D4D9}">
      <dgm:prSet phldrT="[Text]"/>
      <dgm:spPr/>
      <dgm:t>
        <a:bodyPr/>
        <a:lstStyle/>
        <a:p>
          <a:r>
            <a:rPr lang="en-US" b="1">
              <a:latin typeface="Arial Narrow" panose="020B0606020202030204" pitchFamily="34" charset="0"/>
            </a:rPr>
            <a:t>Protocols</a:t>
          </a:r>
        </a:p>
      </dgm:t>
    </dgm:pt>
    <dgm:pt modelId="{708B431B-D9C8-487C-B34B-29B748BFD4C1}" type="parTrans" cxnId="{57D12697-DEA9-4223-B8E8-2DAF9C0C247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28A242C-097E-4C3A-B023-2170E0F5EA36}" type="sibTrans" cxnId="{57D12697-DEA9-4223-B8E8-2DAF9C0C247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FDD9E2A4-A62A-4345-929B-BCB32DD139D3}">
      <dgm:prSet phldrT="[Text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600">
              <a:latin typeface="Arial Narrow" panose="020B0606020202030204" pitchFamily="34" charset="0"/>
            </a:rPr>
            <a:t>-</a:t>
          </a:r>
          <a:r>
            <a:rPr lang="en-US" sz="2400">
              <a:latin typeface="Arial Narrow" panose="020B0606020202030204" pitchFamily="34" charset="0"/>
            </a:rPr>
            <a:t>Five PCR-based protocols selected (3 Standard PCR and 2 real-time PCR)</a:t>
          </a:r>
        </a:p>
      </dgm:t>
    </dgm:pt>
    <dgm:pt modelId="{1CEDE687-EAD3-4AC0-8AE6-394795DB7559}" type="parTrans" cxnId="{D29E57C6-9317-40D7-B946-99E8A430DDC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F6BAEE44-D3E0-428E-8172-270A3463363B}" type="sibTrans" cxnId="{D29E57C6-9317-40D7-B946-99E8A430DDC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A705468B-6A52-4B3B-84A0-47FD202F7D67}">
      <dgm:prSet phldrT="[Text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2400">
              <a:latin typeface="Arial Narrow" panose="020B0606020202030204" pitchFamily="34" charset="0"/>
            </a:rPr>
            <a:t>-All protocols validated</a:t>
          </a:r>
        </a:p>
      </dgm:t>
    </dgm:pt>
    <dgm:pt modelId="{BE8F4AC2-7852-4D3A-8E80-D9A17B9B6C26}" type="parTrans" cxnId="{0FD044CF-EF76-4AA1-8955-36522E8FFA4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CCBD5E2-9ED6-4F4B-BC23-138131B18F32}" type="sibTrans" cxnId="{0FD044CF-EF76-4AA1-8955-36522E8FFA4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69EB2CCD-70F1-4B8A-A955-1C0F3BBE5531}">
      <dgm:prSet phldrT="[Text]"/>
      <dgm:spPr/>
      <dgm:t>
        <a:bodyPr/>
        <a:lstStyle/>
        <a:p>
          <a:r>
            <a:rPr lang="en-US" b="1">
              <a:latin typeface="Arial Narrow" panose="020B0606020202030204" pitchFamily="34" charset="0"/>
            </a:rPr>
            <a:t>Experimental Design</a:t>
          </a:r>
        </a:p>
      </dgm:t>
    </dgm:pt>
    <dgm:pt modelId="{84402A19-3E5D-48C4-A793-B173169D4BC5}" type="parTrans" cxnId="{3ACAE6A8-0A33-47B2-8D13-08E79A9B9AF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07EEFCC-C1EC-4FEE-8B4A-7FE961208DE7}" type="sibTrans" cxnId="{3ACAE6A8-0A33-47B2-8D13-08E79A9B9AF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A1DABF94-0BA7-4A71-AC88-39F2BA3DBB9C}">
      <dgm:prSet phldrT="[Text]" custT="1"/>
      <dgm:spPr/>
      <dgm:t>
        <a:bodyPr/>
        <a:lstStyle/>
        <a:p>
          <a:r>
            <a:rPr lang="en-US" sz="1800" dirty="0">
              <a:latin typeface="Arial Narrow" panose="020B0606020202030204" pitchFamily="34" charset="0"/>
            </a:rPr>
            <a:t>-</a:t>
          </a:r>
          <a:r>
            <a:rPr lang="en-US" sz="2000" dirty="0">
              <a:latin typeface="Arial Narrow" panose="020B0606020202030204" pitchFamily="34" charset="0"/>
            </a:rPr>
            <a:t>9 laboratories selected (2 in Canada, 4 in the United States and 3 in Mexico)</a:t>
          </a:r>
        </a:p>
      </dgm:t>
    </dgm:pt>
    <dgm:pt modelId="{C4029A58-A047-46F0-BF76-BFE83BD81122}" type="parTrans" cxnId="{48EF041D-2F32-4D05-ADE3-41AA367A29C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A7B820A2-9D47-4F91-99A4-FFA7AC149CB9}" type="sibTrans" cxnId="{48EF041D-2F32-4D05-ADE3-41AA367A29C9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2D11B0F4-8B61-418B-9214-28DB7CF70A02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-Experimental design completed</a:t>
          </a:r>
        </a:p>
      </dgm:t>
    </dgm:pt>
    <dgm:pt modelId="{8CB66F73-3B61-4BF3-95C8-EAD5C75E14A9}" type="parTrans" cxnId="{32D5C46D-1496-46FC-950C-810961E575F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12292ED-D9E0-4627-BA86-02457957FDD7}" type="sibTrans" cxnId="{32D5C46D-1496-46FC-950C-810961E575F5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FC3E2FC-7DF1-4E03-9A4C-E5E6FB3D7D05}">
      <dgm:prSet phldrT="[Text]"/>
      <dgm:spPr/>
      <dgm:t>
        <a:bodyPr/>
        <a:lstStyle/>
        <a:p>
          <a:r>
            <a:rPr lang="en-US" b="1">
              <a:latin typeface="Arial Narrow" panose="020B0606020202030204" pitchFamily="34" charset="0"/>
            </a:rPr>
            <a:t>Logistics</a:t>
          </a:r>
        </a:p>
      </dgm:t>
    </dgm:pt>
    <dgm:pt modelId="{663240B3-7F9B-43BF-B94D-A97A893CC504}" type="parTrans" cxnId="{D9C5F1C9-3544-4E19-B997-AD1FAABF0A5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9CE95166-5AA6-4700-A17B-0DE2136C9A9E}" type="sibTrans" cxnId="{D9C5F1C9-3544-4E19-B997-AD1FAABF0A51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2B0D365-D03F-46CB-878F-21058A0A17CD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-All logistical aspects for the ring test were considered</a:t>
          </a:r>
        </a:p>
      </dgm:t>
    </dgm:pt>
    <dgm:pt modelId="{FE2FA80D-406E-4698-9A4D-ED27EBB9B391}" type="parTrans" cxnId="{E9373822-392E-4C0D-9EAA-9546867F991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9DCE670B-2E58-4684-8F8B-01B2B70DCAF1}" type="sibTrans" cxnId="{E9373822-392E-4C0D-9EAA-9546867F9914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4ED7406-160F-4264-8469-FDAF9F123BAB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-Instructions for participating labs were prepared and shared</a:t>
          </a:r>
        </a:p>
      </dgm:t>
    </dgm:pt>
    <dgm:pt modelId="{60A564BC-6B4D-4AAB-92D1-257CCF610B16}" type="parTrans" cxnId="{FE90BE80-30B9-4F6E-9D29-72B235AFA4B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D3E41F2C-DF27-4B56-8CAC-12907CAC207E}" type="sibTrans" cxnId="{FE90BE80-30B9-4F6E-9D29-72B235AFA4B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4E4343CA-528A-4126-AEE1-7FECFC330509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-Data entry to the APHIS PPQ portal</a:t>
          </a:r>
        </a:p>
      </dgm:t>
    </dgm:pt>
    <dgm:pt modelId="{6022672F-0E29-493A-B10E-5D28B0441CA1}" type="parTrans" cxnId="{C1D63341-DE8F-417C-A448-CD4F684ECE62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E1828826-7C4A-461F-B71D-E6A06F392F25}" type="sibTrans" cxnId="{C1D63341-DE8F-417C-A448-CD4F684ECE62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CB319495-DAA3-4B15-8FB2-181260554021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-Q&amp;A sessions completed</a:t>
          </a:r>
        </a:p>
      </dgm:t>
    </dgm:pt>
    <dgm:pt modelId="{E2CDE836-4670-44B8-A7B9-5AFFD5C2EBF6}" type="parTrans" cxnId="{8F0254DE-0347-4BD3-AA28-FA93F9ACC67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5D2B64E-00F8-46A2-AC88-D2062B229331}" type="sibTrans" cxnId="{8F0254DE-0347-4BD3-AA28-FA93F9ACC67E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784A0EC4-BC2F-4804-87C6-3FD929D0CB69}">
      <dgm:prSet phldrT="[Text]" custT="1"/>
      <dgm:spPr/>
      <dgm:t>
        <a:bodyPr/>
        <a:lstStyle/>
        <a:p>
          <a:r>
            <a:rPr lang="en-US" sz="2000" dirty="0">
              <a:latin typeface="Arial Narrow" panose="020B0606020202030204" pitchFamily="34" charset="0"/>
            </a:rPr>
            <a:t>-3 Standard Operating Procedures established</a:t>
          </a:r>
        </a:p>
      </dgm:t>
    </dgm:pt>
    <dgm:pt modelId="{FFF989D0-52C4-45EF-BD4B-F694CD401C80}" type="parTrans" cxnId="{701CF434-119E-424D-8437-B871B3FA57CD}">
      <dgm:prSet/>
      <dgm:spPr/>
      <dgm:t>
        <a:bodyPr/>
        <a:lstStyle/>
        <a:p>
          <a:endParaRPr lang="en-US"/>
        </a:p>
      </dgm:t>
    </dgm:pt>
    <dgm:pt modelId="{7605093B-D3E4-4463-A613-1BAAEA8E9382}" type="sibTrans" cxnId="{701CF434-119E-424D-8437-B871B3FA57CD}">
      <dgm:prSet/>
      <dgm:spPr/>
      <dgm:t>
        <a:bodyPr/>
        <a:lstStyle/>
        <a:p>
          <a:endParaRPr lang="en-US"/>
        </a:p>
      </dgm:t>
    </dgm:pt>
    <dgm:pt modelId="{5873043D-2DF2-47ED-8905-E9905E0303DB}">
      <dgm:prSet phldrT="[Text]" custT="1"/>
      <dgm:spPr/>
      <dgm:t>
        <a:bodyPr/>
        <a:lstStyle/>
        <a:p>
          <a:endParaRPr lang="en-US" sz="1400" b="1" dirty="0">
            <a:solidFill>
              <a:srgbClr val="0000FF"/>
            </a:solidFill>
            <a:latin typeface="Arial Narrow" panose="020B0606020202030204" pitchFamily="34" charset="0"/>
          </a:endParaRPr>
        </a:p>
        <a:p>
          <a:r>
            <a:rPr lang="en-US" sz="2400" b="1" dirty="0">
              <a:solidFill>
                <a:srgbClr val="FF0000"/>
              </a:solidFill>
              <a:latin typeface="Arial Narrow" panose="020B0606020202030204" pitchFamily="34" charset="0"/>
            </a:rPr>
            <a:t>Ring test completed. Data from all 9 laboratories was collected and analyzed. </a:t>
          </a:r>
        </a:p>
      </dgm:t>
    </dgm:pt>
    <dgm:pt modelId="{17CDBE2B-4E71-4E06-810C-BC43E56F5B5F}" type="sibTrans" cxnId="{EF287C7A-53D5-4F0A-95F7-DC9C316F7F3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0E9AFBA8-9ED2-4DD6-8616-B7A2267E156C}" type="parTrans" cxnId="{EF287C7A-53D5-4F0A-95F7-DC9C316F7F37}">
      <dgm:prSet/>
      <dgm:spPr/>
      <dgm:t>
        <a:bodyPr/>
        <a:lstStyle/>
        <a:p>
          <a:endParaRPr lang="en-US">
            <a:latin typeface="Arial Narrow" panose="020B0606020202030204" pitchFamily="34" charset="0"/>
          </a:endParaRPr>
        </a:p>
      </dgm:t>
    </dgm:pt>
    <dgm:pt modelId="{F33BAF63-BAAE-4456-A51B-DCF7422A1D9D}" type="pres">
      <dgm:prSet presAssocID="{30B0783F-CE39-4799-90A1-196F37D5D623}" presName="Name0" presStyleCnt="0">
        <dgm:presLayoutVars>
          <dgm:dir/>
          <dgm:animLvl val="lvl"/>
          <dgm:resizeHandles val="exact"/>
        </dgm:presLayoutVars>
      </dgm:prSet>
      <dgm:spPr/>
    </dgm:pt>
    <dgm:pt modelId="{FCEFEF7D-2FFF-419D-ACA9-1F618FC48FF2}" type="pres">
      <dgm:prSet presAssocID="{4DFD3B55-B63C-4EC6-81B4-7D0F1274D4D9}" presName="composite" presStyleCnt="0"/>
      <dgm:spPr/>
    </dgm:pt>
    <dgm:pt modelId="{767E18E6-0B86-4C52-9C1D-DB960A93E13F}" type="pres">
      <dgm:prSet presAssocID="{4DFD3B55-B63C-4EC6-81B4-7D0F1274D4D9}" presName="parTx" presStyleLbl="alignNode1" presStyleIdx="0" presStyleCnt="3">
        <dgm:presLayoutVars>
          <dgm:chMax val="0"/>
          <dgm:chPref val="0"/>
        </dgm:presLayoutVars>
      </dgm:prSet>
      <dgm:spPr/>
    </dgm:pt>
    <dgm:pt modelId="{FD2F0662-7CA2-4911-955B-A14D8E804E78}" type="pres">
      <dgm:prSet presAssocID="{4DFD3B55-B63C-4EC6-81B4-7D0F1274D4D9}" presName="desTx" presStyleLbl="alignAccFollowNode1" presStyleIdx="0" presStyleCnt="3">
        <dgm:presLayoutVars/>
      </dgm:prSet>
      <dgm:spPr/>
    </dgm:pt>
    <dgm:pt modelId="{C5FF2E8E-878C-4B04-82BB-0C611250D06F}" type="pres">
      <dgm:prSet presAssocID="{D28A242C-097E-4C3A-B023-2170E0F5EA36}" presName="space" presStyleCnt="0"/>
      <dgm:spPr/>
    </dgm:pt>
    <dgm:pt modelId="{CB4F4704-5CA7-408C-974A-87DB6EFF173C}" type="pres">
      <dgm:prSet presAssocID="{69EB2CCD-70F1-4B8A-A955-1C0F3BBE5531}" presName="composite" presStyleCnt="0"/>
      <dgm:spPr/>
    </dgm:pt>
    <dgm:pt modelId="{D23E07C5-E943-4034-B002-C1D39C60C6D9}" type="pres">
      <dgm:prSet presAssocID="{69EB2CCD-70F1-4B8A-A955-1C0F3BBE5531}" presName="parTx" presStyleLbl="alignNode1" presStyleIdx="1" presStyleCnt="3">
        <dgm:presLayoutVars>
          <dgm:chMax val="0"/>
          <dgm:chPref val="0"/>
        </dgm:presLayoutVars>
      </dgm:prSet>
      <dgm:spPr/>
    </dgm:pt>
    <dgm:pt modelId="{E8673E53-F7C2-4631-BE10-9B5AF7125BC4}" type="pres">
      <dgm:prSet presAssocID="{69EB2CCD-70F1-4B8A-A955-1C0F3BBE5531}" presName="desTx" presStyleLbl="alignAccFollowNode1" presStyleIdx="1" presStyleCnt="3">
        <dgm:presLayoutVars/>
      </dgm:prSet>
      <dgm:spPr/>
    </dgm:pt>
    <dgm:pt modelId="{D3002A01-5FFA-41AF-BD21-9682DD4D9E0C}" type="pres">
      <dgm:prSet presAssocID="{407EEFCC-C1EC-4FEE-8B4A-7FE961208DE7}" presName="space" presStyleCnt="0"/>
      <dgm:spPr/>
    </dgm:pt>
    <dgm:pt modelId="{3D80776B-AB50-4585-BA6C-BAA1ECDECF69}" type="pres">
      <dgm:prSet presAssocID="{DFC3E2FC-7DF1-4E03-9A4C-E5E6FB3D7D05}" presName="composite" presStyleCnt="0"/>
      <dgm:spPr/>
    </dgm:pt>
    <dgm:pt modelId="{BBEBFE0C-0017-4182-8197-7BB1E0E3E0B0}" type="pres">
      <dgm:prSet presAssocID="{DFC3E2FC-7DF1-4E03-9A4C-E5E6FB3D7D05}" presName="parTx" presStyleLbl="alignNode1" presStyleIdx="2" presStyleCnt="3">
        <dgm:presLayoutVars>
          <dgm:chMax val="0"/>
          <dgm:chPref val="0"/>
        </dgm:presLayoutVars>
      </dgm:prSet>
      <dgm:spPr/>
    </dgm:pt>
    <dgm:pt modelId="{9480A568-02D7-458E-BA59-D18BD5BA5F54}" type="pres">
      <dgm:prSet presAssocID="{DFC3E2FC-7DF1-4E03-9A4C-E5E6FB3D7D05}" presName="desTx" presStyleLbl="alignAccFollowNode1" presStyleIdx="2" presStyleCnt="3">
        <dgm:presLayoutVars/>
      </dgm:prSet>
      <dgm:spPr/>
    </dgm:pt>
  </dgm:ptLst>
  <dgm:cxnLst>
    <dgm:cxn modelId="{4CD7E605-4A2E-4AB5-98A4-4F39C0B2C72D}" type="presOf" srcId="{4E4343CA-528A-4126-AEE1-7FECFC330509}" destId="{E8673E53-F7C2-4631-BE10-9B5AF7125BC4}" srcOrd="0" destOrd="3" presId="urn:microsoft.com/office/officeart/2016/7/layout/ChevronBlockProcess"/>
    <dgm:cxn modelId="{6B2A1106-7CDC-43C0-9D72-0F5434691DD4}" type="presOf" srcId="{CB319495-DAA3-4B15-8FB2-181260554021}" destId="{9480A568-02D7-458E-BA59-D18BD5BA5F54}" srcOrd="0" destOrd="2" presId="urn:microsoft.com/office/officeart/2016/7/layout/ChevronBlockProcess"/>
    <dgm:cxn modelId="{D26C5B0A-1E77-47CF-B1F1-213D836D71C0}" type="presOf" srcId="{FDD9E2A4-A62A-4345-929B-BCB32DD139D3}" destId="{FD2F0662-7CA2-4911-955B-A14D8E804E78}" srcOrd="0" destOrd="0" presId="urn:microsoft.com/office/officeart/2016/7/layout/ChevronBlockProcess"/>
    <dgm:cxn modelId="{3B791F13-A4D2-4E98-BF3C-64E3D14CE450}" type="presOf" srcId="{4DFD3B55-B63C-4EC6-81B4-7D0F1274D4D9}" destId="{767E18E6-0B86-4C52-9C1D-DB960A93E13F}" srcOrd="0" destOrd="0" presId="urn:microsoft.com/office/officeart/2016/7/layout/ChevronBlockProcess"/>
    <dgm:cxn modelId="{48EF041D-2F32-4D05-ADE3-41AA367A29C9}" srcId="{69EB2CCD-70F1-4B8A-A955-1C0F3BBE5531}" destId="{A1DABF94-0BA7-4A71-AC88-39F2BA3DBB9C}" srcOrd="0" destOrd="0" parTransId="{C4029A58-A047-46F0-BF76-BFE83BD81122}" sibTransId="{A7B820A2-9D47-4F91-99A4-FFA7AC149CB9}"/>
    <dgm:cxn modelId="{E9373822-392E-4C0D-9EAA-9546867F9914}" srcId="{DFC3E2FC-7DF1-4E03-9A4C-E5E6FB3D7D05}" destId="{D2B0D365-D03F-46CB-878F-21058A0A17CD}" srcOrd="0" destOrd="0" parTransId="{FE2FA80D-406E-4698-9A4D-ED27EBB9B391}" sibTransId="{9DCE670B-2E58-4684-8F8B-01B2B70DCAF1}"/>
    <dgm:cxn modelId="{1403D224-AB15-4C56-9920-EABAEB1027F5}" type="presOf" srcId="{A1DABF94-0BA7-4A71-AC88-39F2BA3DBB9C}" destId="{E8673E53-F7C2-4631-BE10-9B5AF7125BC4}" srcOrd="0" destOrd="0" presId="urn:microsoft.com/office/officeart/2016/7/layout/ChevronBlockProcess"/>
    <dgm:cxn modelId="{82885332-ABA7-41F4-8639-2D5BFFED30AC}" type="presOf" srcId="{69EB2CCD-70F1-4B8A-A955-1C0F3BBE5531}" destId="{D23E07C5-E943-4034-B002-C1D39C60C6D9}" srcOrd="0" destOrd="0" presId="urn:microsoft.com/office/officeart/2016/7/layout/ChevronBlockProcess"/>
    <dgm:cxn modelId="{701CF434-119E-424D-8437-B871B3FA57CD}" srcId="{69EB2CCD-70F1-4B8A-A955-1C0F3BBE5531}" destId="{784A0EC4-BC2F-4804-87C6-3FD929D0CB69}" srcOrd="1" destOrd="0" parTransId="{FFF989D0-52C4-45EF-BD4B-F694CD401C80}" sibTransId="{7605093B-D3E4-4463-A613-1BAAEA8E9382}"/>
    <dgm:cxn modelId="{C521B83E-746B-41D1-AB56-08C80CE0234A}" type="presOf" srcId="{A705468B-6A52-4B3B-84A0-47FD202F7D67}" destId="{FD2F0662-7CA2-4911-955B-A14D8E804E78}" srcOrd="0" destOrd="1" presId="urn:microsoft.com/office/officeart/2016/7/layout/ChevronBlockProcess"/>
    <dgm:cxn modelId="{C1D63341-DE8F-417C-A448-CD4F684ECE62}" srcId="{69EB2CCD-70F1-4B8A-A955-1C0F3BBE5531}" destId="{4E4343CA-528A-4126-AEE1-7FECFC330509}" srcOrd="3" destOrd="0" parTransId="{6022672F-0E29-493A-B10E-5D28B0441CA1}" sibTransId="{E1828826-7C4A-461F-B71D-E6A06F392F25}"/>
    <dgm:cxn modelId="{32D5C46D-1496-46FC-950C-810961E575F5}" srcId="{69EB2CCD-70F1-4B8A-A955-1C0F3BBE5531}" destId="{2D11B0F4-8B61-418B-9214-28DB7CF70A02}" srcOrd="2" destOrd="0" parTransId="{8CB66F73-3B61-4BF3-95C8-EAD5C75E14A9}" sibTransId="{D12292ED-D9E0-4627-BA86-02457957FDD7}"/>
    <dgm:cxn modelId="{B8DD934E-96D0-43C1-B2C8-0224CF3B373F}" type="presOf" srcId="{30B0783F-CE39-4799-90A1-196F37D5D623}" destId="{F33BAF63-BAAE-4456-A51B-DCF7422A1D9D}" srcOrd="0" destOrd="0" presId="urn:microsoft.com/office/officeart/2016/7/layout/ChevronBlockProcess"/>
    <dgm:cxn modelId="{4E9A6558-7064-4647-80ED-081562BCBB33}" type="presOf" srcId="{2D11B0F4-8B61-418B-9214-28DB7CF70A02}" destId="{E8673E53-F7C2-4631-BE10-9B5AF7125BC4}" srcOrd="0" destOrd="2" presId="urn:microsoft.com/office/officeart/2016/7/layout/ChevronBlockProcess"/>
    <dgm:cxn modelId="{EF287C7A-53D5-4F0A-95F7-DC9C316F7F37}" srcId="{DFC3E2FC-7DF1-4E03-9A4C-E5E6FB3D7D05}" destId="{5873043D-2DF2-47ED-8905-E9905E0303DB}" srcOrd="3" destOrd="0" parTransId="{0E9AFBA8-9ED2-4DD6-8616-B7A2267E156C}" sibTransId="{17CDBE2B-4E71-4E06-810C-BC43E56F5B5F}"/>
    <dgm:cxn modelId="{2B8E0C7D-1BA8-4370-995A-C4A51B7C7294}" type="presOf" srcId="{D2B0D365-D03F-46CB-878F-21058A0A17CD}" destId="{9480A568-02D7-458E-BA59-D18BD5BA5F54}" srcOrd="0" destOrd="0" presId="urn:microsoft.com/office/officeart/2016/7/layout/ChevronBlockProcess"/>
    <dgm:cxn modelId="{FE90BE80-30B9-4F6E-9D29-72B235AFA4B7}" srcId="{DFC3E2FC-7DF1-4E03-9A4C-E5E6FB3D7D05}" destId="{44ED7406-160F-4264-8469-FDAF9F123BAB}" srcOrd="1" destOrd="0" parTransId="{60A564BC-6B4D-4AAB-92D1-257CCF610B16}" sibTransId="{D3E41F2C-DF27-4B56-8CAC-12907CAC207E}"/>
    <dgm:cxn modelId="{57D12697-DEA9-4223-B8E8-2DAF9C0C2477}" srcId="{30B0783F-CE39-4799-90A1-196F37D5D623}" destId="{4DFD3B55-B63C-4EC6-81B4-7D0F1274D4D9}" srcOrd="0" destOrd="0" parTransId="{708B431B-D9C8-487C-B34B-29B748BFD4C1}" sibTransId="{D28A242C-097E-4C3A-B023-2170E0F5EA36}"/>
    <dgm:cxn modelId="{3ACAE6A8-0A33-47B2-8D13-08E79A9B9AF4}" srcId="{30B0783F-CE39-4799-90A1-196F37D5D623}" destId="{69EB2CCD-70F1-4B8A-A955-1C0F3BBE5531}" srcOrd="1" destOrd="0" parTransId="{84402A19-3E5D-48C4-A793-B173169D4BC5}" sibTransId="{407EEFCC-C1EC-4FEE-8B4A-7FE961208DE7}"/>
    <dgm:cxn modelId="{1165B5AF-38B8-4405-B45F-CAC7228F9F2F}" type="presOf" srcId="{5873043D-2DF2-47ED-8905-E9905E0303DB}" destId="{9480A568-02D7-458E-BA59-D18BD5BA5F54}" srcOrd="0" destOrd="3" presId="urn:microsoft.com/office/officeart/2016/7/layout/ChevronBlockProcess"/>
    <dgm:cxn modelId="{DDFB33B0-8679-4824-861E-F5C9C1C7B59B}" type="presOf" srcId="{DFC3E2FC-7DF1-4E03-9A4C-E5E6FB3D7D05}" destId="{BBEBFE0C-0017-4182-8197-7BB1E0E3E0B0}" srcOrd="0" destOrd="0" presId="urn:microsoft.com/office/officeart/2016/7/layout/ChevronBlockProcess"/>
    <dgm:cxn modelId="{811446BA-91DB-4D15-A356-7AF71CD7429E}" type="presOf" srcId="{44ED7406-160F-4264-8469-FDAF9F123BAB}" destId="{9480A568-02D7-458E-BA59-D18BD5BA5F54}" srcOrd="0" destOrd="1" presId="urn:microsoft.com/office/officeart/2016/7/layout/ChevronBlockProcess"/>
    <dgm:cxn modelId="{784C3FC4-6D09-4AB2-AD52-B43474ADBB2E}" type="presOf" srcId="{784A0EC4-BC2F-4804-87C6-3FD929D0CB69}" destId="{E8673E53-F7C2-4631-BE10-9B5AF7125BC4}" srcOrd="0" destOrd="1" presId="urn:microsoft.com/office/officeart/2016/7/layout/ChevronBlockProcess"/>
    <dgm:cxn modelId="{D29E57C6-9317-40D7-B946-99E8A430DDC4}" srcId="{4DFD3B55-B63C-4EC6-81B4-7D0F1274D4D9}" destId="{FDD9E2A4-A62A-4345-929B-BCB32DD139D3}" srcOrd="0" destOrd="0" parTransId="{1CEDE687-EAD3-4AC0-8AE6-394795DB7559}" sibTransId="{F6BAEE44-D3E0-428E-8172-270A3463363B}"/>
    <dgm:cxn modelId="{D9C5F1C9-3544-4E19-B997-AD1FAABF0A51}" srcId="{30B0783F-CE39-4799-90A1-196F37D5D623}" destId="{DFC3E2FC-7DF1-4E03-9A4C-E5E6FB3D7D05}" srcOrd="2" destOrd="0" parTransId="{663240B3-7F9B-43BF-B94D-A97A893CC504}" sibTransId="{9CE95166-5AA6-4700-A17B-0DE2136C9A9E}"/>
    <dgm:cxn modelId="{0FD044CF-EF76-4AA1-8955-36522E8FFA45}" srcId="{4DFD3B55-B63C-4EC6-81B4-7D0F1274D4D9}" destId="{A705468B-6A52-4B3B-84A0-47FD202F7D67}" srcOrd="1" destOrd="0" parTransId="{BE8F4AC2-7852-4D3A-8E80-D9A17B9B6C26}" sibTransId="{6CCBD5E2-9ED6-4F4B-BC23-138131B18F32}"/>
    <dgm:cxn modelId="{8F0254DE-0347-4BD3-AA28-FA93F9ACC67E}" srcId="{DFC3E2FC-7DF1-4E03-9A4C-E5E6FB3D7D05}" destId="{CB319495-DAA3-4B15-8FB2-181260554021}" srcOrd="2" destOrd="0" parTransId="{E2CDE836-4670-44B8-A7B9-5AFFD5C2EBF6}" sibTransId="{05D2B64E-00F8-46A2-AC88-D2062B229331}"/>
    <dgm:cxn modelId="{F85A8C23-D77C-48BA-8EEA-C39126272B99}" type="presParOf" srcId="{F33BAF63-BAAE-4456-A51B-DCF7422A1D9D}" destId="{FCEFEF7D-2FFF-419D-ACA9-1F618FC48FF2}" srcOrd="0" destOrd="0" presId="urn:microsoft.com/office/officeart/2016/7/layout/ChevronBlockProcess"/>
    <dgm:cxn modelId="{BB79564B-7DCF-4F98-B59E-CC42B0277F68}" type="presParOf" srcId="{FCEFEF7D-2FFF-419D-ACA9-1F618FC48FF2}" destId="{767E18E6-0B86-4C52-9C1D-DB960A93E13F}" srcOrd="0" destOrd="0" presId="urn:microsoft.com/office/officeart/2016/7/layout/ChevronBlockProcess"/>
    <dgm:cxn modelId="{5EB5C6C8-0EFA-4BF0-862B-26EF9BAEA566}" type="presParOf" srcId="{FCEFEF7D-2FFF-419D-ACA9-1F618FC48FF2}" destId="{FD2F0662-7CA2-4911-955B-A14D8E804E78}" srcOrd="1" destOrd="0" presId="urn:microsoft.com/office/officeart/2016/7/layout/ChevronBlockProcess"/>
    <dgm:cxn modelId="{38F41ED7-239A-4242-9D65-9BE712D5831D}" type="presParOf" srcId="{F33BAF63-BAAE-4456-A51B-DCF7422A1D9D}" destId="{C5FF2E8E-878C-4B04-82BB-0C611250D06F}" srcOrd="1" destOrd="0" presId="urn:microsoft.com/office/officeart/2016/7/layout/ChevronBlockProcess"/>
    <dgm:cxn modelId="{9B09190D-5EAB-44C9-B6E6-50C75346A086}" type="presParOf" srcId="{F33BAF63-BAAE-4456-A51B-DCF7422A1D9D}" destId="{CB4F4704-5CA7-408C-974A-87DB6EFF173C}" srcOrd="2" destOrd="0" presId="urn:microsoft.com/office/officeart/2016/7/layout/ChevronBlockProcess"/>
    <dgm:cxn modelId="{A7A3680D-A5C9-4E9B-925A-1AF9F33E2DCA}" type="presParOf" srcId="{CB4F4704-5CA7-408C-974A-87DB6EFF173C}" destId="{D23E07C5-E943-4034-B002-C1D39C60C6D9}" srcOrd="0" destOrd="0" presId="urn:microsoft.com/office/officeart/2016/7/layout/ChevronBlockProcess"/>
    <dgm:cxn modelId="{9E890D2F-2C1E-4FE7-A5DB-EA5561DCA860}" type="presParOf" srcId="{CB4F4704-5CA7-408C-974A-87DB6EFF173C}" destId="{E8673E53-F7C2-4631-BE10-9B5AF7125BC4}" srcOrd="1" destOrd="0" presId="urn:microsoft.com/office/officeart/2016/7/layout/ChevronBlockProcess"/>
    <dgm:cxn modelId="{B2F23D33-FE84-4AB6-BFE6-43C34039E824}" type="presParOf" srcId="{F33BAF63-BAAE-4456-A51B-DCF7422A1D9D}" destId="{D3002A01-5FFA-41AF-BD21-9682DD4D9E0C}" srcOrd="3" destOrd="0" presId="urn:microsoft.com/office/officeart/2016/7/layout/ChevronBlockProcess"/>
    <dgm:cxn modelId="{B73C960C-256E-498D-8F84-A63F25BE4849}" type="presParOf" srcId="{F33BAF63-BAAE-4456-A51B-DCF7422A1D9D}" destId="{3D80776B-AB50-4585-BA6C-BAA1ECDECF69}" srcOrd="4" destOrd="0" presId="urn:microsoft.com/office/officeart/2016/7/layout/ChevronBlockProcess"/>
    <dgm:cxn modelId="{876EFAD0-BD56-47C7-AB8E-1FBBEB731F24}" type="presParOf" srcId="{3D80776B-AB50-4585-BA6C-BAA1ECDECF69}" destId="{BBEBFE0C-0017-4182-8197-7BB1E0E3E0B0}" srcOrd="0" destOrd="0" presId="urn:microsoft.com/office/officeart/2016/7/layout/ChevronBlockProcess"/>
    <dgm:cxn modelId="{055CF0EE-86D0-4937-A81A-C2CD18B6925D}" type="presParOf" srcId="{3D80776B-AB50-4585-BA6C-BAA1ECDECF69}" destId="{9480A568-02D7-458E-BA59-D18BD5BA5F54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E18E6-0B86-4C52-9C1D-DB960A93E13F}">
      <dsp:nvSpPr>
        <dsp:cNvPr id="0" name=""/>
        <dsp:cNvSpPr/>
      </dsp:nvSpPr>
      <dsp:spPr>
        <a:xfrm>
          <a:off x="8930" y="128700"/>
          <a:ext cx="3534264" cy="1060279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915" tIns="130915" rIns="130915" bIns="1309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 Narrow" panose="020B0606020202030204" pitchFamily="34" charset="0"/>
            </a:rPr>
            <a:t>Protocols</a:t>
          </a:r>
        </a:p>
      </dsp:txBody>
      <dsp:txXfrm>
        <a:off x="327014" y="128700"/>
        <a:ext cx="2898096" cy="1060279"/>
      </dsp:txXfrm>
    </dsp:sp>
    <dsp:sp modelId="{FD2F0662-7CA2-4911-955B-A14D8E804E78}">
      <dsp:nvSpPr>
        <dsp:cNvPr id="0" name=""/>
        <dsp:cNvSpPr/>
      </dsp:nvSpPr>
      <dsp:spPr>
        <a:xfrm>
          <a:off x="8930" y="1188980"/>
          <a:ext cx="3216180" cy="406775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150" tIns="254150" rIns="254150" bIns="508299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>
              <a:latin typeface="Arial Narrow" panose="020B0606020202030204" pitchFamily="34" charset="0"/>
            </a:rPr>
            <a:t>-</a:t>
          </a:r>
          <a:r>
            <a:rPr lang="en-US" sz="2400" kern="1200">
              <a:latin typeface="Arial Narrow" panose="020B0606020202030204" pitchFamily="34" charset="0"/>
            </a:rPr>
            <a:t>Five PCR-based protocols selected (3 Standard PCR and 2 real-time PCR)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kern="1200">
              <a:latin typeface="Arial Narrow" panose="020B0606020202030204" pitchFamily="34" charset="0"/>
            </a:rPr>
            <a:t>-All protocols validated</a:t>
          </a:r>
        </a:p>
      </dsp:txBody>
      <dsp:txXfrm>
        <a:off x="8930" y="1188980"/>
        <a:ext cx="3216180" cy="4067753"/>
      </dsp:txXfrm>
    </dsp:sp>
    <dsp:sp modelId="{D23E07C5-E943-4034-B002-C1D39C60C6D9}">
      <dsp:nvSpPr>
        <dsp:cNvPr id="0" name=""/>
        <dsp:cNvSpPr/>
      </dsp:nvSpPr>
      <dsp:spPr>
        <a:xfrm>
          <a:off x="3490667" y="128700"/>
          <a:ext cx="3534264" cy="1060279"/>
        </a:xfrm>
        <a:prstGeom prst="chevron">
          <a:avLst>
            <a:gd name="adj" fmla="val 3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915" tIns="130915" rIns="130915" bIns="1309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 Narrow" panose="020B0606020202030204" pitchFamily="34" charset="0"/>
            </a:rPr>
            <a:t>Experimental Design</a:t>
          </a:r>
        </a:p>
      </dsp:txBody>
      <dsp:txXfrm>
        <a:off x="3808751" y="128700"/>
        <a:ext cx="2898096" cy="1060279"/>
      </dsp:txXfrm>
    </dsp:sp>
    <dsp:sp modelId="{E8673E53-F7C2-4631-BE10-9B5AF7125BC4}">
      <dsp:nvSpPr>
        <dsp:cNvPr id="0" name=""/>
        <dsp:cNvSpPr/>
      </dsp:nvSpPr>
      <dsp:spPr>
        <a:xfrm>
          <a:off x="3490667" y="1188980"/>
          <a:ext cx="3216180" cy="4067753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150" tIns="254150" rIns="254150" bIns="508299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 Narrow" panose="020B0606020202030204" pitchFamily="34" charset="0"/>
            </a:rPr>
            <a:t>-</a:t>
          </a:r>
          <a:r>
            <a:rPr lang="en-US" sz="2000" kern="1200" dirty="0">
              <a:latin typeface="Arial Narrow" panose="020B0606020202030204" pitchFamily="34" charset="0"/>
            </a:rPr>
            <a:t>9 laboratories selected (2 in Canada, 4 in the United States and 3 in Mexico)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-3 Standard Operating Procedures established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-Experimental design completed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-Data entry to the APHIS PPQ portal</a:t>
          </a:r>
        </a:p>
      </dsp:txBody>
      <dsp:txXfrm>
        <a:off x="3490667" y="1188980"/>
        <a:ext cx="3216180" cy="4067753"/>
      </dsp:txXfrm>
    </dsp:sp>
    <dsp:sp modelId="{BBEBFE0C-0017-4182-8197-7BB1E0E3E0B0}">
      <dsp:nvSpPr>
        <dsp:cNvPr id="0" name=""/>
        <dsp:cNvSpPr/>
      </dsp:nvSpPr>
      <dsp:spPr>
        <a:xfrm>
          <a:off x="6972405" y="128700"/>
          <a:ext cx="3534264" cy="1060279"/>
        </a:xfrm>
        <a:prstGeom prst="chevron">
          <a:avLst>
            <a:gd name="adj" fmla="val 3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915" tIns="130915" rIns="130915" bIns="13091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latin typeface="Arial Narrow" panose="020B0606020202030204" pitchFamily="34" charset="0"/>
            </a:rPr>
            <a:t>Logistics</a:t>
          </a:r>
        </a:p>
      </dsp:txBody>
      <dsp:txXfrm>
        <a:off x="7290489" y="128700"/>
        <a:ext cx="2898096" cy="1060279"/>
      </dsp:txXfrm>
    </dsp:sp>
    <dsp:sp modelId="{9480A568-02D7-458E-BA59-D18BD5BA5F54}">
      <dsp:nvSpPr>
        <dsp:cNvPr id="0" name=""/>
        <dsp:cNvSpPr/>
      </dsp:nvSpPr>
      <dsp:spPr>
        <a:xfrm>
          <a:off x="6972405" y="1188980"/>
          <a:ext cx="3216180" cy="4067753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150" tIns="254150" rIns="254150" bIns="508299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-All logistical aspects for the ring test were considered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-Instructions for participating labs were prepared and shared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 Narrow" panose="020B0606020202030204" pitchFamily="34" charset="0"/>
            </a:rPr>
            <a:t>-Q&amp;A sessions completed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>
            <a:solidFill>
              <a:srgbClr val="0000FF"/>
            </a:solidFill>
            <a:latin typeface="Arial Narrow" panose="020B0606020202030204" pitchFamily="34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0000"/>
              </a:solidFill>
              <a:latin typeface="Arial Narrow" panose="020B0606020202030204" pitchFamily="34" charset="0"/>
            </a:rPr>
            <a:t>Ring test completed. Data from all 9 laboratories was collected and analyzed. </a:t>
          </a:r>
        </a:p>
      </dsp:txBody>
      <dsp:txXfrm>
        <a:off x="6972405" y="1188980"/>
        <a:ext cx="3216180" cy="4067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E715-4147-B195-B6CC-CAAC21760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713DC-C74A-5E8C-0A74-8FF3D90B9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6D405-CF07-1522-2E4E-C5B9DC45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5E410-2D1F-AA3E-6F7B-2757CA95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D3B2C-8E8E-99DC-7A70-CB8D0B62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391C-0F51-8598-AF35-2A22C91B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FAD17-626C-99B6-20C4-E7A20E7EA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A4B6E-8EAC-ADF4-A514-AB29B2D5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7DA7-2217-29DD-9AEE-CB1F72E0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82DA2-927E-6359-DF26-4B1B8F910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1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7CF398-633B-8B23-BB71-A30F6FD7D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3FEC1B-4E88-A2E3-5FBB-F3010B7E8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144CF-13B4-ED0F-93A3-A1CC0E5C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82699-D7D5-57BB-9F0E-DD21AC32A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50C86-36C4-356F-52F0-57AAE201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8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C018-9C5B-F901-6BF4-006E225AB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DA787-8251-0F62-5335-60228545D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770EF-1861-AC23-0772-060DF62B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56F8E-CE3E-DA15-6C5B-E94097A4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33612-C9B3-767A-7BCA-1966E3C3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F4F5D-0456-D763-9ADC-92115F76C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69562-2230-288B-424B-ADA37971F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4EB5E-72C8-B7A8-8B9C-90C0398FD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F987A-8CA2-92B0-FFE3-62F9D943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686BE-BB5A-A412-1E7B-E952DCED4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3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C8D65-B3C9-679D-2462-CFFFF84EB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42108-A14C-2AA4-6C2A-302FCC700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4B946-F2F0-0574-3BE0-1F273FEBA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126AA-CDD0-A092-C415-B5530486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9A4B1-DE53-AED2-CBCD-B1F5EB70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1252D-D83D-67BA-20C2-1D6E5431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32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84F15-FB25-B488-CD84-1E285C919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EA5BE-1551-A8D4-7014-3093EFA42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D48100-BB0C-F617-AACC-DD72DE2C3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9E62D9-6027-E641-CC91-7F563DF47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A51791-A553-F0C6-3FA9-274DDBCEC2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8601ED-DA45-A753-CA62-B80ED3C7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D54F6F-CCD5-C047-616A-29E74E27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522FB8-D5BA-B795-00CA-BA689810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5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3DEC9-E389-A68B-F520-A2C2DE672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FF4D40-8C43-C4A3-F55A-918756DDD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90549-E60F-F4AC-5062-6555BCF3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0825EC-C604-E33C-2516-4EB6D3E9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AA5B6-AA7C-21A5-DEC9-9189DDBBA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4EDADF-9508-58E2-B6F0-1DE3CF13D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F6B81-E05F-9638-6229-52AB76C70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5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127A8-C113-03B8-B260-D5CECC3B4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E2F47-3BBE-7358-3ACB-DF0A0E0A1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6CAC8-37EA-B0C1-42C8-D55C3A716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7576B-D877-90F0-C897-1EF40AC15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24DBB-990A-7DE4-A41E-19E3EB53F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26E41-1948-9424-C7F1-FD7628AA0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0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A2E91-82E1-40EE-6F4C-037998F3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654186-BC1A-290E-A3C7-D293449646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A6B58-2AC2-5980-8109-677141DD2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43F0A-D6F7-4E3B-D18A-688B3736D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0EAF0-46BD-1E20-934E-F2E952646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F7877-B02A-DAA5-24F9-0BD0FDBFD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6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A3E99-903B-851B-C51E-4EB21F240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2A81B-6EB3-7B17-95F7-4C7D2975A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5B41B-D24E-4A9C-DE3D-302DFE226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464B7-7257-4AF8-9C1C-D98399E47324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5459F-51DE-4C6F-D340-BC85ED055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854E0-2CA8-9EC7-0838-0B4015B4B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3CF290-93C2-47FB-ABDE-4F28FE86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2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E0760E-4D24-2744-F39C-3FC4834CF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1036674"/>
            <a:ext cx="3689096" cy="3514364"/>
          </a:xfrm>
        </p:spPr>
        <p:txBody>
          <a:bodyPr anchor="b">
            <a:normAutofit/>
          </a:bodyPr>
          <a:lstStyle/>
          <a:p>
            <a:pPr algn="r"/>
            <a:r>
              <a:rPr lang="es-ES" sz="4500" dirty="0"/>
              <a:t>2024 NAPPO </a:t>
            </a:r>
            <a:r>
              <a:rPr lang="es-ES" sz="4500" dirty="0" err="1"/>
              <a:t>Seeds</a:t>
            </a:r>
            <a:r>
              <a:rPr lang="es-ES" sz="4500" dirty="0"/>
              <a:t> </a:t>
            </a:r>
            <a:r>
              <a:rPr lang="es-ES" sz="4500" dirty="0" err="1"/>
              <a:t>Pilot</a:t>
            </a:r>
            <a:r>
              <a:rPr lang="es-ES" sz="4500" dirty="0"/>
              <a:t> Project </a:t>
            </a:r>
            <a:r>
              <a:rPr lang="es-ES" sz="4500" dirty="0" err="1"/>
              <a:t>Updates</a:t>
            </a: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C777B5-76CB-4CCB-B67E-8C70CE46E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2" y="4582814"/>
            <a:ext cx="3689094" cy="1312657"/>
          </a:xfrm>
        </p:spPr>
        <p:txBody>
          <a:bodyPr anchor="t">
            <a:normAutofit/>
          </a:bodyPr>
          <a:lstStyle/>
          <a:p>
            <a:pPr algn="r"/>
            <a:r>
              <a:rPr lang="en-US" sz="2000" dirty="0"/>
              <a:t>Alonso Suazo</a:t>
            </a:r>
          </a:p>
          <a:p>
            <a:pPr algn="r"/>
            <a:r>
              <a:rPr lang="en-US" sz="2000" dirty="0"/>
              <a:t>47</a:t>
            </a:r>
            <a:r>
              <a:rPr lang="en-US" sz="2000" baseline="30000" dirty="0"/>
              <a:t>th</a:t>
            </a:r>
            <a:r>
              <a:rPr lang="en-US" sz="2000" dirty="0"/>
              <a:t> NAPPO Annual Meeting</a:t>
            </a:r>
          </a:p>
          <a:p>
            <a:pPr algn="r"/>
            <a:r>
              <a:rPr lang="en-US" sz="2000" dirty="0"/>
              <a:t>Tucson, AZ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EC5180-17AA-50E5-7EE0-0ACB05ED5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282" y="1424763"/>
            <a:ext cx="4459032" cy="34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89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AE40F8-536B-418F-9B7C-38022404562E}"/>
              </a:ext>
            </a:extLst>
          </p:cNvPr>
          <p:cNvSpPr/>
          <p:nvPr/>
        </p:nvSpPr>
        <p:spPr>
          <a:xfrm>
            <a:off x="761839" y="1138265"/>
            <a:ext cx="6523215" cy="1401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000" b="1">
                <a:latin typeface="Arial Narrow" panose="020B0606020202030204" pitchFamily="34" charset="0"/>
                <a:ea typeface="+mj-ea"/>
                <a:cs typeface="+mj-cs"/>
              </a:rPr>
              <a:t>Harmonization of diagnostic protocols for seed pests - </a:t>
            </a:r>
            <a:r>
              <a:rPr lang="en-US" sz="3000" b="1" i="1" err="1">
                <a:latin typeface="Arial Narrow" panose="020B0606020202030204" pitchFamily="34" charset="0"/>
                <a:ea typeface="+mj-ea"/>
                <a:cs typeface="+mj-cs"/>
              </a:rPr>
              <a:t>ToBRFV</a:t>
            </a:r>
            <a:endParaRPr lang="en-US" sz="3000" b="1" i="1"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660A96E-E97E-444D-9322-AE96B4124A03}"/>
              </a:ext>
            </a:extLst>
          </p:cNvPr>
          <p:cNvSpPr txBox="1">
            <a:spLocks noChangeArrowheads="1"/>
          </p:cNvSpPr>
          <p:nvPr/>
        </p:nvSpPr>
        <p:spPr>
          <a:xfrm>
            <a:off x="761839" y="2383919"/>
            <a:ext cx="6372491" cy="3602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192" lvl="1" indent="0" defTabSz="914400">
              <a:buClr>
                <a:srgbClr val="0070C0"/>
              </a:buClr>
              <a:buNone/>
              <a:defRPr/>
            </a:pPr>
            <a:r>
              <a:rPr lang="en-US" sz="2400" b="1" dirty="0">
                <a:latin typeface="Arial Narrow" panose="020B0606020202030204" pitchFamily="34" charset="0"/>
              </a:rPr>
              <a:t>Model</a:t>
            </a:r>
            <a:r>
              <a:rPr lang="en-US" sz="2400" dirty="0">
                <a:latin typeface="Arial Narrow" panose="020B0606020202030204" pitchFamily="34" charset="0"/>
              </a:rPr>
              <a:t> for regional harmonization</a:t>
            </a:r>
          </a:p>
          <a:p>
            <a:pPr marL="1407552" lvl="2" indent="-342900" defTabSz="9144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i="1" dirty="0" err="1">
                <a:latin typeface="Arial Narrow" panose="020B0606020202030204" pitchFamily="34" charset="0"/>
              </a:rPr>
              <a:t>ToBRFV</a:t>
            </a:r>
            <a:r>
              <a:rPr lang="en-US" sz="2400" dirty="0">
                <a:latin typeface="Arial Narrow" panose="020B0606020202030204" pitchFamily="34" charset="0"/>
              </a:rPr>
              <a:t> - </a:t>
            </a:r>
            <a:r>
              <a:rPr lang="en-US" sz="2400" dirty="0">
                <a:solidFill>
                  <a:srgbClr val="0033CC"/>
                </a:solidFill>
                <a:latin typeface="Arial Narrow" panose="020B0606020202030204" pitchFamily="34" charset="0"/>
              </a:rPr>
              <a:t>quarantine pest </a:t>
            </a:r>
            <a:r>
              <a:rPr lang="en-US" sz="2400" dirty="0">
                <a:latin typeface="Arial Narrow" panose="020B0606020202030204" pitchFamily="34" charset="0"/>
              </a:rPr>
              <a:t>for all NAPPO countries </a:t>
            </a:r>
          </a:p>
          <a:p>
            <a:pPr marL="1407552" lvl="2" indent="-342900" defTabSz="9144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 Narrow" panose="020B0606020202030204" pitchFamily="34" charset="0"/>
              </a:rPr>
              <a:t>Host commodities - fruit, </a:t>
            </a:r>
            <a:r>
              <a:rPr lang="en-US" sz="2400" dirty="0">
                <a:solidFill>
                  <a:srgbClr val="0033CC"/>
                </a:solidFill>
                <a:latin typeface="Arial Narrow" panose="020B0606020202030204" pitchFamily="34" charset="0"/>
              </a:rPr>
              <a:t>seeds</a:t>
            </a:r>
            <a:r>
              <a:rPr lang="en-US" sz="2400" dirty="0">
                <a:latin typeface="Arial Narrow" panose="020B0606020202030204" pitchFamily="34" charset="0"/>
              </a:rPr>
              <a:t> and plants of tomato and pepper - heavily traded in our region</a:t>
            </a:r>
          </a:p>
          <a:p>
            <a:pPr marL="1407552" lvl="2" indent="-342900" defTabSz="914400"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 Narrow" panose="020B0606020202030204" pitchFamily="34" charset="0"/>
              </a:rPr>
              <a:t>Immediate benefits to regional trade</a:t>
            </a:r>
          </a:p>
          <a:p>
            <a:pPr marL="1864740" lvl="3" indent="-342900" defTabSz="914400"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Arial Narrow" panose="020B0606020202030204" pitchFamily="34" charset="0"/>
              </a:rPr>
              <a:t>Alleviating delays/costs resulting from conflicting seed test results</a:t>
            </a:r>
          </a:p>
          <a:p>
            <a:pPr marL="1864740" lvl="3" indent="-342900" defTabSz="914400"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latin typeface="Arial Narrow" panose="020B0606020202030204" pitchFamily="34" charset="0"/>
              </a:rPr>
              <a:t>Avoid unnecessary retesting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6A04388-0A48-B9EE-A438-8E6707420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180" y="3718483"/>
            <a:ext cx="18796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6768D91-ED01-07A4-B4ED-31F67A646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2180" y="965854"/>
            <a:ext cx="1943100" cy="23622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6EC9AD-1AA2-3F9B-69CC-06A1081E01B7}"/>
              </a:ext>
            </a:extLst>
          </p:cNvPr>
          <p:cNvSpPr txBox="1"/>
          <p:nvPr/>
        </p:nvSpPr>
        <p:spPr>
          <a:xfrm>
            <a:off x="9329416" y="3156155"/>
            <a:ext cx="14729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>
                <a:solidFill>
                  <a:schemeClr val="bg1"/>
                </a:solidFill>
              </a:rPr>
              <a:t>Source: CABI digital library</a:t>
            </a:r>
          </a:p>
        </p:txBody>
      </p:sp>
    </p:spTree>
    <p:extLst>
      <p:ext uri="{BB962C8B-B14F-4D97-AF65-F5344CB8AC3E}">
        <p14:creationId xmlns:p14="http://schemas.microsoft.com/office/powerpoint/2010/main" val="427420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E1D44-24AE-0EF6-F345-C9500E523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Updates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845FC28-10AF-B1C5-DF78-F8753EA609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5160727"/>
              </p:ext>
            </p:extLst>
          </p:nvPr>
        </p:nvGraphicFramePr>
        <p:xfrm>
          <a:off x="838200" y="1107440"/>
          <a:ext cx="10515600" cy="538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1906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7540-A521-D5F0-29FE-66A7F1768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543" y="379984"/>
            <a:ext cx="10515600" cy="1325563"/>
          </a:xfrm>
        </p:spPr>
        <p:txBody>
          <a:bodyPr/>
          <a:lstStyle/>
          <a:p>
            <a:r>
              <a:rPr lang="es-ES" b="1" err="1">
                <a:latin typeface="Arial Narrow" panose="020B0606020202030204" pitchFamily="34" charset="0"/>
              </a:rPr>
              <a:t>Parameters</a:t>
            </a:r>
            <a:r>
              <a:rPr lang="es-ES" b="1">
                <a:latin typeface="Arial Narrow" panose="020B0606020202030204" pitchFamily="34" charset="0"/>
              </a:rPr>
              <a:t> </a:t>
            </a:r>
            <a:r>
              <a:rPr lang="es-ES" b="1" err="1">
                <a:latin typeface="Arial Narrow" panose="020B0606020202030204" pitchFamily="34" charset="0"/>
              </a:rPr>
              <a:t>evaluated</a:t>
            </a:r>
            <a:endParaRPr lang="en-US" b="1"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7D4F2E-E945-F042-E555-22D32DEC6967}"/>
              </a:ext>
            </a:extLst>
          </p:cNvPr>
          <p:cNvSpPr txBox="1"/>
          <p:nvPr/>
        </p:nvSpPr>
        <p:spPr>
          <a:xfrm>
            <a:off x="870857" y="2105465"/>
            <a:ext cx="104502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b="1" err="1">
                <a:solidFill>
                  <a:srgbClr val="0070C0"/>
                </a:solidFill>
                <a:latin typeface="Arial Narrow" panose="020B0606020202030204" pitchFamily="34" charset="0"/>
              </a:rPr>
              <a:t>Limit</a:t>
            </a:r>
            <a:r>
              <a:rPr lang="es-ES" sz="3200" b="1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s-ES" sz="3200" b="1" err="1">
                <a:solidFill>
                  <a:srgbClr val="0070C0"/>
                </a:solidFill>
                <a:latin typeface="Arial Narrow" panose="020B0606020202030204" pitchFamily="34" charset="0"/>
              </a:rPr>
              <a:t>of</a:t>
            </a:r>
            <a:r>
              <a:rPr lang="es-ES" sz="3200" b="1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es-ES" sz="3200" b="1" err="1">
                <a:solidFill>
                  <a:srgbClr val="0070C0"/>
                </a:solidFill>
                <a:latin typeface="Arial Narrow" panose="020B0606020202030204" pitchFamily="34" charset="0"/>
              </a:rPr>
              <a:t>detection</a:t>
            </a:r>
            <a:endParaRPr lang="es-ES" sz="3200" b="1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b="1" err="1">
                <a:solidFill>
                  <a:srgbClr val="0070C0"/>
                </a:solidFill>
                <a:latin typeface="Arial Narrow" panose="020B0606020202030204" pitchFamily="34" charset="0"/>
              </a:rPr>
              <a:t>Specificity</a:t>
            </a:r>
            <a:endParaRPr lang="es-ES" sz="3200" b="1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err="1">
                <a:latin typeface="Arial Narrow" panose="020B0606020202030204" pitchFamily="34" charset="0"/>
              </a:rPr>
              <a:t>Sensitivity</a:t>
            </a:r>
            <a:endParaRPr lang="es-ES" sz="3200">
              <a:latin typeface="Arial Narrow" panose="020B060602020203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err="1">
                <a:latin typeface="Arial Narrow" panose="020B0606020202030204" pitchFamily="34" charset="0"/>
              </a:rPr>
              <a:t>Precision</a:t>
            </a:r>
            <a:endParaRPr lang="es-ES" sz="3200">
              <a:latin typeface="Arial Narrow" panose="020B060602020203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err="1">
                <a:latin typeface="Arial Narrow" panose="020B0606020202030204" pitchFamily="34" charset="0"/>
              </a:rPr>
              <a:t>Linearity</a:t>
            </a:r>
            <a:r>
              <a:rPr lang="es-ES" sz="3200">
                <a:latin typeface="Arial Narrow" panose="020B0606020202030204" pitchFamily="34" charset="0"/>
              </a:rPr>
              <a:t> and </a:t>
            </a:r>
            <a:r>
              <a:rPr lang="es-ES" sz="3200" err="1">
                <a:latin typeface="Arial Narrow" panose="020B0606020202030204" pitchFamily="34" charset="0"/>
              </a:rPr>
              <a:t>accuracy</a:t>
            </a:r>
            <a:endParaRPr lang="es-ES" sz="3200">
              <a:latin typeface="Arial Narrow" panose="020B0606020202030204" pitchFamily="34" charset="0"/>
            </a:endParaRPr>
          </a:p>
          <a:p>
            <a:pPr marL="461963" indent="-461963">
              <a:buFont typeface="Wingdings" panose="05000000000000000000" pitchFamily="2" charset="2"/>
              <a:buChar char="Ø"/>
            </a:pPr>
            <a:r>
              <a:rPr lang="es-ES" sz="3200" err="1">
                <a:latin typeface="Arial Narrow" panose="020B0606020202030204" pitchFamily="34" charset="0"/>
              </a:rPr>
              <a:t>Likelihood</a:t>
            </a:r>
            <a:r>
              <a:rPr lang="es-ES" sz="3200">
                <a:latin typeface="Arial Narrow" panose="020B0606020202030204" pitchFamily="34" charset="0"/>
              </a:rPr>
              <a:t> ratios</a:t>
            </a:r>
            <a:endParaRPr lang="en-US" sz="3200">
              <a:latin typeface="Arial Narrow" panose="020B0606020202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EAF68C-47B5-ABBF-D94F-555B31DF7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6278" y="470264"/>
            <a:ext cx="5077499" cy="578206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B429D-7859-93BF-F70F-9B6F8692B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7708" y="4966468"/>
            <a:ext cx="1272365" cy="124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327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10B11-F5F6-A2CB-0248-6E6A108E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8419"/>
            <a:ext cx="10515600" cy="1325563"/>
          </a:xfrm>
        </p:spPr>
        <p:txBody>
          <a:bodyPr/>
          <a:lstStyle/>
          <a:p>
            <a:pPr algn="ctr"/>
            <a:r>
              <a:rPr lang="es-ES" b="1" err="1">
                <a:latin typeface="Arial Narrow" panose="020B0606020202030204" pitchFamily="34" charset="0"/>
              </a:rPr>
              <a:t>Protocols</a:t>
            </a:r>
            <a:r>
              <a:rPr lang="es-ES" b="1">
                <a:latin typeface="Arial Narrow" panose="020B0606020202030204" pitchFamily="34" charset="0"/>
              </a:rPr>
              <a:t> </a:t>
            </a:r>
            <a:r>
              <a:rPr lang="es-ES" b="1" err="1">
                <a:latin typeface="Arial Narrow" panose="020B0606020202030204" pitchFamily="34" charset="0"/>
              </a:rPr>
              <a:t>tested</a:t>
            </a:r>
            <a:endParaRPr lang="en-US" b="1">
              <a:latin typeface="Arial Narrow" panose="020B060602020203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B023D0B-4992-85D0-B147-8835CCFAE1EB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2186516"/>
          <a:ext cx="81279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050">
                  <a:extLst>
                    <a:ext uri="{9D8B030D-6E8A-4147-A177-3AD203B41FA5}">
                      <a16:colId xmlns:a16="http://schemas.microsoft.com/office/drawing/2014/main" val="3552164856"/>
                    </a:ext>
                  </a:extLst>
                </a:gridCol>
                <a:gridCol w="4002616">
                  <a:extLst>
                    <a:ext uri="{9D8B030D-6E8A-4147-A177-3AD203B41FA5}">
                      <a16:colId xmlns:a16="http://schemas.microsoft.com/office/drawing/2014/main" val="108020647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02267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99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California Department of Ag. (CDFA)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err="1"/>
                        <a:t>cPCR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844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ISHI-Veg</a:t>
                      </a:r>
                      <a:r>
                        <a:rPr lang="en-US" baseline="300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RT-PCR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94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USDA-APHIS-PPQ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RT-PCR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983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USDA-APHIS-PPQ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err="1"/>
                        <a:t>cPCR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15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SENASICA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err="1"/>
                        <a:t>cPCR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10740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05BAEF5-EAF2-D459-8838-5C55DDA642B3}"/>
              </a:ext>
            </a:extLst>
          </p:cNvPr>
          <p:cNvSpPr txBox="1"/>
          <p:nvPr/>
        </p:nvSpPr>
        <p:spPr>
          <a:xfrm>
            <a:off x="2032000" y="4505325"/>
            <a:ext cx="812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/>
              <a:t>(1)</a:t>
            </a:r>
            <a:r>
              <a:rPr lang="en-US"/>
              <a:t>: </a:t>
            </a:r>
            <a:r>
              <a:rPr lang="en-US" sz="1600" i="1"/>
              <a:t>International Seed Initiative for Vegetable Crops / National Seed Health System </a:t>
            </a:r>
          </a:p>
        </p:txBody>
      </p:sp>
    </p:spTree>
    <p:extLst>
      <p:ext uri="{BB962C8B-B14F-4D97-AF65-F5344CB8AC3E}">
        <p14:creationId xmlns:p14="http://schemas.microsoft.com/office/powerpoint/2010/main" val="3107756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F677A-E09B-0D8B-393C-6B7174F55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err="1">
                <a:latin typeface="Arial Narrow" panose="020B0606020202030204" pitchFamily="34" charset="0"/>
              </a:rPr>
              <a:t>Results</a:t>
            </a:r>
            <a:endParaRPr lang="en-US" b="1">
              <a:latin typeface="Arial Narrow" panose="020B0606020202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4F5605-E1D6-66B8-707F-F3239E064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494" y="1985149"/>
            <a:ext cx="4725059" cy="26387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F449631-BABE-D106-6E63-EB7AB84DE5BC}"/>
              </a:ext>
            </a:extLst>
          </p:cNvPr>
          <p:cNvSpPr txBox="1"/>
          <p:nvPr/>
        </p:nvSpPr>
        <p:spPr>
          <a:xfrm>
            <a:off x="1889087" y="1599660"/>
            <a:ext cx="3770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err="1">
                <a:latin typeface="Arial Narrow" panose="020B0606020202030204" pitchFamily="34" charset="0"/>
              </a:rPr>
              <a:t>Limit</a:t>
            </a:r>
            <a:r>
              <a:rPr lang="es-ES">
                <a:latin typeface="Arial Narrow" panose="020B0606020202030204" pitchFamily="34" charset="0"/>
              </a:rPr>
              <a:t> </a:t>
            </a:r>
            <a:r>
              <a:rPr lang="es-ES" err="1">
                <a:latin typeface="Arial Narrow" panose="020B0606020202030204" pitchFamily="34" charset="0"/>
              </a:rPr>
              <a:t>of</a:t>
            </a:r>
            <a:r>
              <a:rPr lang="es-ES">
                <a:latin typeface="Arial Narrow" panose="020B0606020202030204" pitchFamily="34" charset="0"/>
              </a:rPr>
              <a:t> </a:t>
            </a:r>
            <a:r>
              <a:rPr lang="es-ES" err="1">
                <a:latin typeface="Arial Narrow" panose="020B0606020202030204" pitchFamily="34" charset="0"/>
              </a:rPr>
              <a:t>detection</a:t>
            </a:r>
            <a:r>
              <a:rPr lang="es-ES">
                <a:latin typeface="Arial Narrow" panose="020B0606020202030204" pitchFamily="34" charset="0"/>
              </a:rPr>
              <a:t> (LOD)</a:t>
            </a:r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9DA340-EEB6-73AC-A031-818B256671AF}"/>
              </a:ext>
            </a:extLst>
          </p:cNvPr>
          <p:cNvSpPr txBox="1"/>
          <p:nvPr/>
        </p:nvSpPr>
        <p:spPr>
          <a:xfrm>
            <a:off x="1889087" y="4623942"/>
            <a:ext cx="37704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Percentage of samples containing detectable target (</a:t>
            </a:r>
            <a:r>
              <a:rPr lang="en-US" sz="180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ToBRFV</a:t>
            </a:r>
            <a:r>
              <a:rPr lang="en-US" sz="18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at a given concentration. </a:t>
            </a:r>
          </a:p>
          <a:p>
            <a:r>
              <a:rPr lang="en-US" sz="1800" b="1">
                <a:solidFill>
                  <a:srgbClr val="0033CC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0% (no virus present) to 100% (all samples containing target are detectable at the specified concentration)</a:t>
            </a:r>
            <a:endParaRPr lang="en-US" b="1">
              <a:solidFill>
                <a:srgbClr val="0033CC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F9B529-BC2B-F378-402A-B68E03BAC52D}"/>
              </a:ext>
            </a:extLst>
          </p:cNvPr>
          <p:cNvSpPr txBox="1"/>
          <p:nvPr/>
        </p:nvSpPr>
        <p:spPr>
          <a:xfrm>
            <a:off x="6383572" y="1506022"/>
            <a:ext cx="3770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err="1">
                <a:latin typeface="Arial Narrow" panose="020B0606020202030204" pitchFamily="34" charset="0"/>
              </a:rPr>
              <a:t>Sensitivity</a:t>
            </a:r>
            <a:endParaRPr lang="en-US">
              <a:latin typeface="Arial Narrow" panose="020B0606020202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835F9C-BEC6-DEF4-B59F-2421422E0751}"/>
              </a:ext>
            </a:extLst>
          </p:cNvPr>
          <p:cNvSpPr txBox="1"/>
          <p:nvPr/>
        </p:nvSpPr>
        <p:spPr>
          <a:xfrm>
            <a:off x="3878661" y="1968992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00B0F0"/>
                </a:solidFill>
              </a:rPr>
              <a:t>C</a:t>
            </a:r>
            <a:endParaRPr lang="en-US" b="1">
              <a:solidFill>
                <a:srgbClr val="00B0F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E8C558-F817-2DB5-A22F-C1350A0B5FD3}"/>
              </a:ext>
            </a:extLst>
          </p:cNvPr>
          <p:cNvSpPr txBox="1"/>
          <p:nvPr/>
        </p:nvSpPr>
        <p:spPr>
          <a:xfrm>
            <a:off x="4487753" y="2263453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FF9900"/>
                </a:solidFill>
              </a:rPr>
              <a:t>D</a:t>
            </a:r>
            <a:endParaRPr lang="en-US" b="1">
              <a:solidFill>
                <a:srgbClr val="FF99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671A2D-F885-531A-8353-C775FF5CAFBB}"/>
              </a:ext>
            </a:extLst>
          </p:cNvPr>
          <p:cNvSpPr txBox="1"/>
          <p:nvPr/>
        </p:nvSpPr>
        <p:spPr>
          <a:xfrm>
            <a:off x="3633643" y="2436408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chemeClr val="accent4">
                    <a:lumMod val="60000"/>
                    <a:lumOff val="40000"/>
                  </a:schemeClr>
                </a:solidFill>
              </a:rPr>
              <a:t>B</a:t>
            </a:r>
            <a:endParaRPr lang="en-US" b="1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66D5A9-8363-5816-2927-568A8943F074}"/>
              </a:ext>
            </a:extLst>
          </p:cNvPr>
          <p:cNvSpPr txBox="1"/>
          <p:nvPr/>
        </p:nvSpPr>
        <p:spPr>
          <a:xfrm>
            <a:off x="3015669" y="2631389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0070C0"/>
                </a:solidFill>
              </a:rPr>
              <a:t>A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76FEA3-D4E5-9C70-C8ED-5A31E286BD24}"/>
              </a:ext>
            </a:extLst>
          </p:cNvPr>
          <p:cNvSpPr txBox="1"/>
          <p:nvPr/>
        </p:nvSpPr>
        <p:spPr>
          <a:xfrm>
            <a:off x="2244625" y="2999162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chemeClr val="bg2">
                    <a:lumMod val="50000"/>
                  </a:schemeClr>
                </a:solidFill>
              </a:rPr>
              <a:t>E</a:t>
            </a:r>
            <a:endParaRPr lang="en-US" b="1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C412428-1631-1388-2EFD-54E825F44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945600"/>
            <a:ext cx="4088675" cy="257571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2B0ADF9-39F9-3005-53E2-31A7E0645914}"/>
              </a:ext>
            </a:extLst>
          </p:cNvPr>
          <p:cNvSpPr txBox="1"/>
          <p:nvPr/>
        </p:nvSpPr>
        <p:spPr>
          <a:xfrm>
            <a:off x="6601767" y="4793064"/>
            <a:ext cx="35522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 of true positives over the range of samples tested </a:t>
            </a:r>
            <a:r>
              <a:rPr lang="en-US" sz="1800" b="1">
                <a:solidFill>
                  <a:srgbClr val="0033CC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(percent detection of </a:t>
            </a:r>
            <a:r>
              <a:rPr lang="en-US" sz="1800" b="1" err="1">
                <a:solidFill>
                  <a:srgbClr val="0033CC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ToBRFV</a:t>
            </a:r>
            <a:r>
              <a:rPr lang="en-US" sz="1800" b="1">
                <a:solidFill>
                  <a:srgbClr val="0033CC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positive material)</a:t>
            </a:r>
            <a:endParaRPr lang="en-US" b="1">
              <a:solidFill>
                <a:srgbClr val="0033CC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04535D-999B-54DB-D53B-D09A31186D20}"/>
              </a:ext>
            </a:extLst>
          </p:cNvPr>
          <p:cNvSpPr txBox="1"/>
          <p:nvPr/>
        </p:nvSpPr>
        <p:spPr>
          <a:xfrm>
            <a:off x="9864310" y="2067076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00B0F0"/>
                </a:solidFill>
              </a:rPr>
              <a:t>C</a:t>
            </a:r>
            <a:endParaRPr lang="en-US" b="1">
              <a:solidFill>
                <a:srgbClr val="00B0F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80C026-9A04-BCA2-660E-2540F5DB31D2}"/>
              </a:ext>
            </a:extLst>
          </p:cNvPr>
          <p:cNvSpPr txBox="1"/>
          <p:nvPr/>
        </p:nvSpPr>
        <p:spPr>
          <a:xfrm>
            <a:off x="9883816" y="2310277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chemeClr val="accent4">
                    <a:lumMod val="60000"/>
                    <a:lumOff val="40000"/>
                  </a:schemeClr>
                </a:solidFill>
              </a:rPr>
              <a:t>B</a:t>
            </a:r>
            <a:endParaRPr lang="en-US" b="1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A27B80-512C-F6DE-2779-E5C02FCD06E9}"/>
              </a:ext>
            </a:extLst>
          </p:cNvPr>
          <p:cNvSpPr txBox="1"/>
          <p:nvPr/>
        </p:nvSpPr>
        <p:spPr>
          <a:xfrm>
            <a:off x="9883816" y="2548476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FF9900"/>
                </a:solidFill>
              </a:rPr>
              <a:t>D</a:t>
            </a:r>
            <a:endParaRPr lang="en-US" b="1">
              <a:solidFill>
                <a:srgbClr val="FF99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E70366-7E5D-14B3-DF31-27484410F5C7}"/>
              </a:ext>
            </a:extLst>
          </p:cNvPr>
          <p:cNvSpPr txBox="1"/>
          <p:nvPr/>
        </p:nvSpPr>
        <p:spPr>
          <a:xfrm>
            <a:off x="9910540" y="2914415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rgbClr val="0070C0"/>
                </a:solidFill>
              </a:rPr>
              <a:t>A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0AA23E4-8A49-7AD0-16F0-548F5FACDB7D}"/>
              </a:ext>
            </a:extLst>
          </p:cNvPr>
          <p:cNvSpPr txBox="1"/>
          <p:nvPr/>
        </p:nvSpPr>
        <p:spPr>
          <a:xfrm>
            <a:off x="9913222" y="3372624"/>
            <a:ext cx="28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>
                <a:solidFill>
                  <a:schemeClr val="bg2">
                    <a:lumMod val="50000"/>
                  </a:schemeClr>
                </a:solidFill>
              </a:rPr>
              <a:t>E</a:t>
            </a:r>
            <a:endParaRPr lang="en-US" b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777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788BCF-0643-642C-E8DB-174B32EE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7D4A22-6247-A928-EEBD-79869452FD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kern="100" dirty="0">
                <a:latin typeface="Arial" panose="020B0604020202020204" pitchFamily="34" charset="0"/>
                <a:ea typeface="Times New Roman" panose="02020603050405020304" pitchFamily="18" charset="0"/>
              </a:rPr>
              <a:t>The manuscript “</a:t>
            </a:r>
            <a:r>
              <a:rPr lang="en-US" sz="2400" b="1" i="1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Pilot for harmonization of diagnostic protocols for tomato brown rugose fruit virus (</a:t>
            </a:r>
            <a:r>
              <a:rPr lang="en-US" sz="2400" b="1" i="1" kern="1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ToBRFV</a:t>
            </a:r>
            <a:r>
              <a:rPr lang="en-US" sz="2400" b="1" i="1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in tomato and pepper seeds</a:t>
            </a:r>
            <a:r>
              <a:rPr lang="en-US" sz="2400" kern="100" dirty="0">
                <a:latin typeface="Arial" panose="020B0604020202020204" pitchFamily="34" charset="0"/>
                <a:ea typeface="Times New Roman" panose="02020603050405020304" pitchFamily="18" charset="0"/>
              </a:rPr>
              <a:t>” was submitted for publication in the journal “</a:t>
            </a:r>
            <a:r>
              <a:rPr lang="en-US" sz="2400" kern="100" dirty="0" err="1">
                <a:latin typeface="Arial" panose="020B0604020202020204" pitchFamily="34" charset="0"/>
                <a:ea typeface="Times New Roman" panose="02020603050405020304" pitchFamily="18" charset="0"/>
              </a:rPr>
              <a:t>PhytoFrontiers</a:t>
            </a:r>
            <a:r>
              <a:rPr lang="en-US" sz="2400" kern="100" dirty="0">
                <a:latin typeface="Arial" panose="020B0604020202020204" pitchFamily="34" charset="0"/>
                <a:ea typeface="Times New Roman" panose="02020603050405020304" pitchFamily="18" charset="0"/>
              </a:rPr>
              <a:t>”.</a:t>
            </a:r>
            <a:endParaRPr lang="en-US" sz="2400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kern="100" dirty="0">
                <a:latin typeface="Arial" panose="020B0604020202020204" pitchFamily="34" charset="0"/>
              </a:rPr>
              <a:t>The decision sheet will be signed by the NAPPO Executive Committee when the manuscript is published. </a:t>
            </a:r>
            <a:endParaRPr lang="en-US" sz="24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6D5DA6F-D71C-48E2-3441-BD45F1D10B6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78946" y="1825625"/>
            <a:ext cx="2693753" cy="3455731"/>
          </a:xfrm>
        </p:spPr>
      </p:pic>
    </p:spTree>
    <p:extLst>
      <p:ext uri="{BB962C8B-B14F-4D97-AF65-F5344CB8AC3E}">
        <p14:creationId xmlns:p14="http://schemas.microsoft.com/office/powerpoint/2010/main" val="2198219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4AEE4-FCC4-F84B-29BC-277AF3D8A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08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err="1">
                <a:latin typeface="Arial Narrow" panose="020B0606020202030204" pitchFamily="34" charset="0"/>
              </a:rPr>
              <a:t>Recommendations</a:t>
            </a:r>
            <a:r>
              <a:rPr lang="es-ES" sz="3600" dirty="0">
                <a:latin typeface="Arial Narrow" panose="020B0606020202030204" pitchFamily="34" charset="0"/>
              </a:rPr>
              <a:t> (</a:t>
            </a:r>
            <a:r>
              <a:rPr lang="es-ES" sz="3600" i="1" dirty="0" err="1">
                <a:latin typeface="Arial Narrow" panose="020B0606020202030204" pitchFamily="34" charset="0"/>
              </a:rPr>
              <a:t>from</a:t>
            </a:r>
            <a:r>
              <a:rPr lang="es-ES" sz="3600" i="1" dirty="0">
                <a:latin typeface="Arial Narrow" panose="020B0606020202030204" pitchFamily="34" charset="0"/>
              </a:rPr>
              <a:t> EG final </a:t>
            </a:r>
            <a:r>
              <a:rPr lang="es-ES" sz="3600" i="1" dirty="0" err="1">
                <a:latin typeface="Arial Narrow" panose="020B0606020202030204" pitchFamily="34" charset="0"/>
              </a:rPr>
              <a:t>report</a:t>
            </a:r>
            <a:r>
              <a:rPr lang="es-ES" sz="3600" dirty="0">
                <a:latin typeface="Arial Narrow" panose="020B0606020202030204" pitchFamily="34" charset="0"/>
              </a:rPr>
              <a:t>)</a:t>
            </a:r>
            <a:endParaRPr lang="en-US" sz="3600" dirty="0"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401A94-760B-9AFD-EBBB-730AB2CB589D}"/>
              </a:ext>
            </a:extLst>
          </p:cNvPr>
          <p:cNvSpPr txBox="1"/>
          <p:nvPr/>
        </p:nvSpPr>
        <p:spPr>
          <a:xfrm>
            <a:off x="1040283" y="987326"/>
            <a:ext cx="9969194" cy="6035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 on analysis of the ring test data, 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protocols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(CDFA),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(ISHI-Veg/NSHS),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 USDA-APHIS-RT PCR), and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(USDA-APHIS- </a:t>
            </a:r>
            <a:r>
              <a:rPr lang="en-US" sz="2400" kern="10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cPCR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produced </a:t>
            </a:r>
            <a:r>
              <a:rPr lang="en-US" sz="2400" b="1" u="sng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comparable results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could be used interchangeably for the detection of </a:t>
            </a:r>
            <a:r>
              <a:rPr lang="en-US" sz="2400" kern="10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ToBRFV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tomato and pepper 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seeds. They provide a choice between 2 real-time PCR and </a:t>
            </a:r>
            <a:r>
              <a:rPr lang="en-US" sz="2400" kern="1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conventional PCR methodologies.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Protocols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performed optimally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relation to all assayed parameters and variables evaluated.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Furthermore, 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protocols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 b="1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400" kern="100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could be recognized by all three NAPPO member countries for phytosanitary testing of seeds for the presence of </a:t>
            </a:r>
            <a:r>
              <a:rPr lang="en-US" sz="2400" kern="100" dirty="0" err="1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ToBRFV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will facilitate </a:t>
            </a:r>
            <a:r>
              <a:rPr lang="en-US" sz="2400" b="1" u="sng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 and expeditious trade 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tomato and pepper seeds in our region and </a:t>
            </a:r>
            <a:r>
              <a:rPr lang="en-US" sz="2400" b="1" u="sng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 unnecessary retesting</a:t>
            </a: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exporting and importing countries.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experimental design used in this study can serve as a model for future studies to evaluate other diagnostic protocols for the detection of other seed-transmitted pests of regulatory significance.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2D1ABA-BB71-FDEE-BB23-45A31A035EAF}"/>
              </a:ext>
            </a:extLst>
          </p:cNvPr>
          <p:cNvSpPr/>
          <p:nvPr/>
        </p:nvSpPr>
        <p:spPr>
          <a:xfrm>
            <a:off x="767080" y="3007360"/>
            <a:ext cx="10957560" cy="1584960"/>
          </a:xfrm>
          <a:prstGeom prst="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2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45144-5399-6C30-32D4-1419D358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00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570312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996C11-C38C-49C3-B6EC-9AD361E8E235}"/>
</file>

<file path=customXml/itemProps2.xml><?xml version="1.0" encoding="utf-8"?>
<ds:datastoreItem xmlns:ds="http://schemas.openxmlformats.org/officeDocument/2006/customXml" ds:itemID="{820C3F92-125B-4A5D-B953-1D068089A8B6}"/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535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Courier New</vt:lpstr>
      <vt:lpstr>Symbol</vt:lpstr>
      <vt:lpstr>Times New Roman</vt:lpstr>
      <vt:lpstr>Wingdings</vt:lpstr>
      <vt:lpstr>Office Theme</vt:lpstr>
      <vt:lpstr>2024 NAPPO Seeds Pilot Project Updates</vt:lpstr>
      <vt:lpstr>PowerPoint Presentation</vt:lpstr>
      <vt:lpstr>Updates</vt:lpstr>
      <vt:lpstr>Parameters evaluated</vt:lpstr>
      <vt:lpstr>Protocols tested</vt:lpstr>
      <vt:lpstr>Results</vt:lpstr>
      <vt:lpstr>Next steps</vt:lpstr>
      <vt:lpstr>Recommendations (from EG final report)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Alonso Suazo</dc:creator>
  <cp:lastModifiedBy>Alonso Suazo</cp:lastModifiedBy>
  <cp:revision>6</cp:revision>
  <dcterms:created xsi:type="dcterms:W3CDTF">2024-10-18T17:26:36Z</dcterms:created>
  <dcterms:modified xsi:type="dcterms:W3CDTF">2024-10-22T17:39:29Z</dcterms:modified>
</cp:coreProperties>
</file>