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0" r:id="rId4"/>
  </p:sldMasterIdLst>
  <p:notesMasterIdLst>
    <p:notesMasterId r:id="rId14"/>
  </p:notesMasterIdLst>
  <p:handoutMasterIdLst>
    <p:handoutMasterId r:id="rId15"/>
  </p:handoutMasterIdLst>
  <p:sldIdLst>
    <p:sldId id="263" r:id="rId5"/>
    <p:sldId id="262" r:id="rId6"/>
    <p:sldId id="273" r:id="rId7"/>
    <p:sldId id="257" r:id="rId8"/>
    <p:sldId id="268" r:id="rId9"/>
    <p:sldId id="270" r:id="rId10"/>
    <p:sldId id="271" r:id="rId11"/>
    <p:sldId id="274" r:id="rId12"/>
    <p:sldId id="267" r:id="rId13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863D"/>
    <a:srgbClr val="6666FF"/>
    <a:srgbClr val="00825F"/>
    <a:srgbClr val="AB967C"/>
    <a:srgbClr val="5792C9"/>
    <a:srgbClr val="A81E3B"/>
    <a:srgbClr val="79B9CF"/>
    <a:srgbClr val="DDA63A"/>
    <a:srgbClr val="1A6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74558-C889-4E9F-A3C5-F7821EC96D7C}" v="52" dt="2024-06-07T18:23:24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96327" autoAdjust="0"/>
  </p:normalViewPr>
  <p:slideViewPr>
    <p:cSldViewPr>
      <p:cViewPr varScale="1">
        <p:scale>
          <a:sx n="110" d="100"/>
          <a:sy n="110" d="100"/>
        </p:scale>
        <p:origin x="6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1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8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9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07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60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4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2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1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718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639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86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29523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9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6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6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7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4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0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Connettore 1 31">
            <a:extLst>
              <a:ext uri="{FF2B5EF4-FFF2-40B4-BE49-F238E27FC236}">
                <a16:creationId xmlns:a16="http://schemas.microsoft.com/office/drawing/2014/main" id="{E35D0396-28C7-A025-AB19-DE03C527D0AA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8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  <p:sldLayoutId id="2147483981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ippc.int/static/media/files/publication/en/2022/01/Report_EWG_SA_2021_Oct_2022-01-05.pdf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assets.ippc.int/static/media/files/publication/en/2020/12/Spec_70_RevISPM38_En_2020-12-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.ippc.int/static/media/files/publication/en/2023/08/Report_SC-7_2023_May.pdf" TargetMode="External"/><Relationship Id="rId5" Type="http://schemas.openxmlformats.org/officeDocument/2006/relationships/hyperlink" Target="https://assets.ippc.int/static/media/files/publication/en/2023/03/Report_SC_2022_Nov_2023-02_01.pdf" TargetMode="External"/><Relationship Id="rId4" Type="http://schemas.openxmlformats.org/officeDocument/2006/relationships/hyperlink" Target="https://assets.ippc.int/static/media/files/publication/en/2022/06/Report_SC_2022_May_2022-06_24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07066" y="1219200"/>
            <a:ext cx="8017933" cy="3733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00863D"/>
                </a:solidFill>
              </a:rPr>
              <a:t>Draft Annex to ISPM 38: Design and use of systems approaches for phytosanitary certification of seeds to ISPM 38 (International movement of seeds)</a:t>
            </a:r>
            <a:br>
              <a:rPr lang="en-US" sz="4000" b="1" dirty="0">
                <a:solidFill>
                  <a:srgbClr val="00863D"/>
                </a:solidFill>
              </a:rPr>
            </a:br>
            <a:endParaRPr lang="en-US" sz="4000" b="1" dirty="0">
              <a:solidFill>
                <a:srgbClr val="00863D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07066" y="5090350"/>
            <a:ext cx="5257800" cy="1096899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sz="2000" dirty="0">
                <a:solidFill>
                  <a:srgbClr val="007033"/>
                </a:solidFill>
              </a:rPr>
              <a:t>Marina Zlotina, UADA-APHIS-PPQ-IPMSP</a:t>
            </a:r>
          </a:p>
          <a:p>
            <a:pPr algn="l"/>
            <a:r>
              <a:rPr lang="en-US" sz="2000" dirty="0">
                <a:solidFill>
                  <a:srgbClr val="007033"/>
                </a:solidFill>
              </a:rPr>
              <a:t>October 23, 2024</a:t>
            </a:r>
          </a:p>
          <a:p>
            <a:pPr algn="l"/>
            <a:r>
              <a:rPr lang="en-US" sz="2000" dirty="0">
                <a:solidFill>
                  <a:srgbClr val="007033"/>
                </a:solidFill>
              </a:rPr>
              <a:t>Tucson, AZ</a:t>
            </a:r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399"/>
            <a:ext cx="8596668" cy="83820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History of development</a:t>
            </a:r>
            <a:endParaRPr lang="en-IT" b="1" dirty="0">
              <a:solidFill>
                <a:srgbClr val="00B05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7789069" cy="4974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</a:rPr>
              <a:t>Topic added to LOT 2018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</a:rPr>
              <a:t>Specification approved 2020</a:t>
            </a:r>
          </a:p>
          <a:p>
            <a:pPr lvl="2" indent="0">
              <a:buNone/>
            </a:pPr>
            <a:r>
              <a:rPr lang="en-US" sz="19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Spec_70_RevISPM38_En_2020-12-02.pdf (ippc.int)</a:t>
            </a:r>
            <a:endParaRPr lang="en-US" sz="19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002060"/>
                </a:solidFill>
              </a:rPr>
              <a:t>EWG produced the first draft in 2021</a:t>
            </a:r>
          </a:p>
          <a:p>
            <a:pPr marL="396000" lvl="3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9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Report_EWG_SA_2021_Oct_2022-01-05.pdf (ippc.int)</a:t>
            </a:r>
            <a:endParaRPr lang="en-US" sz="1900" dirty="0">
              <a:solidFill>
                <a:srgbClr val="002060"/>
              </a:solidFill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90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</a:tabLst>
            </a:pPr>
            <a:endParaRPr lang="en-US" sz="1900" dirty="0">
              <a:solidFill>
                <a:srgbClr val="002060"/>
              </a:solidFill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90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900" dirty="0">
                <a:solidFill>
                  <a:srgbClr val="00206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The draft was presented to the Standards Committee (SC) in May 2022, November 2023, May 2023; SC identified major conceptual issues and formed a Small Group to address them. </a:t>
            </a:r>
          </a:p>
          <a:p>
            <a:pPr marL="396000" lvl="3" indent="0" algn="just">
              <a:spcBef>
                <a:spcPts val="0"/>
              </a:spcBef>
              <a:spcAft>
                <a:spcPts val="900"/>
              </a:spcAft>
              <a:buSzPct val="100000"/>
              <a:buNone/>
              <a:tabLst>
                <a:tab pos="0" algn="l"/>
              </a:tabLst>
            </a:pPr>
            <a:r>
              <a:rPr lang="en-US" sz="1900" u="sng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Report_SC_2022_May_2022-06_24.pdf (ippc.int)</a:t>
            </a:r>
            <a:r>
              <a:rPr lang="en-US" sz="1900" dirty="0">
                <a:solidFill>
                  <a:srgbClr val="00206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6000" lvl="3" indent="0" algn="just">
              <a:spcBef>
                <a:spcPts val="0"/>
              </a:spcBef>
              <a:spcAft>
                <a:spcPts val="900"/>
              </a:spcAft>
              <a:buSzPct val="100000"/>
              <a:buNone/>
              <a:tabLst>
                <a:tab pos="0" algn="l"/>
              </a:tabLst>
            </a:pPr>
            <a:r>
              <a:rPr lang="en-GB" sz="1900" u="sng" dirty="0">
                <a:solidFill>
                  <a:srgbClr val="002060"/>
                </a:solidFill>
                <a:effectLst/>
                <a:ea typeface="MS Mincho" panose="02020609040205080304" pitchFamily="49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Report_SC_2022_Nov_2023-02_01.pdf (ippc.int)</a:t>
            </a:r>
            <a:endParaRPr lang="en-GB" sz="1900" dirty="0">
              <a:solidFill>
                <a:srgbClr val="002060"/>
              </a:solidFill>
              <a:effectLst/>
              <a:ea typeface="MS Mincho" panose="02020609040205080304" pitchFamily="49" charset="-128"/>
            </a:endParaRPr>
          </a:p>
          <a:p>
            <a:pPr marL="396000" lvl="3" indent="0" algn="just">
              <a:spcBef>
                <a:spcPts val="0"/>
              </a:spcBef>
              <a:spcAft>
                <a:spcPts val="900"/>
              </a:spcAft>
              <a:buSzPct val="100000"/>
              <a:buNone/>
              <a:tabLst>
                <a:tab pos="0" algn="l"/>
              </a:tabLst>
            </a:pPr>
            <a:r>
              <a:rPr lang="en-US" sz="19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Report_SC-7_2023_May.pdf (ippc.int)</a:t>
            </a:r>
            <a:endParaRPr lang="en-US" sz="1900" dirty="0">
              <a:solidFill>
                <a:srgbClr val="002060"/>
              </a:solidFill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90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</a:tabLst>
            </a:pPr>
            <a:endParaRPr lang="en-US" sz="1900" dirty="0">
              <a:solidFill>
                <a:srgbClr val="002060"/>
              </a:solidFill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90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900" dirty="0">
                <a:solidFill>
                  <a:srgbClr val="00206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SC approved draft for the first c</a:t>
            </a:r>
            <a:r>
              <a:rPr lang="en-US" sz="1900" dirty="0">
                <a:solidFill>
                  <a:srgbClr val="002060"/>
                </a:solidFill>
              </a:rPr>
              <a:t>onsultation</a:t>
            </a:r>
            <a:r>
              <a:rPr lang="en-US" sz="1900" dirty="0">
                <a:solidFill>
                  <a:srgbClr val="00206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in May 2024</a:t>
            </a:r>
            <a:r>
              <a:rPr lang="en-US" sz="1900" dirty="0">
                <a:solidFill>
                  <a:srgbClr val="002060"/>
                </a:solidFill>
              </a:rPr>
              <a:t>.</a:t>
            </a:r>
            <a:endParaRPr lang="en-IT" sz="19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62D83-E8B5-21E3-5AAA-4D1B4DFF1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7080" y="250163"/>
            <a:ext cx="38766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170BD7-35CD-F048-CDF2-6134E8D3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9207"/>
            <a:ext cx="8596668" cy="733355"/>
          </a:xfrm>
        </p:spPr>
        <p:txBody>
          <a:bodyPr/>
          <a:lstStyle/>
          <a:p>
            <a:r>
              <a:rPr lang="en-US" sz="3600" dirty="0">
                <a:solidFill>
                  <a:srgbClr val="00B050"/>
                </a:solidFill>
              </a:rPr>
              <a:t>Reasons for the Annex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4C7BB2A-729A-838B-6C0B-3A6FBA31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2955"/>
            <a:ext cx="6714066" cy="48292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Trade in seeds is global with production processes in different parts of the world.</a:t>
            </a:r>
          </a:p>
          <a:p>
            <a:r>
              <a:rPr lang="en-US" sz="2200" dirty="0">
                <a:solidFill>
                  <a:srgbClr val="002060"/>
                </a:solidFill>
              </a:rPr>
              <a:t>NPPOs are exploring the use of systems approaches (SAs) to manage the pest risk associated with seeds. </a:t>
            </a:r>
          </a:p>
          <a:p>
            <a:r>
              <a:rPr lang="en-US" sz="2200" dirty="0">
                <a:solidFill>
                  <a:srgbClr val="002060"/>
                </a:solidFill>
              </a:rPr>
              <a:t>A SA developed by NPPOs could incorporate industry practices that contribute to a pest risk reduction in seeds.</a:t>
            </a:r>
          </a:p>
          <a:p>
            <a:r>
              <a:rPr lang="en-US" sz="2200" dirty="0">
                <a:solidFill>
                  <a:srgbClr val="002060"/>
                </a:solidFill>
              </a:rPr>
              <a:t>A SA can serve as an alternative option for the phytosanitary certification of seeds.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946527-C468-CD1A-0DF8-6846837E7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676400"/>
            <a:ext cx="4495800" cy="24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915400" cy="48768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2060"/>
                </a:solidFill>
              </a:rPr>
              <a:t>The Annex is intended as a general framework on designing SAs and setting requirements for using such SAs; it is intended to be applied to any seed.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framework should provide guidance to NPPOs in recognizing existing seed industry practices and QMS as a part of SAs reducing pest risk.</a:t>
            </a:r>
            <a:endParaRPr lang="en-US" sz="25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2060"/>
                </a:solidFill>
              </a:rPr>
              <a:t>NPPOs would certify seed based on the confidence in the risk management measures applied during the production process.</a:t>
            </a:r>
          </a:p>
          <a:p>
            <a:endParaRPr lang="en-IT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53AE69-D1E3-1E78-D9BB-1E88B807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7986304" cy="762000"/>
          </a:xfrm>
        </p:spPr>
        <p:txBody>
          <a:bodyPr/>
          <a:lstStyle/>
          <a:p>
            <a:r>
              <a:rPr lang="en-NZ" sz="3600" dirty="0">
                <a:solidFill>
                  <a:srgbClr val="00B050"/>
                </a:solidFill>
              </a:rPr>
              <a:t>Background and Scope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680BCE-F1E1-8F57-62EE-2E401506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1456944"/>
            <a:ext cx="258815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21E919E-E0C0-6455-93DD-8819270B1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00" y="1600200"/>
            <a:ext cx="8229600" cy="4540041"/>
          </a:xfrm>
        </p:spPr>
        <p:txBody>
          <a:bodyPr>
            <a:norm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srgbClr val="002060"/>
              </a:solidFill>
              <a:effectLst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SA is an additional option for phytosanitary certification that meets the phytosanitary import requirements of all the NPPOs involved along the seed supply chain. 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Production practices used by participating entities may be included by NPPOs in the SAs if they effectively reduce pest risks.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SA for seeds can be used to manage pest groups rather than individual pests (concept used in ISPM 36).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NPPOs can always use testing to verify that regulated pests were eliminated from the seed supply chain.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A611EC-102C-EE59-1B1E-C844E63C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00" y="420918"/>
            <a:ext cx="9764400" cy="1103082"/>
          </a:xfrm>
        </p:spPr>
        <p:txBody>
          <a:bodyPr/>
          <a:lstStyle/>
          <a:p>
            <a:r>
              <a:rPr lang="en-US" sz="3600" dirty="0">
                <a:solidFill>
                  <a:srgbClr val="00B050"/>
                </a:solidFill>
              </a:rPr>
              <a:t>Important considerations for the Systems Approaches for seeds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3972CE5-C657-EF9E-301F-248C0E4C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b="2171"/>
          <a:stretch>
            <a:fillRect/>
          </a:stretch>
        </p:blipFill>
        <p:spPr bwMode="auto">
          <a:xfrm>
            <a:off x="8534400" y="1897246"/>
            <a:ext cx="353568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52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ABD9A58-B8F5-E596-34B5-C4CCABADE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00202"/>
            <a:ext cx="7104112" cy="46336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NPPOs are responsible for identifying the CCPs at which measures could be applied.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NPPOs should evaluate risk management options and production practices for potential inclusion as integrated measures into a 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Number of CCPs along the seed supply chain could vary depending on seed commodity, and usually applied at pre-planting, production, post-harvest, distribution and transport stages.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NPPOs of the exporting countries should monitor the SA using audits and other verification means to ensure that the system is functioning satisfactorily.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3A4DC-306D-4272-9B31-6C875656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00" y="624143"/>
            <a:ext cx="8316600" cy="671257"/>
          </a:xfrm>
        </p:spPr>
        <p:txBody>
          <a:bodyPr/>
          <a:lstStyle/>
          <a:p>
            <a:r>
              <a:rPr lang="en-US" sz="3600" dirty="0">
                <a:solidFill>
                  <a:srgbClr val="00B050"/>
                </a:solidFill>
              </a:rPr>
              <a:t>Critical Control Points (CCP)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ECC26-2236-04F1-9491-F543C53E5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895068"/>
            <a:ext cx="4679723" cy="33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58B03A1-F53F-96F6-3039-15B08F1B60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615" b="12615"/>
          <a:stretch/>
        </p:blipFill>
        <p:spPr>
          <a:xfrm>
            <a:off x="8214904" y="304800"/>
            <a:ext cx="3384376" cy="1984113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4F728F5-04E4-1576-D89D-77FF7D8B7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56600"/>
            <a:ext cx="8382000" cy="449985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Establishing performance criteria for seed entities is required prior to the entity entering the agreement to participate in a SA.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The entity should meet the performance criteria for each measure associated with the SA.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The entity should have a well implemented and approved QMS, including, at minimum, quality policy, SOPs, systems for training, auditing, issuing corrective actions, record keeping, continuous improvement.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The most effective production practices of the entity should be evaluated and approved by the NPPO developing the SA for their further integration in the SA.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BBEBD9-CA38-2107-2199-0DB5AC4B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7986304" cy="1047000"/>
          </a:xfrm>
        </p:spPr>
        <p:txBody>
          <a:bodyPr/>
          <a:lstStyle/>
          <a:p>
            <a:r>
              <a:rPr lang="en-US" sz="3600" dirty="0">
                <a:solidFill>
                  <a:srgbClr val="00B050"/>
                </a:solidFill>
              </a:rPr>
              <a:t>Performance criteria for seed entities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68DA95-51AC-2B48-6B6A-2AD708075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2667795"/>
            <a:ext cx="1284687" cy="1868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3FD3B-C844-AC04-F6E0-37D14CE46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592" y="4915313"/>
            <a:ext cx="1143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D614570-95E4-2AC8-B990-F5A59C09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743200"/>
            <a:ext cx="12192001" cy="3350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Consultation 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Areas of concerns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Next steps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560D2C-7462-CD0F-DE24-594CF99D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37" y="914400"/>
            <a:ext cx="12204522" cy="1065640"/>
          </a:xfrm>
        </p:spPr>
        <p:txBody>
          <a:bodyPr/>
          <a:lstStyle/>
          <a:p>
            <a:r>
              <a:rPr lang="en-US" sz="3600" dirty="0">
                <a:solidFill>
                  <a:srgbClr val="00B050"/>
                </a:solidFill>
              </a:rPr>
              <a:t>Consultation 2024 and Next steps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8D9A56-60CF-8B54-64BB-46ABB7BC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2120537" cy="1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1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800" y="2205037"/>
            <a:ext cx="6019800" cy="2447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6000" dirty="0">
                <a:solidFill>
                  <a:srgbClr val="00825F"/>
                </a:solidFill>
                <a:latin typeface="Georgia" panose="0204050205040502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8" ma:contentTypeDescription="Create a new document." ma:contentTypeScope="" ma:versionID="61e50d27a94aff6ed0da6958732925b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1b297bcc931609e2c0ac29f3ebfb515b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6fa057-fb92-41d3-a05d-69389c14cff1" xsi:nil="true"/>
    <lcf76f155ced4ddcb4097134ff3c332f xmlns="51d07005-8444-42b2-a841-576e386ff06a">
      <Terms xmlns="http://schemas.microsoft.com/office/infopath/2007/PartnerControls"/>
    </lcf76f155ced4ddcb4097134ff3c332f>
    <SharedWithUsers xmlns="826fa057-fb92-41d3-a05d-69389c14cff1">
      <UserInfo>
        <DisplayName>Nersisyan, Avetik (NSP)</DisplayName>
        <AccountId>14349</AccountId>
        <AccountType/>
      </UserInfo>
      <UserInfo>
        <DisplayName>RullGabayet, JuanAntonio (FAOAR)</DisplayName>
        <AccountId>14376</AccountId>
        <AccountType/>
      </UserInfo>
      <UserInfo>
        <DisplayName>Krah, Emmanuel (NSPD)</DisplayName>
        <AccountId>16346</AccountId>
        <AccountType/>
      </UserInfo>
      <UserInfo>
        <DisplayName>Shamilov, Artur (NSP)</DisplayName>
        <AccountId>14351</AccountId>
        <AccountType/>
      </UserInfo>
      <UserInfo>
        <DisplayName>Moreira, Adriana (NSP)</DisplayName>
        <AccountId>14323</AccountId>
        <AccountType/>
      </UserInfo>
      <UserInfo>
        <DisplayName>Frio, Mutya (NSPDD)</DisplayName>
        <AccountId>14366</AccountId>
        <AccountType/>
      </UserInfo>
      <UserInfo>
        <DisplayName>Deng, Arop (NSPD)</DisplayName>
        <AccountId>14322</AccountId>
        <AccountType/>
      </UserInfo>
      <UserInfo>
        <DisplayName>Gaviano, Giulia (NSP)</DisplayName>
        <AccountId>16878</AccountId>
        <AccountType/>
      </UserInfo>
      <UserInfo>
        <DisplayName>Armeni, Carlotta (NSPD)</DisplayName>
        <AccountId>14300</AccountId>
        <AccountType/>
      </UserInfo>
      <UserInfo>
        <DisplayName>Koumba, Descartes (NSP)</DisplayName>
        <AccountId>14370</AccountId>
        <AccountType/>
      </UserInfo>
      <UserInfo>
        <DisplayName>Gilmore, John (NSPD)</DisplayName>
        <AccountId>14332</AccountId>
        <AccountType/>
      </UserInfo>
      <UserInfo>
        <DisplayName>Brunel, Sarah (NSP)</DisplayName>
        <AccountId>14352</AccountId>
        <AccountType/>
      </UserInfo>
      <UserInfo>
        <DisplayName>Tiscioni, Patrizio (NSPD)</DisplayName>
        <AccountId>17210</AccountId>
        <AccountType/>
      </UserInfo>
      <UserInfo>
        <DisplayName>White, Fitzroy (NSPD)</DisplayName>
        <AccountId>14410</AccountId>
        <AccountType/>
      </UserInfo>
      <UserInfo>
        <DisplayName>Stirling, Colleen (NSPD)</DisplayName>
        <AccountId>17049</AccountId>
        <AccountType/>
      </UserInfo>
      <UserInfo>
        <DisplayName>Belli, Valeria (NSPD)</DisplayName>
        <AccountId>17687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29C5FD3-EA3C-4AB1-B447-0B2157260E06}"/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bb424dbb-dafe-47de-bab8-83d1c3e004cf"/>
    <ds:schemaRef ds:uri="e56ba6ee-8a68-42b5-8da3-132e141f9c3e"/>
    <ds:schemaRef ds:uri="http://purl.org/dc/terms/"/>
    <ds:schemaRef ds:uri="a05d7f75-f42e-4288-8809-604fd4d9691f"/>
    <ds:schemaRef ds:uri="ea6feb38-a85a-45e8-92e9-814486bbe37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2587</TotalTime>
  <Words>635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Mincho</vt:lpstr>
      <vt:lpstr>.AppleSystemUIFont</vt:lpstr>
      <vt:lpstr>Arial</vt:lpstr>
      <vt:lpstr>Calibri</vt:lpstr>
      <vt:lpstr>Georgia</vt:lpstr>
      <vt:lpstr>Times</vt:lpstr>
      <vt:lpstr>Times New Roman</vt:lpstr>
      <vt:lpstr>Trebuchet MS</vt:lpstr>
      <vt:lpstr>Wingdings</vt:lpstr>
      <vt:lpstr>Wingdings 3</vt:lpstr>
      <vt:lpstr>Facet</vt:lpstr>
      <vt:lpstr>Draft Annex to ISPM 38: Design and use of systems approaches for phytosanitary certification of seeds to ISPM 38 (International movement of seeds) </vt:lpstr>
      <vt:lpstr>History of development</vt:lpstr>
      <vt:lpstr>Reasons for the Annex</vt:lpstr>
      <vt:lpstr>Background and Scope </vt:lpstr>
      <vt:lpstr>Important considerations for the Systems Approaches for seeds</vt:lpstr>
      <vt:lpstr>Critical Control Points (CCP)</vt:lpstr>
      <vt:lpstr>Performance criteria for seed entities</vt:lpstr>
      <vt:lpstr>Consultation 2024 and Next steps</vt:lpstr>
      <vt:lpstr>Questions?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Zlotina, Marina A - APHIS</cp:lastModifiedBy>
  <cp:revision>45</cp:revision>
  <cp:lastPrinted>2018-12-10T09:55:32Z</cp:lastPrinted>
  <dcterms:created xsi:type="dcterms:W3CDTF">2019-07-18T08:44:31Z</dcterms:created>
  <dcterms:modified xsi:type="dcterms:W3CDTF">2024-09-20T14:05:26Z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