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30" r:id="rId4"/>
  </p:sldMasterIdLst>
  <p:notesMasterIdLst>
    <p:notesMasterId r:id="rId13"/>
  </p:notesMasterIdLst>
  <p:handoutMasterIdLst>
    <p:handoutMasterId r:id="rId14"/>
  </p:handoutMasterIdLst>
  <p:sldIdLst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12192000" cy="6858000"/>
  <p:notesSz cx="9931400" cy="67945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RC" initials="NRC" lastIdx="4" clrIdx="0"/>
  <p:cmAuthor id="1" name="Nicole Franz" initials="NF" lastIdx="1" clrIdx="1"/>
  <p:cmAuthor id="2" name="Walter Williams (ESA)" initials="WW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33"/>
    <a:srgbClr val="00863D"/>
    <a:srgbClr val="6666FF"/>
    <a:srgbClr val="00825F"/>
    <a:srgbClr val="AB967C"/>
    <a:srgbClr val="5792C9"/>
    <a:srgbClr val="A81E3B"/>
    <a:srgbClr val="79B9CF"/>
    <a:srgbClr val="DDA63A"/>
    <a:srgbClr val="1A64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69" autoAdjust="0"/>
    <p:restoredTop sz="96327" autoAdjust="0"/>
  </p:normalViewPr>
  <p:slideViewPr>
    <p:cSldViewPr>
      <p:cViewPr varScale="1">
        <p:scale>
          <a:sx n="107" d="100"/>
          <a:sy n="107" d="100"/>
        </p:scale>
        <p:origin x="720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69" d="100"/>
          <a:sy n="169" d="100"/>
        </p:scale>
        <p:origin x="216" y="6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700" y="0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3301-FBA6-4D31-97D9-BCD2FD7EDC48}" type="datetimeFigureOut">
              <a:rPr lang="en-GB" smtClean="0"/>
              <a:t>15/10/2024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3472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700" y="6453472"/>
            <a:ext cx="4304381" cy="341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4DACB-0303-4FDD-AF82-4484823919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432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4702" y="0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BEB2F-6753-475F-B25C-75A91B99AD33}" type="datetimeFigureOut">
              <a:rPr lang="en-GB" smtClean="0"/>
              <a:pPr/>
              <a:t>15/10/2024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00338" y="509588"/>
            <a:ext cx="4530725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27388"/>
            <a:ext cx="7945120" cy="3057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3687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4702" y="6453687"/>
            <a:ext cx="4304381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C075-0A87-4D04-85DC-C41B8B8D094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825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349C2-4480-489C-BC02-93D0341CC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492A94-FE97-41F2-9BFB-1880E3A873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6E8392-964C-4B81-AFAC-FFE2076A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D7D45-D71D-42F7-BF75-4073B0E6B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161C9-83EA-4231-9AC3-98A1D560B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AD9F2-A64F-479B-8313-89100C076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3B5BD-CFB7-495A-9D34-7899BDF919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977F0-F8CC-47F0-8648-DADB90763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546BC-EC32-4BF8-9DA7-8CA231CB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B8436-2945-49BC-BEF1-96E3A1984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32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10AC9A-E5CF-4C3F-B231-1EFA1C91FB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2677D-074F-43DB-838A-405FB0D64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82FEB-C96A-4C48-A674-AA9283D7A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7CD39-49DB-4D7D-8A33-D171D811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B10D-E073-4B12-8A55-7CC642513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09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BCA44-7EAA-4DFB-849C-CDA163E6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4BA19-759D-4196-806E-62BBBF27A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3C7B9-E876-4826-8303-CEDDB669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253E1-140A-41C6-9FD8-7EB516598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5E60E-BFF6-443F-A565-3FE314F40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346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11359-BD1B-48C1-9E18-E1B4FBC5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639D4-9876-4903-BF5B-D65E74A6E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E3B39-1C9B-40D5-8ABE-D68F63B4D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EECA8-5723-4BF5-B12F-9B537C254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6E5841-F992-4C30-942C-577F94E94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94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35DF-4771-4E25-9EB4-2ABE514EA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FA060-F121-404E-893D-016DAB079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ACC42-E791-481E-9FF6-A7B901365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71D2C-4CF4-4331-B2B7-BE9F8595A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010D-498A-414D-AF9A-2756BC47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21471-4DE8-4290-9D3E-C3D55E3EC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04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5FBC68-361C-4A45-B923-437332874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DDE31-7B3D-4BD1-BA7D-6A31548BDB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BD3EA-6F36-4363-99D9-4DC859372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14A206-FF9C-4A22-88AD-13D7444D14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67708F-3462-46A0-8F88-4537324DC1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A4D171-EA91-47DB-860F-A90C636FC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1C01B-0147-4C0D-A8C6-D967B2F1C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7276E9-72CB-46B5-8D81-3A35BE476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33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42DF8-B9A9-4C85-9B7B-F5C0062BD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F5443D-1FE7-4A84-81E8-8B75A8803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3C4F9-CFB8-4800-A430-CB013E323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EA2C01-181C-4EBF-BF76-56F16F72F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0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05A3-8E76-4BEF-AC9C-BF2BFF6FA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38B5CD-4345-459E-923D-4953DD75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1F769E-6F69-4B77-AB59-9683394D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04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9691A-0B9C-4913-9488-2AE109609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78E8E-33BB-4C6B-BE2D-07EE77B8D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4508AE-CCB2-4C74-9CDA-31275DC7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F805EE-51DE-4A64-9743-A5DA7B5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FB0910-3946-43D4-9EB0-D097FF27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004967-E51B-43A9-82B4-2428D291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94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937D7-37AB-457C-94F1-7B1E4E78D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4034A7-C6D0-4C45-9B0C-1E2672543C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7E907-BE2F-46D3-A148-7C8E75588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89FF1-0B38-494A-ACAD-526987770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B23E3-D2D9-486A-9870-140FF317B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1ED09B-29F0-444D-8ABB-22EF533F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24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AC3132-00FC-4ADE-A2C6-A22E0907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D4617-D94E-41B6-9FA3-A48D15384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F633E-18E3-48A9-BCBD-FCB9B5F1B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A20D1-C48D-4D6D-90C3-5C897E70A47A}" type="datetimeFigureOut">
              <a:rPr lang="en-US" smtClean="0"/>
              <a:t>10/15/2024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A34506-F145-4899-BE8B-6B54B2367D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0F751-D832-4DCD-ACE2-3A723A9CC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7E680-71FF-44DA-8726-CE9EC60570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70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1" r:id="rId1"/>
    <p:sldLayoutId id="2147484032" r:id="rId2"/>
    <p:sldLayoutId id="2147484033" r:id="rId3"/>
    <p:sldLayoutId id="2147484034" r:id="rId4"/>
    <p:sldLayoutId id="2147484035" r:id="rId5"/>
    <p:sldLayoutId id="2147484036" r:id="rId6"/>
    <p:sldLayoutId id="2147484037" r:id="rId7"/>
    <p:sldLayoutId id="2147484038" r:id="rId8"/>
    <p:sldLayoutId id="2147484039" r:id="rId9"/>
    <p:sldLayoutId id="2147484040" r:id="rId10"/>
    <p:sldLayoutId id="21474840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86FF0E-013E-4350-B067-922E731A9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F871FAD-C0E4-42A8-BB9F-3064CE883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FD9BB7DC-77ED-4B0C-99A0-48C8904E6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678237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+mn-lt"/>
              </a:rPr>
              <a:t>Seed Health at NAPPO: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New NAPPO RSPM on the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use of systems approaches for 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phytosanitary certification of seeds</a:t>
            </a:r>
            <a:br>
              <a:rPr lang="en-US" sz="3600" dirty="0">
                <a:latin typeface="+mn-lt"/>
              </a:rPr>
            </a:br>
            <a:br>
              <a:rPr lang="en-US" sz="3600" dirty="0">
                <a:latin typeface="+mn-lt"/>
              </a:rPr>
            </a:br>
            <a:r>
              <a:rPr lang="es-419" sz="3600" dirty="0">
                <a:solidFill>
                  <a:schemeClr val="accent1"/>
                </a:solidFill>
                <a:latin typeface="+mn-lt"/>
              </a:rPr>
              <a:t>La salud de las semillas en la NAPPO: una NRMF nueva de la NAPPO sobre la utilización de enfoques de sistemas para la certificación fitosanitaria de semillas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151DED-8BA6-F56A-943B-B10DE5ED18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59337"/>
            <a:ext cx="91440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Stephanie Dubon</a:t>
            </a:r>
          </a:p>
          <a:p>
            <a:r>
              <a:rPr lang="en-US" dirty="0"/>
              <a:t>PPQ NAPPO Technical Director</a:t>
            </a:r>
          </a:p>
          <a:p>
            <a:r>
              <a:rPr lang="en-US" dirty="0"/>
              <a:t>October 23, 2024</a:t>
            </a:r>
          </a:p>
          <a:p>
            <a:r>
              <a:rPr lang="en-US" dirty="0"/>
              <a:t>2024 NAPPO Annual Meeting</a:t>
            </a:r>
          </a:p>
          <a:p>
            <a:r>
              <a:rPr lang="en-US" dirty="0"/>
              <a:t>Tucson, Arizona, USA</a:t>
            </a:r>
          </a:p>
        </p:txBody>
      </p:sp>
    </p:spTree>
    <p:extLst>
      <p:ext uri="{BB962C8B-B14F-4D97-AF65-F5344CB8AC3E}">
        <p14:creationId xmlns:p14="http://schemas.microsoft.com/office/powerpoint/2010/main" val="68104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10515600" cy="8524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History and background/ </a:t>
            </a:r>
            <a:r>
              <a:rPr lang="es-419" dirty="0">
                <a:solidFill>
                  <a:schemeClr val="accent1"/>
                </a:solidFill>
              </a:rPr>
              <a:t>Historia y antecedentes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IPPC: Annex to ISPM 38</a:t>
            </a:r>
          </a:p>
          <a:p>
            <a:r>
              <a:rPr lang="en-US" dirty="0"/>
              <a:t>PPQ Regulatory Framework for Seed Health (</a:t>
            </a:r>
            <a:r>
              <a:rPr lang="en-US" dirty="0" err="1"/>
              <a:t>ReFreSH</a:t>
            </a:r>
            <a:r>
              <a:rPr lang="en-US" dirty="0"/>
              <a:t>) </a:t>
            </a:r>
          </a:p>
          <a:p>
            <a:r>
              <a:rPr lang="en-US" dirty="0"/>
              <a:t>Hemispheric interest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B7C005-27AF-77F4-9760-F40622D0729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419" dirty="0">
                <a:solidFill>
                  <a:schemeClr val="accent1"/>
                </a:solidFill>
              </a:rPr>
              <a:t>CIPF: Anexo de la NIMF 38</a:t>
            </a:r>
          </a:p>
          <a:p>
            <a:r>
              <a:rPr lang="es-419" i="1" dirty="0" err="1">
                <a:solidFill>
                  <a:schemeClr val="accent1"/>
                </a:solidFill>
              </a:rPr>
              <a:t>Regulatory</a:t>
            </a:r>
            <a:r>
              <a:rPr lang="es-419" i="1" dirty="0">
                <a:solidFill>
                  <a:schemeClr val="accent1"/>
                </a:solidFill>
              </a:rPr>
              <a:t> Framework </a:t>
            </a:r>
            <a:r>
              <a:rPr lang="es-419" i="1" dirty="0" err="1">
                <a:solidFill>
                  <a:schemeClr val="accent1"/>
                </a:solidFill>
              </a:rPr>
              <a:t>for</a:t>
            </a:r>
            <a:r>
              <a:rPr lang="es-419" i="1" dirty="0">
                <a:solidFill>
                  <a:schemeClr val="accent1"/>
                </a:solidFill>
              </a:rPr>
              <a:t> </a:t>
            </a:r>
            <a:r>
              <a:rPr lang="es-419" i="1" dirty="0" err="1">
                <a:solidFill>
                  <a:schemeClr val="accent1"/>
                </a:solidFill>
              </a:rPr>
              <a:t>Seed</a:t>
            </a:r>
            <a:r>
              <a:rPr lang="es-419" i="1" dirty="0">
                <a:solidFill>
                  <a:schemeClr val="accent1"/>
                </a:solidFill>
              </a:rPr>
              <a:t> </a:t>
            </a:r>
            <a:r>
              <a:rPr lang="es-419" i="1" dirty="0" err="1">
                <a:solidFill>
                  <a:schemeClr val="accent1"/>
                </a:solidFill>
              </a:rPr>
              <a:t>Health</a:t>
            </a:r>
            <a:r>
              <a:rPr lang="es-419" dirty="0">
                <a:solidFill>
                  <a:schemeClr val="accent1"/>
                </a:solidFill>
              </a:rPr>
              <a:t> (</a:t>
            </a:r>
            <a:r>
              <a:rPr lang="es-419" dirty="0" err="1">
                <a:solidFill>
                  <a:schemeClr val="accent1"/>
                </a:solidFill>
              </a:rPr>
              <a:t>ReFreSH</a:t>
            </a:r>
            <a:r>
              <a:rPr lang="es-419" dirty="0">
                <a:solidFill>
                  <a:schemeClr val="accent1"/>
                </a:solidFill>
              </a:rPr>
              <a:t>)</a:t>
            </a:r>
          </a:p>
          <a:p>
            <a:r>
              <a:rPr lang="es-419" dirty="0">
                <a:solidFill>
                  <a:schemeClr val="accent1"/>
                </a:solidFill>
              </a:rPr>
              <a:t>Interés hemisférico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52F2CA4-807A-CD92-01B4-D4006347FEC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030" t="1534" r="14071" b="66887"/>
          <a:stretch/>
        </p:blipFill>
        <p:spPr>
          <a:xfrm>
            <a:off x="1247480" y="3733800"/>
            <a:ext cx="3705520" cy="277914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E1C18C-E820-B5AB-94AF-D766E363470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233" t="7425" r="20097" b="7184"/>
          <a:stretch/>
        </p:blipFill>
        <p:spPr>
          <a:xfrm>
            <a:off x="7010400" y="3733800"/>
            <a:ext cx="3591802" cy="2918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72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0600"/>
            <a:ext cx="10515600" cy="700088"/>
          </a:xfrm>
        </p:spPr>
        <p:txBody>
          <a:bodyPr>
            <a:normAutofit fontScale="90000"/>
          </a:bodyPr>
          <a:lstStyle/>
          <a:p>
            <a:r>
              <a:rPr lang="en-US" dirty="0"/>
              <a:t>History and Background/ </a:t>
            </a:r>
            <a:r>
              <a:rPr lang="en-US" dirty="0">
                <a:solidFill>
                  <a:schemeClr val="accent1"/>
                </a:solidFill>
              </a:rPr>
              <a:t>Historia y </a:t>
            </a:r>
            <a:r>
              <a:rPr lang="es-419" dirty="0">
                <a:solidFill>
                  <a:schemeClr val="accent1"/>
                </a:solidFill>
              </a:rPr>
              <a:t>antecedentes</a:t>
            </a:r>
            <a:endParaRPr lang="es-419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U.S. submitted NAPPO project proposal and draft specification in January 2024.</a:t>
            </a:r>
          </a:p>
          <a:p>
            <a:r>
              <a:rPr lang="en-US" dirty="0"/>
              <a:t>Draft specification went for country consultation February and March 2024.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243ACF-E98F-D1F1-A003-3A8ED3B2F57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419" dirty="0">
                <a:solidFill>
                  <a:schemeClr val="accent1"/>
                </a:solidFill>
              </a:rPr>
              <a:t>EE. UU. presentó la propuesta de proyecto de la NAPPO y el borrador de la especificación en enero de 2024.</a:t>
            </a:r>
          </a:p>
          <a:p>
            <a:r>
              <a:rPr lang="es-419" dirty="0">
                <a:solidFill>
                  <a:schemeClr val="accent1"/>
                </a:solidFill>
              </a:rPr>
              <a:t>El borrador de la especificación se sometió a consulta nacional en febrero y marzo de 2024.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968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40"/>
            <a:ext cx="10515600" cy="620748"/>
          </a:xfrm>
        </p:spPr>
        <p:txBody>
          <a:bodyPr>
            <a:normAutofit fontScale="90000"/>
          </a:bodyPr>
          <a:lstStyle/>
          <a:p>
            <a:r>
              <a:rPr lang="en-US" dirty="0"/>
              <a:t>History and Background/ </a:t>
            </a:r>
            <a:r>
              <a:rPr lang="en-US" dirty="0">
                <a:solidFill>
                  <a:schemeClr val="accent1"/>
                </a:solidFill>
              </a:rPr>
              <a:t>Historia y </a:t>
            </a:r>
            <a:r>
              <a:rPr lang="en-US" dirty="0" err="1">
                <a:solidFill>
                  <a:schemeClr val="accent1"/>
                </a:solidFill>
              </a:rPr>
              <a:t>antecedentes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Received comments from NPPOs and Industry, and North America and South America. </a:t>
            </a:r>
          </a:p>
          <a:p>
            <a:r>
              <a:rPr lang="en-US" dirty="0"/>
              <a:t>AMC resolved the comments in April and May and recommended the EC to add it to the work program.</a:t>
            </a:r>
          </a:p>
          <a:p>
            <a:r>
              <a:rPr lang="en-US" dirty="0"/>
              <a:t>The EC added the project to the 2024 NAPPO work program in May 2024.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59F83-881F-1AA0-18CB-BB8D36AE8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821143"/>
            <a:ext cx="5181600" cy="4351338"/>
          </a:xfrm>
        </p:spPr>
        <p:txBody>
          <a:bodyPr>
            <a:normAutofit fontScale="92500"/>
          </a:bodyPr>
          <a:lstStyle/>
          <a:p>
            <a:r>
              <a:rPr lang="es-419" dirty="0">
                <a:solidFill>
                  <a:schemeClr val="accent1"/>
                </a:solidFill>
              </a:rPr>
              <a:t>Se recibieron comentarios de las ONPF y la industria, así como de América del Norte y América del Sur.</a:t>
            </a:r>
          </a:p>
          <a:p>
            <a:r>
              <a:rPr lang="es-419" dirty="0">
                <a:solidFill>
                  <a:schemeClr val="accent1"/>
                </a:solidFill>
              </a:rPr>
              <a:t>AMC resolvió los comentarios en abril y mayo y recomendó al CE agregarlos al programa de trabajo.</a:t>
            </a:r>
          </a:p>
          <a:p>
            <a:r>
              <a:rPr lang="es-419" dirty="0">
                <a:solidFill>
                  <a:schemeClr val="accent1"/>
                </a:solidFill>
              </a:rPr>
              <a:t>El CE agregó el proyecto al programa de trabajo de la NAPPO del 2024 en mayo de ese año.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737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40"/>
            <a:ext cx="10515600" cy="620748"/>
          </a:xfrm>
        </p:spPr>
        <p:txBody>
          <a:bodyPr>
            <a:normAutofit fontScale="90000"/>
          </a:bodyPr>
          <a:lstStyle/>
          <a:p>
            <a:r>
              <a:rPr lang="en-US" dirty="0"/>
              <a:t>Reason for the Standard/ </a:t>
            </a:r>
            <a:r>
              <a:rPr lang="es-SV" dirty="0">
                <a:solidFill>
                  <a:schemeClr val="accent1"/>
                </a:solidFill>
              </a:rPr>
              <a:t>Razón para la norma</a:t>
            </a:r>
            <a:endParaRPr lang="es-S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Similar to the IPPC Annex to ISPM 38, but at the regional level.</a:t>
            </a:r>
          </a:p>
          <a:p>
            <a:r>
              <a:rPr lang="en-US" dirty="0"/>
              <a:t>Reduce pest risk associated with movement of seeds via a systems approach (Regulatory Framework for Seed Health (</a:t>
            </a:r>
            <a:r>
              <a:rPr lang="en-US" dirty="0" err="1"/>
              <a:t>ReFreSH</a:t>
            </a:r>
            <a:r>
              <a:rPr lang="en-US" dirty="0"/>
              <a:t>)).</a:t>
            </a:r>
          </a:p>
          <a:p>
            <a:r>
              <a:rPr lang="en-US" dirty="0"/>
              <a:t>Possibility to collaborate with other RPPOs.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59F83-881F-1AA0-18CB-BB8D36AE8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ES" dirty="0">
                <a:solidFill>
                  <a:schemeClr val="accent1"/>
                </a:solidFill>
              </a:rPr>
              <a:t>Similar al Anexo de la NIMF 38 de la CIPF, pero en el ámbito regional.</a:t>
            </a:r>
          </a:p>
          <a:p>
            <a:r>
              <a:rPr lang="es-ES" dirty="0">
                <a:solidFill>
                  <a:schemeClr val="accent1"/>
                </a:solidFill>
              </a:rPr>
              <a:t>Reducir el riesgo de plagas asociado con el movimiento de semillas mediante un enfoque de sistemas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i="1" dirty="0">
                <a:solidFill>
                  <a:schemeClr val="accent1"/>
                </a:solidFill>
              </a:rPr>
              <a:t>Regulatory Framework for Seed Health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 err="1">
                <a:solidFill>
                  <a:schemeClr val="accent1"/>
                </a:solidFill>
              </a:rPr>
              <a:t>ReFreSH</a:t>
            </a:r>
            <a:r>
              <a:rPr lang="en-US" dirty="0">
                <a:solidFill>
                  <a:schemeClr val="accent1"/>
                </a:solidFill>
              </a:rPr>
              <a:t>)).</a:t>
            </a:r>
          </a:p>
          <a:p>
            <a:r>
              <a:rPr lang="es-ES" dirty="0">
                <a:solidFill>
                  <a:schemeClr val="accent1"/>
                </a:solidFill>
              </a:rPr>
              <a:t>Posibilidad de colaborar con otras ORPF.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79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40"/>
            <a:ext cx="10515600" cy="620748"/>
          </a:xfrm>
        </p:spPr>
        <p:txBody>
          <a:bodyPr>
            <a:normAutofit fontScale="90000"/>
          </a:bodyPr>
          <a:lstStyle/>
          <a:p>
            <a:r>
              <a:rPr lang="en-US" dirty="0"/>
              <a:t>Current Status/ </a:t>
            </a:r>
            <a:r>
              <a:rPr lang="en-US" dirty="0">
                <a:solidFill>
                  <a:schemeClr val="accent1"/>
                </a:solidFill>
              </a:rPr>
              <a:t>Estado actual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Identifying experts from each of the three NAPPO member countries, including government and industry.</a:t>
            </a:r>
          </a:p>
          <a:p>
            <a:r>
              <a:rPr lang="en-US" dirty="0"/>
              <a:t>Also have an observer identified from COSAVE (South America RPPO).</a:t>
            </a:r>
          </a:p>
          <a:p>
            <a:r>
              <a:rPr lang="en-US" dirty="0"/>
              <a:t>Once experts identified, will begin meeting to draft the standard.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59F83-881F-1AA0-18CB-BB8D36AE8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s-419" dirty="0">
                <a:solidFill>
                  <a:schemeClr val="accent1"/>
                </a:solidFill>
              </a:rPr>
              <a:t>Identificación de expertos de cada uno de los tres países miembros de la NAPPO, incluyendo a los gobiernos e industria.</a:t>
            </a:r>
          </a:p>
          <a:p>
            <a:r>
              <a:rPr lang="es-419" dirty="0">
                <a:solidFill>
                  <a:schemeClr val="accent1"/>
                </a:solidFill>
              </a:rPr>
              <a:t>También identificar a un observador del COSAVE (ORPF de América del Sur).</a:t>
            </a:r>
          </a:p>
          <a:p>
            <a:r>
              <a:rPr lang="es-419" dirty="0">
                <a:solidFill>
                  <a:schemeClr val="accent1"/>
                </a:solidFill>
              </a:rPr>
              <a:t>Una vez que se identifiquen los expertos, ellos se reunirán para redactar la norma</a:t>
            </a:r>
            <a:r>
              <a:rPr lang="es-ES" dirty="0">
                <a:solidFill>
                  <a:schemeClr val="accent1"/>
                </a:solidFill>
              </a:rPr>
              <a:t>.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271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9940"/>
            <a:ext cx="10515600" cy="620748"/>
          </a:xfrm>
        </p:spPr>
        <p:txBody>
          <a:bodyPr>
            <a:normAutofit fontScale="90000"/>
          </a:bodyPr>
          <a:lstStyle/>
          <a:p>
            <a:r>
              <a:rPr lang="en-US" dirty="0"/>
              <a:t>Future Goals/ </a:t>
            </a:r>
            <a:r>
              <a:rPr lang="en-US" dirty="0">
                <a:solidFill>
                  <a:schemeClr val="accent1"/>
                </a:solidFill>
              </a:rPr>
              <a:t>Metas </a:t>
            </a:r>
            <a:r>
              <a:rPr lang="en-US" dirty="0" err="1">
                <a:solidFill>
                  <a:schemeClr val="accent1"/>
                </a:solidFill>
              </a:rPr>
              <a:t>futuras</a:t>
            </a:r>
            <a:endParaRPr lang="es-SV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8B21B-0E3D-5433-3A50-D655AE2BF7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Have a new NAPPO standard on systems approaches for seeds.</a:t>
            </a:r>
          </a:p>
          <a:p>
            <a:r>
              <a:rPr lang="en-US" dirty="0"/>
              <a:t>Once at a certain milestone, consider whether to have a regional/ hemispheric standard on systems approaches for seeds with COSAVE, etc.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759F83-881F-1AA0-18CB-BB8D36AE8A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419" dirty="0">
                <a:solidFill>
                  <a:schemeClr val="accent1"/>
                </a:solidFill>
              </a:rPr>
              <a:t>Contar con una norma nueva de la NAPPO sobre enfoques sistémicos para semillas.</a:t>
            </a:r>
          </a:p>
          <a:p>
            <a:r>
              <a:rPr lang="es-419" dirty="0">
                <a:solidFill>
                  <a:schemeClr val="accent1"/>
                </a:solidFill>
              </a:rPr>
              <a:t>Una vez se alcance cierta meta, considerar si se debe contar con una norma regional/ hemisférica sobre enfoques de sistemas para semillas con el COSAVE, etc.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8483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7B610-F3B0-DD83-E132-0D5C44CB0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Questions? / </a:t>
            </a:r>
            <a:r>
              <a:rPr lang="en-US" dirty="0">
                <a:solidFill>
                  <a:schemeClr val="accent1"/>
                </a:solidFill>
              </a:rPr>
              <a:t>¿</a:t>
            </a:r>
            <a:r>
              <a:rPr lang="es-AR" dirty="0">
                <a:solidFill>
                  <a:schemeClr val="accent1"/>
                </a:solidFill>
              </a:rPr>
              <a:t>Preguntas?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373D8F-8784-B3B4-FF7E-A57B28C1FE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1"/>
            <a:ext cx="12192000" cy="9238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7F1BCE-FA96-D9D0-D119-21E4A3905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1" y="353985"/>
            <a:ext cx="4045158" cy="361969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932B1FD-9BC3-9224-BBA2-533F913BF8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5386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fa057-fb92-41d3-a05d-69389c14cff1" xsi:nil="true"/>
    <lcf76f155ced4ddcb4097134ff3c332f xmlns="51d07005-8444-42b2-a841-576e386ff06a">
      <Terms xmlns="http://schemas.microsoft.com/office/infopath/2007/PartnerControls"/>
    </lcf76f155ced4ddcb4097134ff3c332f>
    <SharedWithUsers xmlns="826fa057-fb92-41d3-a05d-69389c14cff1">
      <UserInfo>
        <DisplayName>Nersisyan, Avetik (NSP)</DisplayName>
        <AccountId>14349</AccountId>
        <AccountType/>
      </UserInfo>
      <UserInfo>
        <DisplayName>RullGabayet, JuanAntonio (FAOAR)</DisplayName>
        <AccountId>14376</AccountId>
        <AccountType/>
      </UserInfo>
      <UserInfo>
        <DisplayName>Krah, Emmanuel (NSPD)</DisplayName>
        <AccountId>16346</AccountId>
        <AccountType/>
      </UserInfo>
      <UserInfo>
        <DisplayName>Shamilov, Artur (NSP)</DisplayName>
        <AccountId>14351</AccountId>
        <AccountType/>
      </UserInfo>
      <UserInfo>
        <DisplayName>Moreira, Adriana (NSP)</DisplayName>
        <AccountId>14323</AccountId>
        <AccountType/>
      </UserInfo>
      <UserInfo>
        <DisplayName>Frio, Mutya (NSPDD)</DisplayName>
        <AccountId>14366</AccountId>
        <AccountType/>
      </UserInfo>
      <UserInfo>
        <DisplayName>Deng, Arop (NSPD)</DisplayName>
        <AccountId>14322</AccountId>
        <AccountType/>
      </UserInfo>
      <UserInfo>
        <DisplayName>Gaviano, Giulia (NSP)</DisplayName>
        <AccountId>16878</AccountId>
        <AccountType/>
      </UserInfo>
      <UserInfo>
        <DisplayName>Armeni, Carlotta (NSPD)</DisplayName>
        <AccountId>14300</AccountId>
        <AccountType/>
      </UserInfo>
      <UserInfo>
        <DisplayName>Koumba, Descartes (NSP)</DisplayName>
        <AccountId>14370</AccountId>
        <AccountType/>
      </UserInfo>
      <UserInfo>
        <DisplayName>Gilmore, John (NSPD)</DisplayName>
        <AccountId>14332</AccountId>
        <AccountType/>
      </UserInfo>
      <UserInfo>
        <DisplayName>Brunel, Sarah (NSP)</DisplayName>
        <AccountId>14352</AccountId>
        <AccountType/>
      </UserInfo>
      <UserInfo>
        <DisplayName>Tiscioni, Patrizio (NSPD)</DisplayName>
        <AccountId>17210</AccountId>
        <AccountType/>
      </UserInfo>
      <UserInfo>
        <DisplayName>White, Fitzroy (NSPD)</DisplayName>
        <AccountId>14410</AccountId>
        <AccountType/>
      </UserInfo>
      <UserInfo>
        <DisplayName>Stirling, Colleen (NSPD)</DisplayName>
        <AccountId>17049</AccountId>
        <AccountType/>
      </UserInfo>
      <UserInfo>
        <DisplayName>Belli, Valeria (NSPD)</DisplayName>
        <AccountId>17687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A4F2AE-52FF-4FC5-A318-18AA08856EA4}"/>
</file>

<file path=customXml/itemProps2.xml><?xml version="1.0" encoding="utf-8"?>
<ds:datastoreItem xmlns:ds="http://schemas.openxmlformats.org/officeDocument/2006/customXml" ds:itemID="{8B6D1CDB-15D1-4C85-BFBF-7D1270C6F64A}">
  <ds:schemaRefs>
    <ds:schemaRef ds:uri="http://schemas.microsoft.com/office/2006/metadata/properties"/>
    <ds:schemaRef ds:uri="http://www.w3.org/2000/xmlns/"/>
    <ds:schemaRef ds:uri="a05d7f75-f42e-4288-8809-604fd4d9691f"/>
    <ds:schemaRef ds:uri="http://www.w3.org/2001/XMLSchema-instance"/>
    <ds:schemaRef ds:uri="ea6feb38-a85a-45e8-92e9-814486bbe375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17D6E9B-5D26-4766-B035-13FA946D28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2701</TotalTime>
  <Words>589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1_Office Theme</vt:lpstr>
      <vt:lpstr>Seed Health at NAPPO:  New NAPPO RSPM on the  use of systems approaches for  phytosanitary certification of seeds  La salud de las semillas en la NAPPO: una NRMF nueva de la NAPPO sobre la utilización de enfoques de sistemas para la certificación fitosanitaria de semillas</vt:lpstr>
      <vt:lpstr>History and background/ Historia y antecedentes</vt:lpstr>
      <vt:lpstr>History and Background/ Historia y antecedentes</vt:lpstr>
      <vt:lpstr>History and Background/ Historia y antecedentes</vt:lpstr>
      <vt:lpstr>Reason for the Standard/ Razón para la norma</vt:lpstr>
      <vt:lpstr>Current Status/ Estado actual</vt:lpstr>
      <vt:lpstr>Future Goals/ Metas futuras</vt:lpstr>
      <vt:lpstr>Questions? / ¿Preguntas?</vt:lpstr>
    </vt:vector>
  </TitlesOfParts>
  <Manager/>
  <Company>FAO of the UN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Giovannini, Cristiana (AGAH)</dc:creator>
  <cp:keywords/>
  <dc:description/>
  <cp:lastModifiedBy>Nedelka Marin-Martinez</cp:lastModifiedBy>
  <cp:revision>49</cp:revision>
  <cp:lastPrinted>2018-12-10T09:55:32Z</cp:lastPrinted>
  <dcterms:created xsi:type="dcterms:W3CDTF">2019-07-18T08:44:31Z</dcterms:created>
  <dcterms:modified xsi:type="dcterms:W3CDTF">2024-10-15T13:41:19Z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0x01010080DFBDAA08241146B46D0B1640CC890F</vt:lpwstr>
  </property>
  <property fmtid="{D5CDD505-2E9C-101B-9397-08002B2CF9AE}" pid="3" name="_dlc_DocIdItemGuid">
    <vt:lpwstr>2b97710e-f571-49d3-b24f-8a77402fddbd</vt:lpwstr>
  </property>
  <property fmtid="{D5CDD505-2E9C-101B-9397-08002B2CF9AE}" pid="4" name="TaxKeyword">
    <vt:lpwstr/>
  </property>
  <property fmtid="{D5CDD505-2E9C-101B-9397-08002B2CF9AE}" pid="5" name="FAO Tags">
    <vt:lpwstr/>
  </property>
  <property fmtid="{D5CDD505-2E9C-101B-9397-08002B2CF9AE}" pid="6" name="MediaServiceImageTags">
    <vt:lpwstr/>
  </property>
</Properties>
</file>